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37" r:id="rId3"/>
    <p:sldId id="284" r:id="rId4"/>
    <p:sldId id="258" r:id="rId5"/>
    <p:sldId id="259" r:id="rId6"/>
    <p:sldId id="261" r:id="rId7"/>
    <p:sldId id="262" r:id="rId8"/>
    <p:sldId id="263" r:id="rId9"/>
    <p:sldId id="335" r:id="rId10"/>
    <p:sldId id="269" r:id="rId11"/>
    <p:sldId id="271" r:id="rId12"/>
    <p:sldId id="272" r:id="rId13"/>
    <p:sldId id="285" r:id="rId14"/>
    <p:sldId id="278" r:id="rId15"/>
    <p:sldId id="281" r:id="rId16"/>
    <p:sldId id="280" r:id="rId17"/>
    <p:sldId id="279" r:id="rId18"/>
    <p:sldId id="286" r:id="rId19"/>
    <p:sldId id="287" r:id="rId20"/>
    <p:sldId id="289" r:id="rId21"/>
    <p:sldId id="338" r:id="rId22"/>
    <p:sldId id="290" r:id="rId23"/>
    <p:sldId id="341" r:id="rId24"/>
    <p:sldId id="340" r:id="rId25"/>
    <p:sldId id="342" r:id="rId26"/>
    <p:sldId id="339" r:id="rId27"/>
    <p:sldId id="291" r:id="rId28"/>
    <p:sldId id="292" r:id="rId29"/>
    <p:sldId id="293" r:id="rId30"/>
    <p:sldId id="294" r:id="rId31"/>
    <p:sldId id="343" r:id="rId32"/>
    <p:sldId id="295" r:id="rId33"/>
    <p:sldId id="296" r:id="rId34"/>
    <p:sldId id="298" r:id="rId35"/>
    <p:sldId id="299" r:id="rId36"/>
    <p:sldId id="300" r:id="rId37"/>
    <p:sldId id="305" r:id="rId38"/>
    <p:sldId id="301" r:id="rId39"/>
    <p:sldId id="345" r:id="rId40"/>
    <p:sldId id="344" r:id="rId41"/>
    <p:sldId id="308" r:id="rId42"/>
    <p:sldId id="306" r:id="rId43"/>
    <p:sldId id="307" r:id="rId44"/>
    <p:sldId id="310" r:id="rId45"/>
    <p:sldId id="311" r:id="rId46"/>
    <p:sldId id="312" r:id="rId47"/>
    <p:sldId id="314" r:id="rId48"/>
    <p:sldId id="315" r:id="rId49"/>
    <p:sldId id="316" r:id="rId50"/>
    <p:sldId id="317" r:id="rId51"/>
    <p:sldId id="318" r:id="rId52"/>
    <p:sldId id="319" r:id="rId53"/>
    <p:sldId id="321" r:id="rId54"/>
    <p:sldId id="322" r:id="rId55"/>
    <p:sldId id="324" r:id="rId56"/>
    <p:sldId id="323" r:id="rId57"/>
    <p:sldId id="325" r:id="rId58"/>
    <p:sldId id="326" r:id="rId59"/>
    <p:sldId id="327" r:id="rId60"/>
    <p:sldId id="328" r:id="rId61"/>
    <p:sldId id="330" r:id="rId62"/>
    <p:sldId id="329" r:id="rId63"/>
    <p:sldId id="331" r:id="rId64"/>
    <p:sldId id="332" r:id="rId65"/>
    <p:sldId id="334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00"/>
    <a:srgbClr val="8BFF8B"/>
    <a:srgbClr val="FFB9B9"/>
    <a:srgbClr val="00FF00"/>
    <a:srgbClr val="B9EDFF"/>
    <a:srgbClr val="FFFF00"/>
    <a:srgbClr val="CC9900"/>
    <a:srgbClr val="FF0000"/>
    <a:srgbClr val="D6A300"/>
    <a:srgbClr val="FFE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6" autoAdjust="0"/>
  </p:normalViewPr>
  <p:slideViewPr>
    <p:cSldViewPr>
      <p:cViewPr varScale="1">
        <p:scale>
          <a:sx n="126" d="100"/>
          <a:sy n="126" d="100"/>
        </p:scale>
        <p:origin x="-119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9824D-1323-4BCA-8778-2F30B86CFA9C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2C9BF-B9DE-41AF-9EA2-0A2C0728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1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82C1-8969-4910-B653-59781E844AE3}" type="datetime1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3AF0-D149-4B4E-AEBD-0DB05B35BAAF}" type="datetime1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3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B6B2-2AB5-4D38-937F-85F002E4232F}" type="datetime1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5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B456-1A3F-4AE5-B31A-A2A9A3472AC1}" type="datetime1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8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20C8-0DBC-4299-89DE-A538758BAA49}" type="datetime1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3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5648-D084-42DF-B422-6D326457C784}" type="datetime1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4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D684-E594-4F9A-8133-F8655F4943AA}" type="datetime1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0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12FC-E1DF-44B5-B3FD-8F1DE84B6327}" type="datetime1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E1D5-4EDC-4738-AA76-03437B9D211F}" type="datetime1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5485B-9C7C-47FE-A822-DD68FF036822}" type="datetime1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6B6E-7618-4098-B7D4-BC2376ED9122}" type="datetime1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73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2143C-6AD8-4B10-B4F7-F175B82FCDCC}" type="datetime1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D8408-AA12-44EC-9606-9F13CDBE1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29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" y="18153"/>
            <a:ext cx="9061052" cy="65187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85853"/>
            <a:ext cx="8303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Сюй</a:t>
            </a:r>
            <a:r>
              <a:rPr lang="ru-RU" sz="2400" dirty="0" smtClean="0"/>
              <a:t> </a:t>
            </a:r>
            <a:r>
              <a:rPr lang="ru-RU" sz="2400" dirty="0" err="1" smtClean="0"/>
              <a:t>Лихун</a:t>
            </a:r>
            <a:r>
              <a:rPr lang="ru-RU" sz="2400" dirty="0" smtClean="0"/>
              <a:t> </a:t>
            </a:r>
            <a:r>
              <a:rPr lang="en-US" sz="24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徐丽红</a:t>
            </a:r>
            <a:r>
              <a:rPr lang="ru-RU" sz="2400" dirty="0" smtClean="0">
                <a:latin typeface="+mj-lt"/>
                <a:ea typeface="SimSun" panose="02010600030101010101" pitchFamily="2" charset="-122"/>
              </a:rPr>
              <a:t> из </a:t>
            </a:r>
            <a:r>
              <a:rPr lang="ru-RU" sz="2400" dirty="0" err="1" smtClean="0">
                <a:latin typeface="+mj-lt"/>
                <a:ea typeface="SimSun" panose="02010600030101010101" pitchFamily="2" charset="-122"/>
              </a:rPr>
              <a:t>Хэйлунцзянского</a:t>
            </a:r>
            <a:r>
              <a:rPr lang="ru-RU" sz="2400" dirty="0" smtClean="0">
                <a:latin typeface="+mj-lt"/>
                <a:ea typeface="SimSun" panose="02010600030101010101" pitchFamily="2" charset="-122"/>
              </a:rPr>
              <a:t> университета (Харбин)</a:t>
            </a:r>
          </a:p>
          <a:p>
            <a:r>
              <a:rPr lang="ru-RU" sz="2400" dirty="0" smtClean="0">
                <a:latin typeface="+mj-lt"/>
                <a:ea typeface="SimSun" panose="02010600030101010101" pitchFamily="2" charset="-122"/>
              </a:rPr>
              <a:t>и её сын </a:t>
            </a:r>
            <a:r>
              <a:rPr lang="ru-RU" sz="2400" dirty="0" err="1" smtClean="0">
                <a:latin typeface="+mj-lt"/>
                <a:ea typeface="SimSun" panose="02010600030101010101" pitchFamily="2" charset="-122"/>
              </a:rPr>
              <a:t>Цзюньсинь</a:t>
            </a:r>
            <a:r>
              <a:rPr lang="ru-RU" sz="2400" dirty="0" smtClean="0">
                <a:latin typeface="+mj-lt"/>
                <a:ea typeface="SimSun" panose="02010600030101010101" pitchFamily="2" charset="-122"/>
              </a:rPr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俊鑫</a:t>
            </a:r>
            <a:endParaRPr lang="ru-RU" sz="2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7920000" cy="59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2184" y="548680"/>
            <a:ext cx="3416320" cy="27546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四岁娃娃</a:t>
            </a: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俊鑫四岁小宝宝</a:t>
            </a:r>
            <a:r>
              <a:rPr lang="en-US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读书识字有礼貌。</a:t>
            </a: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人见人爱人人夸，</a:t>
            </a:r>
          </a:p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他说妈妈教得好。</a:t>
            </a:r>
          </a:p>
          <a:p>
            <a:pPr algn="r"/>
            <a:r>
              <a:rPr lang="en-US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</a:p>
          <a:p>
            <a:pPr algn="r"/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谷羽 写于鑫裕园门前。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10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74" y="-359"/>
            <a:ext cx="5219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Мин </a:t>
            </a:r>
            <a:r>
              <a:rPr lang="ru-RU" sz="2400" dirty="0" err="1" smtClean="0"/>
              <a:t>Хайчжэнь</a:t>
            </a:r>
            <a:r>
              <a:rPr lang="ru-RU" sz="2400" dirty="0" smtClean="0"/>
              <a:t> </a:t>
            </a:r>
            <a:r>
              <a:rPr lang="en-US" sz="24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明海珍</a:t>
            </a:r>
            <a:r>
              <a:rPr lang="ru-RU" sz="2400" dirty="0" smtClean="0">
                <a:ea typeface="SimSun" panose="02010600030101010101" pitchFamily="2" charset="-122"/>
              </a:rPr>
              <a:t> (Наташа).</a:t>
            </a:r>
          </a:p>
          <a:p>
            <a:r>
              <a:rPr lang="ru-RU" sz="2400" dirty="0" smtClean="0">
                <a:ea typeface="SimSun" panose="02010600030101010101" pitchFamily="2" charset="-122"/>
              </a:rPr>
              <a:t>Наш друг из Пекина, сопровождавшая</a:t>
            </a:r>
            <a:br>
              <a:rPr lang="ru-RU" sz="2400" dirty="0" smtClean="0">
                <a:ea typeface="SimSun" panose="02010600030101010101" pitchFamily="2" charset="-122"/>
              </a:rPr>
            </a:br>
            <a:r>
              <a:rPr lang="ru-RU" sz="2400" dirty="0" smtClean="0">
                <a:ea typeface="SimSun" panose="02010600030101010101" pitchFamily="2" charset="-122"/>
              </a:rPr>
              <a:t>нас в четырёх путешествиях по Китаю.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/>
        </p:blipFill>
        <p:spPr>
          <a:xfrm>
            <a:off x="467544" y="1199970"/>
            <a:ext cx="7920000" cy="5576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81493"/>
            <a:ext cx="3387466" cy="3862596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200" b="1" dirty="0" smtClean="0"/>
              <a:t>谷羽 </a:t>
            </a:r>
            <a:r>
              <a:rPr lang="en-US" altLang="zh-CN" sz="2200" b="1" dirty="0" smtClean="0"/>
              <a:t>: </a:t>
            </a:r>
            <a:r>
              <a:rPr lang="zh-CN" altLang="en-US" sz="2200" b="1" dirty="0" smtClean="0"/>
              <a:t>不一样的导游</a:t>
            </a:r>
          </a:p>
          <a:p>
            <a:r>
              <a:rPr lang="zh-CN" altLang="en-US" sz="2200" dirty="0" smtClean="0"/>
              <a:t>明海珍</a:t>
            </a:r>
          </a:p>
          <a:p>
            <a:r>
              <a:rPr lang="zh-CN" altLang="en-US" sz="2200" dirty="0" smtClean="0"/>
              <a:t>不一样的导游。</a:t>
            </a:r>
          </a:p>
          <a:p>
            <a:r>
              <a:rPr lang="zh-CN" altLang="en-US" sz="2200" dirty="0" smtClean="0"/>
              <a:t>伊戈尔和卡德丽雅</a:t>
            </a:r>
          </a:p>
          <a:p>
            <a:r>
              <a:rPr lang="zh-CN" altLang="en-US" sz="2200" dirty="0" smtClean="0"/>
              <a:t>三次来中国，</a:t>
            </a:r>
          </a:p>
          <a:p>
            <a:r>
              <a:rPr lang="zh-CN" altLang="en-US" sz="2200" dirty="0" smtClean="0"/>
              <a:t>都是她陪伴。</a:t>
            </a:r>
          </a:p>
          <a:p>
            <a:r>
              <a:rPr lang="zh-CN" altLang="en-US" sz="2200" dirty="0" smtClean="0"/>
              <a:t>明海珍</a:t>
            </a:r>
          </a:p>
          <a:p>
            <a:r>
              <a:rPr lang="zh-CN" altLang="en-US" sz="2200" dirty="0" smtClean="0"/>
              <a:t>不是普通的导游，</a:t>
            </a:r>
          </a:p>
          <a:p>
            <a:r>
              <a:rPr lang="zh-CN" altLang="en-US" sz="2200" dirty="0" smtClean="0"/>
              <a:t>她是最可靠的朋友！</a:t>
            </a:r>
          </a:p>
          <a:p>
            <a:pPr algn="r">
              <a:spcBef>
                <a:spcPts val="600"/>
              </a:spcBef>
            </a:pPr>
            <a:r>
              <a:rPr lang="zh-CN" altLang="en-US" sz="2000" dirty="0" smtClean="0"/>
              <a:t>谷羽 </a:t>
            </a:r>
            <a:r>
              <a:rPr lang="en-US" altLang="zh-CN" sz="2000" dirty="0" smtClean="0"/>
              <a:t>2019 </a:t>
            </a:r>
            <a:r>
              <a:rPr lang="zh-CN" altLang="en-US" sz="2000" dirty="0" smtClean="0"/>
              <a:t>年 </a:t>
            </a:r>
            <a:r>
              <a:rPr lang="en-US" altLang="zh-CN" sz="2000" dirty="0" smtClean="0"/>
              <a:t>9 </a:t>
            </a:r>
            <a:r>
              <a:rPr lang="zh-CN" altLang="en-US" sz="2000" dirty="0" smtClean="0"/>
              <a:t>月 </a:t>
            </a:r>
            <a:r>
              <a:rPr lang="en-US" altLang="zh-CN" sz="2000" dirty="0" smtClean="0"/>
              <a:t>9 </a:t>
            </a:r>
            <a:r>
              <a:rPr lang="zh-CN" altLang="en-US" sz="2000" dirty="0" smtClean="0"/>
              <a:t>日</a:t>
            </a:r>
          </a:p>
          <a:p>
            <a:pPr algn="r"/>
            <a:r>
              <a:rPr lang="en-US" altLang="zh-CN" sz="2000" dirty="0" smtClean="0"/>
              <a:t>2019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9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22 </a:t>
            </a:r>
            <a:r>
              <a:rPr lang="zh-CN" altLang="en-US" sz="2000" dirty="0" smtClean="0"/>
              <a:t>布尔东诺夫 译</a:t>
            </a:r>
            <a:endParaRPr lang="ru-RU" sz="2000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11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266" y="116632"/>
            <a:ext cx="6631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Общее фото. В центре Ирина Чуднова, из Пекина</a:t>
            </a:r>
            <a:endParaRPr lang="ru-RU" sz="2400" dirty="0" smtClean="0">
              <a:ea typeface="SimSun" panose="02010600030101010101" pitchFamily="2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160000" cy="6120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12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" y="188642"/>
            <a:ext cx="9000000" cy="6256250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13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38" y="0"/>
            <a:ext cx="589236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350" y="0"/>
            <a:ext cx="615553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Пекин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40216" y="1979285"/>
            <a:ext cx="59150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Сиань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89216" y="3288610"/>
            <a:ext cx="729367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Чунцин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018583" y="2121823"/>
            <a:ext cx="648072" cy="144378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54687" y="2924944"/>
            <a:ext cx="49051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Ичан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018583" y="3201943"/>
            <a:ext cx="1224136" cy="36366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7035" y="4653135"/>
            <a:ext cx="787652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Гуйлинь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4954687" y="3201943"/>
            <a:ext cx="288032" cy="158969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30651" y="4941168"/>
            <a:ext cx="541815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Яншо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54687" y="4791634"/>
            <a:ext cx="72008" cy="152400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79023" y="2924943"/>
            <a:ext cx="769441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Шанхай</a:t>
            </a:r>
            <a:endParaRPr lang="ru-RU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4954687" y="3063444"/>
            <a:ext cx="2952328" cy="1728190"/>
          </a:xfrm>
          <a:prstGeom prst="curvedConnector3">
            <a:avLst>
              <a:gd name="adj1" fmla="val 104009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14945" y="2705216"/>
            <a:ext cx="716478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Сучжоу</a:t>
            </a:r>
            <a:endParaRPr lang="ru-RU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7690991" y="3063442"/>
            <a:ext cx="216024" cy="2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4666657" y="276999"/>
            <a:ext cx="1924471" cy="1844824"/>
          </a:xfrm>
          <a:prstGeom prst="curvedConnector3">
            <a:avLst>
              <a:gd name="adj1" fmla="val 126573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97673" y="332656"/>
            <a:ext cx="1907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1-е</a:t>
            </a:r>
          </a:p>
          <a:p>
            <a:pPr algn="ctr"/>
            <a:r>
              <a:rPr lang="ru-RU" sz="2400" dirty="0" smtClean="0"/>
              <a:t>путешествие</a:t>
            </a:r>
          </a:p>
          <a:p>
            <a:pPr algn="ctr"/>
            <a:r>
              <a:rPr lang="ru-RU" sz="2400" dirty="0" smtClean="0"/>
              <a:t>2008</a:t>
            </a:r>
          </a:p>
          <a:p>
            <a:pPr algn="ctr"/>
            <a:r>
              <a:rPr lang="ru-RU" sz="2400" u="heavy" dirty="0" smtClean="0">
                <a:solidFill>
                  <a:srgbClr val="0070C0"/>
                </a:solidFill>
                <a:sym typeface="Symbol"/>
              </a:rPr>
              <a:t>                         </a:t>
            </a:r>
            <a:endParaRPr lang="ru-RU" sz="2400" u="heavy" dirty="0">
              <a:solidFill>
                <a:srgbClr val="0070C0"/>
              </a:solidFill>
            </a:endParaRPr>
          </a:p>
        </p:txBody>
      </p:sp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14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38" y="0"/>
            <a:ext cx="589236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350" y="0"/>
            <a:ext cx="615553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Пекин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40216" y="1979285"/>
            <a:ext cx="59150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Сиань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89216" y="3288610"/>
            <a:ext cx="729367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Чунцин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018583" y="2121823"/>
            <a:ext cx="648072" cy="144378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54687" y="2924944"/>
            <a:ext cx="49051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Ичан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018583" y="3201943"/>
            <a:ext cx="1224136" cy="36366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7035" y="4653135"/>
            <a:ext cx="787652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Гуйлинь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4954687" y="3201943"/>
            <a:ext cx="288032" cy="158969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30651" y="4941168"/>
            <a:ext cx="541815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Яншо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54687" y="4791634"/>
            <a:ext cx="72008" cy="152400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79023" y="2924943"/>
            <a:ext cx="769441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Шанхай</a:t>
            </a:r>
            <a:endParaRPr lang="ru-RU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4954687" y="3063444"/>
            <a:ext cx="2952328" cy="1728190"/>
          </a:xfrm>
          <a:prstGeom prst="curvedConnector3">
            <a:avLst>
              <a:gd name="adj1" fmla="val 104009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14945" y="2705216"/>
            <a:ext cx="716478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Сучжоу</a:t>
            </a:r>
            <a:endParaRPr lang="ru-RU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7690991" y="3063442"/>
            <a:ext cx="216024" cy="2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26895" y="1567825"/>
            <a:ext cx="686342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Цюйфу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591126" y="276999"/>
            <a:ext cx="163761" cy="143915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93106" y="1149959"/>
            <a:ext cx="842667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Тайшань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6743526" y="1484784"/>
            <a:ext cx="11361" cy="22154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5530752" y="1983323"/>
            <a:ext cx="360040" cy="6044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48519" y="3245276"/>
            <a:ext cx="84074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Ханчжоу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5530752" y="2043770"/>
            <a:ext cx="2016223" cy="134000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6978280" y="3366237"/>
            <a:ext cx="568696" cy="1753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91186" y="2545709"/>
            <a:ext cx="734175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Нанкин</a:t>
            </a:r>
            <a:endParaRPr lang="ru-RU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6978280" y="2843715"/>
            <a:ext cx="191786" cy="50498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125491" y="3573016"/>
            <a:ext cx="1189236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Чжанцзацзе</a:t>
            </a:r>
            <a:endParaRPr lang="ru-RU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 flipH="1">
            <a:off x="5026695" y="2843716"/>
            <a:ext cx="2143372" cy="67855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28221" y="3802682"/>
            <a:ext cx="641201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Чанша</a:t>
            </a:r>
            <a:endParaRPr lang="ru-RU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5026695" y="3522275"/>
            <a:ext cx="684078" cy="47451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167035" y="6566034"/>
            <a:ext cx="575479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Санья</a:t>
            </a:r>
            <a:endParaRPr lang="ru-RU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4810671" y="3996788"/>
            <a:ext cx="900101" cy="27077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77587" y="5517232"/>
            <a:ext cx="749308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Гонконг</a:t>
            </a:r>
            <a:endParaRPr lang="ru-RU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4810671" y="5655731"/>
            <a:ext cx="1196194" cy="104880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76467" y="1916832"/>
            <a:ext cx="100181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Чжэнчжоу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037093" y="3140968"/>
            <a:ext cx="964046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Хуаншань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4666657" y="276999"/>
            <a:ext cx="1924471" cy="1844824"/>
          </a:xfrm>
          <a:prstGeom prst="curvedConnector3">
            <a:avLst>
              <a:gd name="adj1" fmla="val 126573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890792" y="1484784"/>
            <a:ext cx="864095" cy="49853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539479" y="2143889"/>
            <a:ext cx="495328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Лоян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97673" y="332656"/>
            <a:ext cx="1907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2-е</a:t>
            </a:r>
          </a:p>
          <a:p>
            <a:pPr algn="ctr"/>
            <a:r>
              <a:rPr lang="ru-RU" sz="2400" dirty="0" smtClean="0"/>
              <a:t>путешествие</a:t>
            </a:r>
          </a:p>
          <a:p>
            <a:pPr algn="ctr"/>
            <a:r>
              <a:rPr lang="ru-RU" sz="2400" dirty="0" smtClean="0"/>
              <a:t>2010</a:t>
            </a:r>
          </a:p>
          <a:p>
            <a:pPr algn="ctr"/>
            <a:r>
              <a:rPr lang="ru-RU" sz="2400" u="heavy" dirty="0" smtClean="0">
                <a:solidFill>
                  <a:srgbClr val="FF0000"/>
                </a:solidFill>
                <a:sym typeface="Symbol"/>
              </a:rPr>
              <a:t>                         </a:t>
            </a:r>
            <a:endParaRPr lang="ru-RU" sz="2400" u="heavy" dirty="0">
              <a:solidFill>
                <a:srgbClr val="FF0000"/>
              </a:solidFill>
            </a:endParaRPr>
          </a:p>
        </p:txBody>
      </p:sp>
      <p:cxnSp>
        <p:nvCxnSpPr>
          <p:cNvPr id="42" name="Прямая со стрелкой 41"/>
          <p:cNvCxnSpPr>
            <a:stCxn id="62" idx="3"/>
            <a:endCxn id="5" idx="3"/>
          </p:cNvCxnSpPr>
          <p:nvPr/>
        </p:nvCxnSpPr>
        <p:spPr>
          <a:xfrm flipV="1">
            <a:off x="6826895" y="138500"/>
            <a:ext cx="72008" cy="5517232"/>
          </a:xfrm>
          <a:prstGeom prst="curvedConnector3">
            <a:avLst>
              <a:gd name="adj1" fmla="val 2946688"/>
            </a:avLst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00192" y="6206"/>
            <a:ext cx="61555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Пекин</a:t>
            </a:r>
            <a:endParaRPr lang="ru-RU" dirty="0"/>
          </a:p>
        </p:txBody>
      </p:sp>
      <p:sp>
        <p:nvSpPr>
          <p:cNvPr id="4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15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38" y="0"/>
            <a:ext cx="589236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350" y="0"/>
            <a:ext cx="615553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Пекин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40216" y="1979285"/>
            <a:ext cx="59150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Сиань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89216" y="3288610"/>
            <a:ext cx="729367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Чунцин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018583" y="2121823"/>
            <a:ext cx="648072" cy="144378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54687" y="2924944"/>
            <a:ext cx="49051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Ичан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018583" y="3201943"/>
            <a:ext cx="1224136" cy="36366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7035" y="4653135"/>
            <a:ext cx="787652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Гуйлинь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4954687" y="3201943"/>
            <a:ext cx="288032" cy="158969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30651" y="4941168"/>
            <a:ext cx="541815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Яншо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54687" y="4791634"/>
            <a:ext cx="72008" cy="152400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79023" y="2924943"/>
            <a:ext cx="769441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Шанхай</a:t>
            </a:r>
            <a:endParaRPr lang="ru-RU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4954687" y="3063444"/>
            <a:ext cx="2952328" cy="1728190"/>
          </a:xfrm>
          <a:prstGeom prst="curvedConnector3">
            <a:avLst>
              <a:gd name="adj1" fmla="val 104009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14945" y="2705216"/>
            <a:ext cx="716478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Сучжоу</a:t>
            </a:r>
            <a:endParaRPr lang="ru-RU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7690991" y="3063442"/>
            <a:ext cx="216024" cy="2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26895" y="1567825"/>
            <a:ext cx="686342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Цюйфу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591126" y="276999"/>
            <a:ext cx="163761" cy="143915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93106" y="1149959"/>
            <a:ext cx="842667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Тайшань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6743526" y="1484784"/>
            <a:ext cx="11361" cy="22154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5530752" y="1983323"/>
            <a:ext cx="360040" cy="6044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48519" y="3245276"/>
            <a:ext cx="84074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Ханчжоу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5530752" y="2043770"/>
            <a:ext cx="2016223" cy="134000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6978280" y="3366237"/>
            <a:ext cx="568696" cy="1753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91186" y="2545709"/>
            <a:ext cx="734175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Нанкин</a:t>
            </a:r>
            <a:endParaRPr lang="ru-RU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6978280" y="2843715"/>
            <a:ext cx="191786" cy="50498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125491" y="3573016"/>
            <a:ext cx="1189236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Чжанцзацзе</a:t>
            </a:r>
            <a:endParaRPr lang="ru-RU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 flipH="1">
            <a:off x="5026695" y="2843716"/>
            <a:ext cx="2143372" cy="67855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28221" y="3802682"/>
            <a:ext cx="641201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Чанша</a:t>
            </a:r>
            <a:endParaRPr lang="ru-RU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5026695" y="3522275"/>
            <a:ext cx="684078" cy="47451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167035" y="6566034"/>
            <a:ext cx="575479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Санья</a:t>
            </a:r>
            <a:endParaRPr lang="ru-RU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4810671" y="3996788"/>
            <a:ext cx="900101" cy="27077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77587" y="5517232"/>
            <a:ext cx="749308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Гонконг</a:t>
            </a:r>
            <a:endParaRPr lang="ru-RU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4810671" y="5655731"/>
            <a:ext cx="1196194" cy="104880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57123" y="404664"/>
            <a:ext cx="1017907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Тяньцзинь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6591126" y="276999"/>
            <a:ext cx="235769" cy="281200"/>
          </a:xfrm>
          <a:prstGeom prst="straightConnector1">
            <a:avLst/>
          </a:prstGeom>
          <a:ln w="19050">
            <a:solidFill>
              <a:srgbClr val="00C80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537298" y="3440231"/>
            <a:ext cx="867225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Цзюцзян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976467" y="1916832"/>
            <a:ext cx="100181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Чжэнчжоу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037093" y="3140968"/>
            <a:ext cx="964046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Хуаншань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3059012" y="2924944"/>
            <a:ext cx="584775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Чэнду</a:t>
            </a:r>
            <a:endParaRPr lang="ru-RU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 flipH="1" flipV="1">
            <a:off x="3351399" y="3245276"/>
            <a:ext cx="3137489" cy="276999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6477373" y="276999"/>
            <a:ext cx="113753" cy="3245276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232170" y="3236506"/>
            <a:ext cx="755015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Лэшань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1973833" y="3525683"/>
            <a:ext cx="1021113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Эмэйшань</a:t>
            </a:r>
            <a:endParaRPr lang="ru-RU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 flipH="1">
            <a:off x="3059013" y="3245276"/>
            <a:ext cx="292386" cy="268230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13157" y="4221088"/>
            <a:ext cx="721351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Лицзян</a:t>
            </a:r>
            <a:endParaRPr lang="ru-RU" dirty="0"/>
          </a:p>
        </p:txBody>
      </p:sp>
      <p:cxnSp>
        <p:nvCxnSpPr>
          <p:cNvPr id="64" name="Прямая со стрелкой 63"/>
          <p:cNvCxnSpPr/>
          <p:nvPr/>
        </p:nvCxnSpPr>
        <p:spPr>
          <a:xfrm flipH="1">
            <a:off x="2362399" y="3522275"/>
            <a:ext cx="696614" cy="837312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794447" y="3974227"/>
            <a:ext cx="633187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Лугуху</a:t>
            </a:r>
            <a:endParaRPr lang="ru-RU" dirty="0"/>
          </a:p>
        </p:txBody>
      </p:sp>
      <p:cxnSp>
        <p:nvCxnSpPr>
          <p:cNvPr id="66" name="Прямая со стрелкой 65"/>
          <p:cNvCxnSpPr/>
          <p:nvPr/>
        </p:nvCxnSpPr>
        <p:spPr>
          <a:xfrm flipV="1">
            <a:off x="2362399" y="4112726"/>
            <a:ext cx="348307" cy="246862"/>
          </a:xfrm>
          <a:prstGeom prst="straightConnector1">
            <a:avLst/>
          </a:prstGeom>
          <a:ln w="19050">
            <a:solidFill>
              <a:srgbClr val="00C800"/>
            </a:solidFill>
            <a:headEnd type="stealt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4666657" y="276999"/>
            <a:ext cx="1924471" cy="1844824"/>
          </a:xfrm>
          <a:prstGeom prst="curvedConnector3">
            <a:avLst>
              <a:gd name="adj1" fmla="val 126573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890792" y="1484784"/>
            <a:ext cx="864095" cy="49853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539479" y="2143889"/>
            <a:ext cx="495328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Лоян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197673" y="332656"/>
            <a:ext cx="1907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3-е</a:t>
            </a:r>
          </a:p>
          <a:p>
            <a:pPr algn="ctr"/>
            <a:r>
              <a:rPr lang="ru-RU" sz="2400" dirty="0" smtClean="0"/>
              <a:t>путешествие</a:t>
            </a:r>
          </a:p>
          <a:p>
            <a:pPr algn="ctr"/>
            <a:r>
              <a:rPr lang="ru-RU" sz="2400" dirty="0" smtClean="0"/>
              <a:t>2019</a:t>
            </a:r>
          </a:p>
          <a:p>
            <a:pPr algn="ctr"/>
            <a:r>
              <a:rPr lang="ru-RU" sz="2400" u="heavy" dirty="0" smtClean="0">
                <a:solidFill>
                  <a:srgbClr val="FFC000"/>
                </a:solidFill>
                <a:sym typeface="Symbol"/>
              </a:rPr>
              <a:t>                         </a:t>
            </a:r>
            <a:endParaRPr lang="ru-RU" sz="2400" u="heavy" dirty="0">
              <a:solidFill>
                <a:srgbClr val="FFC000"/>
              </a:solidFill>
            </a:endParaRPr>
          </a:p>
        </p:txBody>
      </p:sp>
      <p:cxnSp>
        <p:nvCxnSpPr>
          <p:cNvPr id="68" name="Прямая со стрелкой 41"/>
          <p:cNvCxnSpPr/>
          <p:nvPr/>
        </p:nvCxnSpPr>
        <p:spPr>
          <a:xfrm flipV="1">
            <a:off x="6826895" y="138500"/>
            <a:ext cx="72008" cy="5517232"/>
          </a:xfrm>
          <a:prstGeom prst="curvedConnector3">
            <a:avLst>
              <a:gd name="adj1" fmla="val 2946688"/>
            </a:avLst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stCxn id="61" idx="1"/>
            <a:endCxn id="5" idx="1"/>
          </p:cNvCxnSpPr>
          <p:nvPr/>
        </p:nvCxnSpPr>
        <p:spPr>
          <a:xfrm rot="10800000" flipH="1">
            <a:off x="1613156" y="138500"/>
            <a:ext cx="4670193" cy="4221088"/>
          </a:xfrm>
          <a:prstGeom prst="curvedConnector3">
            <a:avLst>
              <a:gd name="adj1" fmla="val -4895"/>
            </a:avLst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16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38" y="0"/>
            <a:ext cx="589236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350" y="0"/>
            <a:ext cx="6155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Пекин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40216" y="1979285"/>
            <a:ext cx="59150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Сиань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89216" y="3288610"/>
            <a:ext cx="729367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Чунцин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018583" y="2121823"/>
            <a:ext cx="648072" cy="144378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54687" y="2924944"/>
            <a:ext cx="490519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Ичан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018583" y="3201943"/>
            <a:ext cx="1224136" cy="363666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67035" y="4653135"/>
            <a:ext cx="787652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Гуйлинь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4954687" y="3201943"/>
            <a:ext cx="288032" cy="158969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30651" y="4941168"/>
            <a:ext cx="541815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Яншо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54687" y="4791634"/>
            <a:ext cx="72008" cy="152400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79023" y="2924943"/>
            <a:ext cx="769441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Шанхай</a:t>
            </a:r>
            <a:endParaRPr lang="ru-RU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4954687" y="3063444"/>
            <a:ext cx="2952328" cy="1728190"/>
          </a:xfrm>
          <a:prstGeom prst="curvedConnector3">
            <a:avLst>
              <a:gd name="adj1" fmla="val 104009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14945" y="2705216"/>
            <a:ext cx="716478" cy="276999"/>
          </a:xfrm>
          <a:prstGeom prst="rect">
            <a:avLst/>
          </a:prstGeom>
          <a:solidFill>
            <a:srgbClr val="B9ED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Сучжоу</a:t>
            </a:r>
            <a:endParaRPr lang="ru-RU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7690991" y="3063442"/>
            <a:ext cx="216024" cy="2"/>
          </a:xfrm>
          <a:prstGeom prst="straightConnector1">
            <a:avLst/>
          </a:prstGeom>
          <a:ln w="19050">
            <a:solidFill>
              <a:srgbClr val="0070C0"/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26895" y="1567825"/>
            <a:ext cx="686342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Цюйфу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591126" y="276999"/>
            <a:ext cx="163761" cy="143915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93106" y="1149959"/>
            <a:ext cx="842667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Тайшань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6743526" y="1484784"/>
            <a:ext cx="11361" cy="22154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5530752" y="1983323"/>
            <a:ext cx="360040" cy="6044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48519" y="3245276"/>
            <a:ext cx="84074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Ханчжоу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5530752" y="2043770"/>
            <a:ext cx="2016223" cy="134000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6978280" y="3366237"/>
            <a:ext cx="568696" cy="1753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91186" y="2545709"/>
            <a:ext cx="734175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Нанкин</a:t>
            </a:r>
            <a:endParaRPr lang="ru-RU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6978280" y="2843715"/>
            <a:ext cx="191786" cy="50498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125491" y="3573016"/>
            <a:ext cx="1189236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Чжанцзацзе</a:t>
            </a:r>
            <a:endParaRPr lang="ru-RU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 flipH="1">
            <a:off x="5026695" y="2843716"/>
            <a:ext cx="2143372" cy="67855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28221" y="3802682"/>
            <a:ext cx="641201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Чанша</a:t>
            </a:r>
            <a:endParaRPr lang="ru-RU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5026695" y="3522275"/>
            <a:ext cx="684078" cy="47451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167035" y="6566034"/>
            <a:ext cx="575479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Санья</a:t>
            </a:r>
            <a:endParaRPr lang="ru-RU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4810671" y="3996788"/>
            <a:ext cx="900101" cy="27077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77587" y="5517232"/>
            <a:ext cx="749308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Гонконг</a:t>
            </a:r>
            <a:endParaRPr lang="ru-RU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4810671" y="5655731"/>
            <a:ext cx="1196194" cy="104880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57123" y="404664"/>
            <a:ext cx="1017907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Тяньцзинь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6591126" y="276999"/>
            <a:ext cx="235769" cy="281200"/>
          </a:xfrm>
          <a:prstGeom prst="straightConnector1">
            <a:avLst/>
          </a:prstGeom>
          <a:ln w="19050">
            <a:solidFill>
              <a:srgbClr val="00C80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537298" y="3440231"/>
            <a:ext cx="867225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Цзюцзян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976467" y="1916832"/>
            <a:ext cx="1001813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Чжэнчжоу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037093" y="3140968"/>
            <a:ext cx="964046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Хуаншань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3059012" y="2924944"/>
            <a:ext cx="584775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Чэнду</a:t>
            </a:r>
            <a:endParaRPr lang="ru-RU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 flipH="1" flipV="1">
            <a:off x="3351399" y="3245276"/>
            <a:ext cx="3137489" cy="276999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6477373" y="276999"/>
            <a:ext cx="113753" cy="3245276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232170" y="3236506"/>
            <a:ext cx="755015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Лэшань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1973833" y="3525683"/>
            <a:ext cx="1021113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Эмэйшань</a:t>
            </a:r>
            <a:endParaRPr lang="ru-RU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 flipH="1">
            <a:off x="3059013" y="3245276"/>
            <a:ext cx="292386" cy="268230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13157" y="4221088"/>
            <a:ext cx="721351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Лицзян</a:t>
            </a:r>
            <a:endParaRPr lang="ru-RU" dirty="0"/>
          </a:p>
        </p:txBody>
      </p:sp>
      <p:cxnSp>
        <p:nvCxnSpPr>
          <p:cNvPr id="64" name="Прямая со стрелкой 63"/>
          <p:cNvCxnSpPr/>
          <p:nvPr/>
        </p:nvCxnSpPr>
        <p:spPr>
          <a:xfrm flipH="1">
            <a:off x="2362399" y="3522275"/>
            <a:ext cx="696614" cy="837312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794447" y="3974227"/>
            <a:ext cx="633187" cy="276999"/>
          </a:xfrm>
          <a:prstGeom prst="rect">
            <a:avLst/>
          </a:prstGeom>
          <a:solidFill>
            <a:srgbClr val="8BFF8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Лугуху</a:t>
            </a:r>
            <a:endParaRPr lang="ru-RU" dirty="0"/>
          </a:p>
        </p:txBody>
      </p:sp>
      <p:cxnSp>
        <p:nvCxnSpPr>
          <p:cNvPr id="66" name="Прямая со стрелкой 65"/>
          <p:cNvCxnSpPr/>
          <p:nvPr/>
        </p:nvCxnSpPr>
        <p:spPr>
          <a:xfrm flipV="1">
            <a:off x="2362399" y="4112726"/>
            <a:ext cx="348307" cy="246862"/>
          </a:xfrm>
          <a:prstGeom prst="straightConnector1">
            <a:avLst/>
          </a:prstGeom>
          <a:ln w="19050">
            <a:solidFill>
              <a:srgbClr val="FFFF00"/>
            </a:solidFill>
            <a:headEnd type="stealt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916407" y="695563"/>
            <a:ext cx="101790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Тяньцзинь</a:t>
            </a:r>
            <a:endParaRPr lang="ru-RU" dirty="0"/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6561534" y="317542"/>
            <a:ext cx="235769" cy="28120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5628890" y="317542"/>
            <a:ext cx="962236" cy="67903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720109" y="704789"/>
            <a:ext cx="84106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Тайюань</a:t>
            </a:r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4531725" y="1068492"/>
            <a:ext cx="74699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Пинъяо</a:t>
            </a:r>
            <a:endParaRPr lang="ru-RU" dirty="0"/>
          </a:p>
        </p:txBody>
      </p:sp>
      <p:sp>
        <p:nvSpPr>
          <p:cNvPr id="73" name="TextBox 72"/>
          <p:cNvSpPr txBox="1"/>
          <p:nvPr/>
        </p:nvSpPr>
        <p:spPr>
          <a:xfrm>
            <a:off x="5417015" y="1429325"/>
            <a:ext cx="97783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Линьфэнь</a:t>
            </a:r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4810671" y="1983323"/>
            <a:ext cx="66204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Юнчэн</a:t>
            </a:r>
            <a:endParaRPr lang="ru-RU" dirty="0"/>
          </a:p>
        </p:txBody>
      </p:sp>
      <p:cxnSp>
        <p:nvCxnSpPr>
          <p:cNvPr id="75" name="Прямая со стрелкой 74"/>
          <p:cNvCxnSpPr/>
          <p:nvPr/>
        </p:nvCxnSpPr>
        <p:spPr>
          <a:xfrm flipH="1">
            <a:off x="5463108" y="996577"/>
            <a:ext cx="165782" cy="30676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>
            <a:off x="5314728" y="1303342"/>
            <a:ext cx="148380" cy="26448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>
            <a:off x="5242720" y="1595554"/>
            <a:ext cx="72008" cy="30408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4666657" y="276999"/>
            <a:ext cx="1924471" cy="1844824"/>
          </a:xfrm>
          <a:prstGeom prst="curvedConnector3">
            <a:avLst>
              <a:gd name="adj1" fmla="val 126573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rot="5400000" flipH="1" flipV="1">
            <a:off x="4961619" y="1277679"/>
            <a:ext cx="903062" cy="340859"/>
          </a:xfrm>
          <a:prstGeom prst="curvedConnector3">
            <a:avLst>
              <a:gd name="adj1" fmla="val 9602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5628890" y="996577"/>
            <a:ext cx="1991184" cy="598977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85" idx="0"/>
            <a:endCxn id="5" idx="3"/>
          </p:cNvCxnSpPr>
          <p:nvPr/>
        </p:nvCxnSpPr>
        <p:spPr>
          <a:xfrm rot="16200000" flipV="1">
            <a:off x="6796818" y="240585"/>
            <a:ext cx="1332096" cy="1127925"/>
          </a:xfrm>
          <a:prstGeom prst="curvedConnector2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648519" y="1470596"/>
            <a:ext cx="75661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smtClean="0"/>
              <a:t>Циндао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5890792" y="1484784"/>
            <a:ext cx="864095" cy="49853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539479" y="2143889"/>
            <a:ext cx="495328" cy="276999"/>
          </a:xfrm>
          <a:prstGeom prst="rect">
            <a:avLst/>
          </a:prstGeom>
          <a:solidFill>
            <a:srgbClr val="FFB9B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 err="1" smtClean="0"/>
              <a:t>Лоян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197673" y="332656"/>
            <a:ext cx="1907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4-е</a:t>
            </a:r>
          </a:p>
          <a:p>
            <a:pPr algn="ctr"/>
            <a:r>
              <a:rPr lang="ru-RU" sz="2400" dirty="0" smtClean="0"/>
              <a:t>путешествие</a:t>
            </a:r>
          </a:p>
          <a:p>
            <a:pPr algn="ctr"/>
            <a:r>
              <a:rPr lang="ru-RU" sz="2400" dirty="0" smtClean="0"/>
              <a:t>2024</a:t>
            </a:r>
          </a:p>
          <a:p>
            <a:pPr algn="ctr"/>
            <a:r>
              <a:rPr lang="ru-RU" sz="2400" u="heavy" dirty="0" smtClean="0">
                <a:sym typeface="Symbol"/>
              </a:rPr>
              <a:t>                         </a:t>
            </a:r>
            <a:endParaRPr lang="ru-RU" sz="2400" u="heavy" dirty="0"/>
          </a:p>
        </p:txBody>
      </p:sp>
      <p:cxnSp>
        <p:nvCxnSpPr>
          <p:cNvPr id="79" name="Прямая со стрелкой 41"/>
          <p:cNvCxnSpPr/>
          <p:nvPr/>
        </p:nvCxnSpPr>
        <p:spPr>
          <a:xfrm flipV="1">
            <a:off x="6826895" y="138500"/>
            <a:ext cx="72008" cy="5517232"/>
          </a:xfrm>
          <a:prstGeom prst="curvedConnector3">
            <a:avLst>
              <a:gd name="adj1" fmla="val 2946688"/>
            </a:avLst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 flipV="1">
            <a:off x="3351399" y="3245276"/>
            <a:ext cx="3137489" cy="276999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H="1">
            <a:off x="6477373" y="276999"/>
            <a:ext cx="113753" cy="3245276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>
            <a:off x="3059013" y="3245276"/>
            <a:ext cx="292386" cy="268230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H="1">
            <a:off x="2362399" y="3522275"/>
            <a:ext cx="696614" cy="837312"/>
          </a:xfrm>
          <a:prstGeom prst="straightConnector1">
            <a:avLst/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2362399" y="4112726"/>
            <a:ext cx="348307" cy="246862"/>
          </a:xfrm>
          <a:prstGeom prst="straightConnector1">
            <a:avLst/>
          </a:prstGeom>
          <a:ln w="19050">
            <a:solidFill>
              <a:srgbClr val="00C800"/>
            </a:solidFill>
            <a:headEnd type="stealt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68"/>
          <p:cNvCxnSpPr/>
          <p:nvPr/>
        </p:nvCxnSpPr>
        <p:spPr>
          <a:xfrm rot="10800000" flipH="1">
            <a:off x="1613156" y="138500"/>
            <a:ext cx="4670193" cy="4221088"/>
          </a:xfrm>
          <a:prstGeom prst="curvedConnector3">
            <a:avLst>
              <a:gd name="adj1" fmla="val -4895"/>
            </a:avLst>
          </a:prstGeom>
          <a:ln w="19050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17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0" r="7601"/>
          <a:stretch/>
        </p:blipFill>
        <p:spPr>
          <a:xfrm>
            <a:off x="179512" y="1244953"/>
            <a:ext cx="8208912" cy="5495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15" y="44624"/>
            <a:ext cx="9188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Слева направо</a:t>
            </a:r>
            <a:r>
              <a:rPr lang="ru-RU" sz="2400" dirty="0" smtClean="0"/>
              <a:t>: </a:t>
            </a:r>
            <a:r>
              <a:rPr lang="ru-RU" sz="2400" dirty="0">
                <a:ea typeface="SimSun" panose="02010600030101010101" pitchFamily="2" charset="-122"/>
              </a:rPr>
              <a:t>муж Ли </a:t>
            </a:r>
            <a:r>
              <a:rPr lang="ru-RU" sz="2400" dirty="0" err="1">
                <a:ea typeface="SimSun" panose="02010600030101010101" pitchFamily="2" charset="-122"/>
              </a:rPr>
              <a:t>Цуйвэнь</a:t>
            </a:r>
            <a:r>
              <a:rPr lang="ru-RU" sz="2400" dirty="0">
                <a:ea typeface="SimSun" panose="02010600030101010101" pitchFamily="2" charset="-122"/>
              </a:rPr>
              <a:t> </a:t>
            </a:r>
            <a:r>
              <a:rPr lang="ru-RU" sz="2400" dirty="0" smtClean="0">
                <a:ea typeface="SimSun" panose="02010600030101010101" pitchFamily="2" charset="-122"/>
              </a:rPr>
              <a:t>– </a:t>
            </a:r>
            <a:r>
              <a:rPr lang="ru-RU" sz="2400" dirty="0" err="1">
                <a:ea typeface="SimSun" panose="02010600030101010101" pitchFamily="2" charset="-122"/>
              </a:rPr>
              <a:t>Гао</a:t>
            </a:r>
            <a:r>
              <a:rPr lang="ru-RU" sz="2400" dirty="0">
                <a:ea typeface="SimSun" panose="02010600030101010101" pitchFamily="2" charset="-122"/>
              </a:rPr>
              <a:t> </a:t>
            </a:r>
            <a:r>
              <a:rPr lang="ru-RU" sz="2400" dirty="0" err="1">
                <a:ea typeface="SimSun" panose="02010600030101010101" pitchFamily="2" charset="-122"/>
              </a:rPr>
              <a:t>Сяньчжун</a:t>
            </a:r>
            <a:r>
              <a:rPr lang="ru-RU" sz="2400" dirty="0">
                <a:ea typeface="SimSun" panose="02010600030101010101" pitchFamily="2" charset="-122"/>
              </a:rPr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高先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中</a:t>
            </a:r>
            <a:r>
              <a:rPr lang="ru-RU" altLang="ja-JP" sz="2400" dirty="0" smtClean="0">
                <a:ea typeface="SimSun" panose="02010600030101010101" pitchFamily="2" charset="-122"/>
              </a:rPr>
              <a:t> (Серёжа),</a:t>
            </a:r>
          </a:p>
          <a:p>
            <a:r>
              <a:rPr lang="ru-RU" sz="2400" dirty="0">
                <a:ea typeface="SimSun" panose="02010600030101010101" pitchFamily="2" charset="-122"/>
              </a:rPr>
              <a:t>старшая дочь </a:t>
            </a:r>
            <a:r>
              <a:rPr lang="ru-RU" sz="2400" dirty="0" err="1">
                <a:ea typeface="SimSun" panose="02010600030101010101" pitchFamily="2" charset="-122"/>
              </a:rPr>
              <a:t>Гао</a:t>
            </a:r>
            <a:r>
              <a:rPr lang="ru-RU" sz="2400" dirty="0">
                <a:ea typeface="SimSun" panose="02010600030101010101" pitchFamily="2" charset="-122"/>
              </a:rPr>
              <a:t> </a:t>
            </a:r>
            <a:r>
              <a:rPr lang="ru-RU" sz="2400" dirty="0" err="1">
                <a:ea typeface="SimSun" panose="02010600030101010101" pitchFamily="2" charset="-122"/>
              </a:rPr>
              <a:t>Юйцин</a:t>
            </a:r>
            <a:r>
              <a:rPr lang="ru-RU" sz="2400" dirty="0"/>
              <a:t>, </a:t>
            </a:r>
            <a:r>
              <a:rPr lang="ru-RU" sz="2400" dirty="0">
                <a:ea typeface="SimSun" panose="02010600030101010101" pitchFamily="2" charset="-122"/>
              </a:rPr>
              <a:t>младшая дочь </a:t>
            </a:r>
            <a:r>
              <a:rPr lang="ru-RU" sz="2400" dirty="0" err="1">
                <a:ea typeface="SimSun" panose="02010600030101010101" pitchFamily="2" charset="-122"/>
              </a:rPr>
              <a:t>Гао</a:t>
            </a:r>
            <a:r>
              <a:rPr lang="ru-RU" sz="2400" dirty="0">
                <a:ea typeface="SimSun" panose="02010600030101010101" pitchFamily="2" charset="-122"/>
              </a:rPr>
              <a:t> </a:t>
            </a:r>
            <a:r>
              <a:rPr lang="ru-RU" sz="2400" dirty="0" err="1">
                <a:ea typeface="SimSun" panose="02010600030101010101" pitchFamily="2" charset="-122"/>
              </a:rPr>
              <a:t>Юйсюань</a:t>
            </a:r>
            <a:r>
              <a:rPr lang="ru-RU" sz="2400" dirty="0">
                <a:ea typeface="SimSun" panose="02010600030101010101" pitchFamily="2" charset="-122"/>
              </a:rPr>
              <a:t> </a:t>
            </a:r>
            <a:r>
              <a:rPr lang="ja-JP" altLang="en-US" sz="2400" dirty="0">
                <a:ea typeface="SimSun" panose="02010600030101010101" pitchFamily="2" charset="-122"/>
              </a:rPr>
              <a:t>高雨璇</a:t>
            </a:r>
            <a:r>
              <a:rPr lang="ru-RU" altLang="ja-JP" sz="2400" dirty="0">
                <a:ea typeface="SimSun" panose="02010600030101010101" pitchFamily="2" charset="-122"/>
              </a:rPr>
              <a:t> </a:t>
            </a:r>
            <a:r>
              <a:rPr lang="ru-RU" sz="2400" dirty="0">
                <a:ea typeface="SimSun" panose="02010600030101010101" pitchFamily="2" charset="-122"/>
              </a:rPr>
              <a:t>(</a:t>
            </a:r>
            <a:r>
              <a:rPr lang="ru-RU" sz="2400" dirty="0" smtClean="0">
                <a:ea typeface="SimSun" panose="02010600030101010101" pitchFamily="2" charset="-122"/>
              </a:rPr>
              <a:t>Лиля),</a:t>
            </a:r>
          </a:p>
          <a:p>
            <a:r>
              <a:rPr lang="ru-RU" sz="2400" dirty="0" smtClean="0">
                <a:ea typeface="SimSun" panose="02010600030101010101" pitchFamily="2" charset="-122"/>
              </a:rPr>
              <a:t>потом мы, справа </a:t>
            </a:r>
            <a:r>
              <a:rPr lang="ru-RU" sz="2400" dirty="0" smtClean="0"/>
              <a:t>Ли </a:t>
            </a:r>
            <a:r>
              <a:rPr lang="ru-RU" sz="2400" dirty="0" err="1" smtClean="0"/>
              <a:t>Цуйвэнь</a:t>
            </a:r>
            <a:r>
              <a:rPr lang="ru-RU" sz="2400" dirty="0" smtClean="0"/>
              <a:t> </a:t>
            </a:r>
            <a:r>
              <a:rPr lang="en-US" sz="24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李翠文</a:t>
            </a:r>
            <a:r>
              <a:rPr lang="ru-RU" sz="2400" dirty="0" smtClean="0">
                <a:ea typeface="SimSun" panose="02010600030101010101" pitchFamily="2" charset="-122"/>
              </a:rPr>
              <a:t> (</a:t>
            </a:r>
            <a:r>
              <a:rPr lang="ru-RU" sz="2400" dirty="0" err="1" smtClean="0">
                <a:ea typeface="SimSun" panose="02010600030101010101" pitchFamily="2" charset="-122"/>
              </a:rPr>
              <a:t>Вэнь</a:t>
            </a:r>
            <a:r>
              <a:rPr lang="ru-RU" sz="2400" dirty="0" smtClean="0">
                <a:ea typeface="SimSun" panose="02010600030101010101" pitchFamily="2" charset="-122"/>
              </a:rPr>
              <a:t> Синь </a:t>
            </a:r>
            <a:r>
              <a:rPr lang="en-US" sz="2400" dirty="0" err="1">
                <a:latin typeface="SimSun" panose="02010600030101010101" pitchFamily="2" charset="-122"/>
                <a:ea typeface="SimSun" panose="02010600030101010101" pitchFamily="2" charset="-122"/>
              </a:rPr>
              <a:t>文心</a:t>
            </a:r>
            <a:r>
              <a:rPr lang="ru-RU" sz="2400" dirty="0" smtClean="0">
                <a:ea typeface="SimSun" panose="02010600030101010101" pitchFamily="2" charset="-122"/>
              </a:rPr>
              <a:t>).</a:t>
            </a:r>
            <a:endParaRPr lang="ru-RU" sz="2400" dirty="0" smtClean="0"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18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b="1524"/>
          <a:stretch/>
        </p:blipFill>
        <p:spPr>
          <a:xfrm>
            <a:off x="1273" y="488146"/>
            <a:ext cx="8686800" cy="632523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19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3" y="44624"/>
            <a:ext cx="903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Крайний слева: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</a:t>
            </a:r>
            <a:r>
              <a:rPr lang="ru-RU" sz="2400" dirty="0" err="1" smtClean="0"/>
              <a:t>Пэнпэн</a:t>
            </a:r>
            <a:r>
              <a:rPr lang="ru-RU" sz="2400" dirty="0" smtClean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高鹏</a:t>
            </a:r>
            <a:r>
              <a:rPr lang="ja-JP" alt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鹏</a:t>
            </a:r>
            <a:r>
              <a:rPr lang="ru-RU" altLang="ja-JP" sz="2400" dirty="0" smtClean="0">
                <a:ea typeface="SimSun" panose="02010600030101010101" pitchFamily="2" charset="-122"/>
              </a:rPr>
              <a:t> племянник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Гао</a:t>
            </a:r>
            <a:r>
              <a:rPr lang="ru-RU" altLang="ja-JP" sz="2400" dirty="0" smtClean="0">
                <a:ea typeface="SimSun" panose="02010600030101010101" pitchFamily="2" charset="-122"/>
              </a:rPr>
              <a:t>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Сяньчжуна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124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27615"/>
            <a:ext cx="2973984" cy="518437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</a:t>
            </a:fld>
            <a:r>
              <a:rPr lang="ru-RU" sz="1800" smtClean="0">
                <a:solidFill>
                  <a:schemeClr val="tx1"/>
                </a:solidFill>
              </a:rPr>
              <a:t>(64</a:t>
            </a:r>
            <a:r>
              <a:rPr lang="ru-RU" sz="1800" dirty="0" smtClean="0">
                <a:solidFill>
                  <a:schemeClr val="tx1"/>
                </a:solidFill>
              </a:rPr>
              <a:t>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300595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140000"/>
              </a:lnSpc>
            </a:pPr>
            <a:r>
              <a:rPr lang="ru-RU" sz="2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赠朋友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pPr>
              <a:lnSpc>
                <a:spcPct val="140000"/>
              </a:lnSpc>
            </a:pPr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他把自己的房子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留在人烟稠密的峡谷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而在我的村子里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木板钉住了门与窗户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他的一头白发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像飞鸟的白色翅膀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我的灰色头发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像荒山野林的灰狼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你们大概想知道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我们俩如何相互沟通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681" y="1125652"/>
            <a:ext cx="2749471" cy="482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仿佛穿过飞机轰鸣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穿过脚步杂踏的喧嚣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语言能够飞行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最好能抬头远望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望那高高的山巅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两人对望交织的视线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此时此地勿须说话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可谓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欲辨已忘言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pPr>
              <a:lnSpc>
                <a:spcPct val="140000"/>
              </a:lnSpc>
            </a:pPr>
            <a:endParaRPr lang="ru-RU" sz="1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lnSpc>
                <a:spcPct val="140000"/>
              </a:lnSpc>
            </a:pPr>
            <a:r>
              <a:rPr lang="ru-RU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ru-RU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1</a:t>
            </a:r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ru-RU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21—24</a:t>
            </a:r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endParaRPr lang="ru-RU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lnSpc>
                <a:spcPct val="140000"/>
              </a:lnSpc>
            </a:pPr>
            <a:r>
              <a:rPr lang="ru-RU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2019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23 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lnSpc>
                <a:spcPct val="140000"/>
              </a:lnSpc>
            </a:pP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2019,1,25 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修改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1097" y="130336"/>
            <a:ext cx="426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2019 г. Игорь Бурдонов и</a:t>
            </a:r>
          </a:p>
          <a:p>
            <a:pPr algn="ctr"/>
            <a:r>
              <a:rPr lang="ru-RU" sz="2400" b="1" dirty="0" err="1" smtClean="0"/>
              <a:t>Гу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Юй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谷羽</a:t>
            </a:r>
            <a:r>
              <a:rPr lang="ru-RU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ru-RU" sz="2400" b="1" dirty="0" err="1" smtClean="0"/>
              <a:t>Гу</a:t>
            </a:r>
            <a:r>
              <a:rPr lang="ru-RU" sz="2400" b="1" dirty="0" smtClean="0"/>
              <a:t> </a:t>
            </a:r>
            <a:r>
              <a:rPr lang="ru-RU" sz="2400" b="1" dirty="0" err="1"/>
              <a:t>Хэндун</a:t>
            </a:r>
            <a:r>
              <a:rPr lang="ru-RU" sz="2400" b="1" dirty="0"/>
              <a:t> </a:t>
            </a:r>
            <a:r>
              <a:rPr lang="en-US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谷恒东</a:t>
            </a:r>
            <a:r>
              <a:rPr lang="ru-RU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98" y="6078251"/>
            <a:ext cx="472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опубликовано в газете «</a:t>
            </a:r>
            <a:r>
              <a:rPr lang="ru-RU" dirty="0" err="1"/>
              <a:t>Мацзу</a:t>
            </a:r>
            <a:r>
              <a:rPr lang="ru-RU" dirty="0"/>
              <a:t> </a:t>
            </a:r>
            <a:r>
              <a:rPr lang="ru-RU" dirty="0" err="1"/>
              <a:t>дэйли</a:t>
            </a:r>
            <a:r>
              <a:rPr lang="ru-RU" dirty="0"/>
              <a:t> </a:t>
            </a:r>
            <a:r>
              <a:rPr lang="ru-RU" dirty="0" err="1"/>
              <a:t>ньюс</a:t>
            </a:r>
            <a:r>
              <a:rPr lang="ru-RU" dirty="0"/>
              <a:t>», </a:t>
            </a:r>
            <a:endParaRPr lang="ru-RU" dirty="0" smtClean="0"/>
          </a:p>
          <a:p>
            <a:r>
              <a:rPr lang="ru-RU" dirty="0" smtClean="0"/>
              <a:t>уезд </a:t>
            </a:r>
            <a:r>
              <a:rPr lang="ru-RU" dirty="0" err="1"/>
              <a:t>Ляньцзян</a:t>
            </a:r>
            <a:r>
              <a:rPr lang="ru-RU" dirty="0"/>
              <a:t> провинции </a:t>
            </a:r>
            <a:r>
              <a:rPr lang="ru-RU" dirty="0" err="1"/>
              <a:t>Фуцзянь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0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/>
          <a:stretch/>
        </p:blipFill>
        <p:spPr>
          <a:xfrm>
            <a:off x="539552" y="950630"/>
            <a:ext cx="7772400" cy="5583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9633"/>
            <a:ext cx="8894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Встреча со студентами и преподавателями кафедры русского</a:t>
            </a:r>
          </a:p>
          <a:p>
            <a:pPr algn="ctr"/>
            <a:r>
              <a:rPr lang="ru-RU" sz="2400" dirty="0" smtClean="0"/>
              <a:t>языка Института иностранных языков </a:t>
            </a:r>
            <a:r>
              <a:rPr lang="ru-RU" sz="2400" dirty="0" err="1" smtClean="0"/>
              <a:t>Шаньсийского</a:t>
            </a:r>
            <a:r>
              <a:rPr lang="ru-RU" sz="2400" dirty="0" smtClean="0"/>
              <a:t> университета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20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0180" r="14433" b="8742"/>
          <a:stretch/>
        </p:blipFill>
        <p:spPr>
          <a:xfrm>
            <a:off x="283545" y="980728"/>
            <a:ext cx="7625996" cy="5688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9633"/>
            <a:ext cx="8894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Вместе с заведующим кафедрой русского</a:t>
            </a:r>
          </a:p>
          <a:p>
            <a:pPr algn="ctr"/>
            <a:r>
              <a:rPr lang="ru-RU" sz="2400" dirty="0" smtClean="0"/>
              <a:t>языка Института иностранных языков </a:t>
            </a:r>
            <a:r>
              <a:rPr lang="ru-RU" sz="2400" dirty="0" err="1" smtClean="0"/>
              <a:t>Шаньсийского</a:t>
            </a:r>
            <a:r>
              <a:rPr lang="ru-RU" sz="2400" dirty="0" smtClean="0"/>
              <a:t> университета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21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4421"/>
            <a:ext cx="6120680" cy="4590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512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Музей Древней скульптуры - храм </a:t>
            </a:r>
            <a:r>
              <a:rPr lang="ru-RU" sz="2000" dirty="0" err="1" smtClean="0"/>
              <a:t>Шуанлинь</a:t>
            </a:r>
            <a:endParaRPr lang="ru-RU" sz="2000" dirty="0" smtClean="0"/>
          </a:p>
          <a:p>
            <a:r>
              <a:rPr lang="ru-RU" sz="2000" dirty="0" smtClean="0"/>
              <a:t>(в </a:t>
            </a:r>
            <a:r>
              <a:rPr lang="ru-RU" sz="2000" dirty="0"/>
              <a:t>6 </a:t>
            </a:r>
            <a:r>
              <a:rPr lang="ru-RU" sz="2000" dirty="0" smtClean="0"/>
              <a:t>километрах от </a:t>
            </a:r>
            <a:r>
              <a:rPr lang="ru-RU" sz="2000" dirty="0"/>
              <a:t>городка </a:t>
            </a:r>
            <a:r>
              <a:rPr lang="ru-RU" sz="2000" dirty="0" err="1" smtClean="0"/>
              <a:t>Пинъяо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Храм </a:t>
            </a:r>
            <a:r>
              <a:rPr lang="ru-RU" sz="2000" dirty="0"/>
              <a:t>двойного леса - 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双林寺</a:t>
            </a:r>
            <a:r>
              <a:rPr lang="en-US" altLang="ja-JP" sz="2000" dirty="0"/>
              <a:t>. </a:t>
            </a:r>
            <a:r>
              <a:rPr lang="ru-RU" sz="2000" dirty="0" err="1"/>
              <a:t>Гуань-инь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372200" y="85482"/>
            <a:ext cx="2723823" cy="6401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双林寺</a:t>
            </a:r>
          </a:p>
          <a:p>
            <a:endParaRPr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双林寺内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有五百零九尊罗汉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倚墙壁站立两厢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等待夜幕降临：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人和魔都会消失，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月光映照门槛。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摆脱麻木状态，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观世音自己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展读经卷。她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挥舞一千只手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仔细看吧：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五百罗汉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再加九个金刚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开始说话，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议论人与魔，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轰隆隆的响声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从双林寺冲向夜空。</a:t>
            </a:r>
          </a:p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轰隆、轰隆、轰隆隆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r"/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2024, 9, 8 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</a:p>
          <a:p>
            <a:pPr algn="r"/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8 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晚 谷羽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译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22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218"/>
          <a:stretch/>
        </p:blipFill>
        <p:spPr>
          <a:xfrm>
            <a:off x="0" y="589448"/>
            <a:ext cx="9144000" cy="6268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25460"/>
            <a:ext cx="285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</a:t>
            </a:r>
            <a:r>
              <a:rPr lang="ru-RU" sz="2800" dirty="0" smtClean="0">
                <a:ea typeface="SimSun" panose="02010600030101010101" pitchFamily="2" charset="-122"/>
              </a:rPr>
              <a:t> центре Ван </a:t>
            </a:r>
            <a:r>
              <a:rPr lang="ru-RU" sz="2800" dirty="0" err="1" smtClean="0">
                <a:ea typeface="SimSun" panose="02010600030101010101" pitchFamily="2" charset="-122"/>
              </a:rPr>
              <a:t>Вэя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bg1"/>
                </a:solidFill>
              </a:rPr>
              <a:t>23</a:t>
            </a:fld>
            <a:r>
              <a:rPr lang="ru-RU" sz="1800" dirty="0" smtClean="0">
                <a:solidFill>
                  <a:schemeClr val="bg1"/>
                </a:solidFill>
              </a:rPr>
              <a:t>(64)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" y="762000"/>
            <a:ext cx="9144000" cy="6096000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bg1"/>
                </a:solidFill>
              </a:rPr>
              <a:t>24</a:t>
            </a:fld>
            <a:r>
              <a:rPr lang="ru-RU" sz="1800" dirty="0" smtClean="0">
                <a:solidFill>
                  <a:schemeClr val="bg1"/>
                </a:solidFill>
              </a:rPr>
              <a:t>(64)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25460"/>
            <a:ext cx="285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</a:t>
            </a:r>
            <a:r>
              <a:rPr lang="ru-RU" sz="2800" dirty="0" smtClean="0">
                <a:ea typeface="SimSun" panose="02010600030101010101" pitchFamily="2" charset="-122"/>
              </a:rPr>
              <a:t> центре Ван </a:t>
            </a:r>
            <a:r>
              <a:rPr lang="ru-RU" sz="2800" dirty="0" err="1" smtClean="0">
                <a:ea typeface="SimSun" panose="02010600030101010101" pitchFamily="2" charset="-122"/>
              </a:rPr>
              <a:t>Вэя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252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bg1"/>
                </a:solidFill>
              </a:rPr>
              <a:t>25</a:t>
            </a:fld>
            <a:r>
              <a:rPr lang="ru-RU" sz="1800" dirty="0" smtClean="0">
                <a:solidFill>
                  <a:schemeClr val="bg1"/>
                </a:solidFill>
              </a:rPr>
              <a:t>(64)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204407"/>
            <a:ext cx="641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Поэт </a:t>
            </a:r>
            <a:r>
              <a:rPr lang="ru-RU" sz="2400" dirty="0" err="1" smtClean="0"/>
              <a:t>Чжао</a:t>
            </a:r>
            <a:r>
              <a:rPr lang="ru-RU" sz="2400" dirty="0" smtClean="0"/>
              <a:t> </a:t>
            </a:r>
            <a:r>
              <a:rPr lang="ru-RU" sz="2400" dirty="0" err="1" smtClean="0"/>
              <a:t>Гоцзэн</a:t>
            </a:r>
            <a:r>
              <a:rPr lang="ru-RU" sz="2400" dirty="0" smtClean="0"/>
              <a:t> </a:t>
            </a:r>
            <a:r>
              <a:rPr lang="en-US" sz="24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赵国增</a:t>
            </a:r>
            <a:r>
              <a:rPr lang="ru-RU" sz="2400" dirty="0" smtClean="0">
                <a:ea typeface="SimSun" panose="02010600030101010101" pitchFamily="2" charset="-122"/>
              </a:rPr>
              <a:t> дарит мне свою книгу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64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26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92533">
            <a:off x="3952224" y="1173948"/>
            <a:ext cx="34492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Неожиданное  интервью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21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458039"/>
            <a:ext cx="4500000" cy="5995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04" y="441369"/>
            <a:ext cx="4500000" cy="5995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-27384"/>
            <a:ext cx="3886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древний город </a:t>
            </a:r>
            <a:r>
              <a:rPr lang="ru-RU" sz="2400" dirty="0" err="1"/>
              <a:t>Пинъяо</a:t>
            </a:r>
            <a:r>
              <a:rPr lang="ru-RU" sz="2400" dirty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平遥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27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-27384"/>
            <a:ext cx="3886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древний город </a:t>
            </a:r>
            <a:r>
              <a:rPr lang="ru-RU" sz="2400" dirty="0" err="1"/>
              <a:t>Пинъяо</a:t>
            </a:r>
            <a:r>
              <a:rPr lang="ru-RU" sz="2400" dirty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平遥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4281"/>
            <a:ext cx="7917668" cy="5940000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28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-27384"/>
            <a:ext cx="3886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древний город </a:t>
            </a:r>
            <a:r>
              <a:rPr lang="ru-RU" sz="2400" dirty="0" err="1"/>
              <a:t>Пинъяо</a:t>
            </a:r>
            <a:r>
              <a:rPr lang="ru-RU" sz="2400" dirty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平遥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5155"/>
            <a:ext cx="7917668" cy="5938251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29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6"/>
          <a:stretch/>
        </p:blipFill>
        <p:spPr>
          <a:xfrm>
            <a:off x="0" y="250825"/>
            <a:ext cx="4640013" cy="635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7" y="332656"/>
            <a:ext cx="4248472" cy="6120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000" rIns="36000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sz="2400" dirty="0" err="1" smtClean="0"/>
              <a:t>Лао-цзы</a:t>
            </a:r>
            <a:r>
              <a:rPr lang="ru-RU" sz="2400" dirty="0"/>
              <a:t>, Игорь Бурдонов</a:t>
            </a:r>
          </a:p>
          <a:p>
            <a:pPr algn="ctr"/>
            <a:r>
              <a:rPr lang="ru-RU" sz="2400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伊戈尔•布尔东诺夫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2400" dirty="0"/>
              <a:t> </a:t>
            </a:r>
          </a:p>
          <a:p>
            <a:pPr algn="ctr"/>
            <a:r>
              <a:rPr lang="ru-RU" sz="2400" b="1" dirty="0"/>
              <a:t>ДАО ДЭ </a:t>
            </a:r>
            <a:r>
              <a:rPr lang="ru-RU" sz="2400" b="1" dirty="0" smtClean="0"/>
              <a:t>ЛИПО </a:t>
            </a:r>
            <a:r>
              <a:rPr lang="ru-RU" sz="2400" b="1" dirty="0"/>
              <a:t>ВЭЙ</a:t>
            </a:r>
          </a:p>
          <a:p>
            <a:pPr algn="ctr"/>
            <a:r>
              <a:rPr lang="ru-RU" sz="2400" dirty="0"/>
              <a:t> </a:t>
            </a:r>
          </a:p>
          <a:p>
            <a:pPr algn="ctr"/>
            <a:r>
              <a:rPr lang="ru-RU" sz="2400" b="1" i="1" dirty="0"/>
              <a:t> ( Книга о Дао и Дэ деревушки</a:t>
            </a:r>
            <a:endParaRPr lang="ru-RU" sz="2400" b="1" dirty="0"/>
          </a:p>
          <a:p>
            <a:pPr algn="ctr"/>
            <a:r>
              <a:rPr lang="ru-RU" sz="2400" b="1" i="1" dirty="0"/>
              <a:t>земной души человека )</a:t>
            </a:r>
            <a:endParaRPr lang="ru-RU" sz="2400" b="1" dirty="0"/>
          </a:p>
          <a:p>
            <a:pPr algn="ctr"/>
            <a:r>
              <a:rPr lang="ru-RU" sz="2400" b="1" i="1" dirty="0"/>
              <a:t> </a:t>
            </a:r>
            <a:endParaRPr lang="ru-RU" sz="2400" b="1" dirty="0"/>
          </a:p>
          <a:p>
            <a:pPr algn="ctr"/>
            <a:r>
              <a:rPr lang="ru-RU" sz="24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ru-RU" sz="2400" dirty="0" err="1">
                <a:latin typeface="SimSun" panose="02010600030101010101" pitchFamily="2" charset="-122"/>
                <a:ea typeface="SimSun" panose="02010600030101010101" pitchFamily="2" charset="-122"/>
              </a:rPr>
              <a:t>道德里坡纬</a:t>
            </a:r>
            <a:r>
              <a:rPr lang="ru-RU" sz="24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</a:p>
          <a:p>
            <a:pPr algn="ctr"/>
            <a:r>
              <a:rPr lang="ru-RU" sz="2400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ru-RU" sz="2400" dirty="0" err="1">
                <a:latin typeface="SimSun" panose="02010600030101010101" pitchFamily="2" charset="-122"/>
                <a:ea typeface="SimSun" panose="02010600030101010101" pitchFamily="2" charset="-122"/>
              </a:rPr>
              <a:t>或《在里坡村解读道德经</a:t>
            </a:r>
            <a:r>
              <a:rPr lang="ru-RU" sz="2400" dirty="0">
                <a:latin typeface="SimSun" panose="02010600030101010101" pitchFamily="2" charset="-122"/>
                <a:ea typeface="SimSun" panose="02010600030101010101" pitchFamily="2" charset="-122"/>
              </a:rPr>
              <a:t>》）</a:t>
            </a:r>
          </a:p>
          <a:p>
            <a:pPr algn="ctr"/>
            <a:r>
              <a:rPr lang="ru-RU" sz="2400" dirty="0"/>
              <a:t> </a:t>
            </a:r>
          </a:p>
          <a:p>
            <a:pPr algn="ctr"/>
            <a:r>
              <a:rPr lang="ru-RU" sz="2400" b="1" dirty="0"/>
              <a:t>ДАО ДЭ ЛИПОВКА ВЭЙ</a:t>
            </a:r>
          </a:p>
          <a:p>
            <a:pPr algn="ctr">
              <a:spcBef>
                <a:spcPts val="1800"/>
              </a:spcBef>
            </a:pPr>
            <a:r>
              <a:rPr lang="ru-RU" sz="2400" dirty="0"/>
              <a:t> </a:t>
            </a:r>
            <a:r>
              <a:rPr lang="ru-RU" sz="2400" b="1" i="1" dirty="0" smtClean="0"/>
              <a:t> </a:t>
            </a:r>
            <a:r>
              <a:rPr lang="ru-RU" sz="2400" b="1" i="1" dirty="0"/>
              <a:t>( Книга о Дао и Дэ </a:t>
            </a:r>
            <a:r>
              <a:rPr lang="ru-RU" sz="2400" b="1" i="1" dirty="0" err="1"/>
              <a:t>Липовки</a:t>
            </a:r>
            <a:r>
              <a:rPr lang="ru-RU" sz="2400" b="1" i="1" dirty="0"/>
              <a:t> )</a:t>
            </a:r>
            <a:endParaRPr lang="ru-RU" sz="2400" b="1" dirty="0"/>
          </a:p>
          <a:p>
            <a:pPr algn="ctr">
              <a:spcBef>
                <a:spcPts val="1800"/>
              </a:spcBef>
            </a:pPr>
            <a:r>
              <a:rPr lang="en-US" altLang="zh-CN" sz="2400" dirty="0"/>
              <a:t>1994 </a:t>
            </a:r>
            <a:r>
              <a:rPr lang="zh-CN" altLang="en-US" sz="2400" dirty="0"/>
              <a:t>年 </a:t>
            </a:r>
            <a:r>
              <a:rPr lang="en-US" altLang="zh-CN" sz="2400" dirty="0"/>
              <a:t>8 </a:t>
            </a:r>
            <a:r>
              <a:rPr lang="zh-CN" altLang="en-US" sz="2400" dirty="0"/>
              <a:t>月</a:t>
            </a:r>
            <a:r>
              <a:rPr lang="en-US" altLang="zh-CN" sz="2400" dirty="0"/>
              <a:t>—11 </a:t>
            </a:r>
            <a:r>
              <a:rPr lang="zh-CN" altLang="en-US" sz="2400" dirty="0"/>
              <a:t>月 </a:t>
            </a:r>
            <a:endParaRPr lang="ru-RU" altLang="zh-CN" sz="2400" dirty="0" smtClean="0"/>
          </a:p>
          <a:p>
            <a:pPr algn="ctr"/>
            <a:r>
              <a:rPr lang="en-US" altLang="zh-CN" sz="2400" dirty="0" smtClean="0"/>
              <a:t>2020</a:t>
            </a:r>
            <a:r>
              <a:rPr lang="zh-CN" altLang="en-US" sz="2400" dirty="0"/>
              <a:t>，</a:t>
            </a:r>
            <a:r>
              <a:rPr lang="en-US" altLang="zh-CN" sz="2400" dirty="0"/>
              <a:t>6</a:t>
            </a:r>
            <a:r>
              <a:rPr lang="zh-CN" altLang="en-US" sz="2400" dirty="0"/>
              <a:t>，</a:t>
            </a:r>
            <a:r>
              <a:rPr lang="en-US" altLang="zh-CN" sz="2400" dirty="0"/>
              <a:t>9-11 </a:t>
            </a:r>
            <a:r>
              <a:rPr lang="zh-CN" altLang="en-US" sz="2400" dirty="0"/>
              <a:t>谷羽译</a:t>
            </a:r>
            <a:endParaRPr lang="ru-RU" sz="2400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224" y="116632"/>
            <a:ext cx="9131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Линьфэнь</a:t>
            </a:r>
            <a:r>
              <a:rPr lang="ru-RU" sz="2000" dirty="0" smtClean="0"/>
              <a:t>  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临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汾</a:t>
            </a:r>
            <a:r>
              <a:rPr lang="ru-RU" altLang="ja-JP" sz="2000" dirty="0" smtClean="0">
                <a:ea typeface="SimSun" panose="02010600030101010101" pitchFamily="2" charset="-122"/>
              </a:rPr>
              <a:t>: Ли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Цуйвэнь</a:t>
            </a:r>
            <a:r>
              <a:rPr lang="ru-RU" altLang="ja-JP" sz="2000" dirty="0" smtClean="0">
                <a:ea typeface="SimSun" panose="02010600030101010101" pitchFamily="2" charset="-122"/>
              </a:rPr>
              <a:t>,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Гун</a:t>
            </a:r>
            <a:r>
              <a:rPr lang="ru-RU" altLang="ja-JP" sz="2000" dirty="0" smtClean="0">
                <a:ea typeface="SimSun" panose="02010600030101010101" pitchFamily="2" charset="-122"/>
              </a:rPr>
              <a:t>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Яньтао</a:t>
            </a:r>
            <a:r>
              <a:rPr lang="ru-RU" altLang="ja-JP" sz="2000" dirty="0" smtClean="0">
                <a:ea typeface="SimSun" panose="02010600030101010101" pitchFamily="2" charset="-122"/>
              </a:rPr>
              <a:t>,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Наньфан</a:t>
            </a:r>
            <a:r>
              <a:rPr lang="ru-RU" altLang="ja-JP" sz="2000" dirty="0" smtClean="0">
                <a:ea typeface="SimSun" panose="02010600030101010101" pitchFamily="2" charset="-122"/>
              </a:rPr>
              <a:t> Юн,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Гао</a:t>
            </a:r>
            <a:r>
              <a:rPr lang="ru-RU" altLang="ja-JP" sz="2000" dirty="0" smtClean="0">
                <a:ea typeface="SimSun" panose="02010600030101010101" pitchFamily="2" charset="-122"/>
              </a:rPr>
              <a:t>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Сяньчжун</a:t>
            </a:r>
            <a:r>
              <a:rPr lang="ru-RU" altLang="ja-JP" sz="2000" dirty="0" smtClean="0">
                <a:ea typeface="SimSun" panose="02010600030101010101" pitchFamily="2" charset="-122"/>
              </a:rPr>
              <a:t>,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Цуй</a:t>
            </a:r>
            <a:r>
              <a:rPr lang="ru-RU" altLang="ja-JP" sz="2000" dirty="0" smtClean="0">
                <a:ea typeface="SimSun" panose="02010600030101010101" pitchFamily="2" charset="-122"/>
              </a:rPr>
              <a:t> </a:t>
            </a:r>
            <a:r>
              <a:rPr lang="ru-RU" altLang="ja-JP" sz="2000" dirty="0" err="1" smtClean="0">
                <a:ea typeface="SimSun" panose="02010600030101010101" pitchFamily="2" charset="-122"/>
              </a:rPr>
              <a:t>Цзюхун</a:t>
            </a:r>
            <a:endParaRPr lang="ru-RU" sz="2000" dirty="0">
              <a:ea typeface="SimSun" panose="02010600030101010101" pitchFamily="2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4" y="620689"/>
            <a:ext cx="8254488" cy="6192688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30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84207" y="188640"/>
            <a:ext cx="3157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Художник и каллиграф</a:t>
            </a:r>
          </a:p>
          <a:p>
            <a:r>
              <a:rPr lang="ru-RU" altLang="ja-JP" sz="2400" dirty="0" err="1" smtClean="0">
                <a:ea typeface="SimSun" panose="02010600030101010101" pitchFamily="2" charset="-122"/>
              </a:rPr>
              <a:t>Гун</a:t>
            </a:r>
            <a:r>
              <a:rPr lang="ru-RU" altLang="ja-JP" sz="2400" dirty="0" smtClean="0">
                <a:ea typeface="SimSun" panose="02010600030101010101" pitchFamily="2" charset="-122"/>
              </a:rPr>
              <a:t>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Яньтао</a:t>
            </a:r>
            <a:r>
              <a:rPr lang="ru-RU" altLang="ja-JP" sz="2400" dirty="0" smtClean="0">
                <a:ea typeface="SimSun" panose="02010600030101010101" pitchFamily="2" charset="-122"/>
              </a:rPr>
              <a:t> дарит мне </a:t>
            </a:r>
          </a:p>
          <a:p>
            <a:r>
              <a:rPr lang="ru-RU" altLang="ja-JP" sz="2400" dirty="0" smtClean="0">
                <a:ea typeface="SimSun" panose="02010600030101010101" pitchFamily="2" charset="-122"/>
              </a:rPr>
              <a:t>свои книги-альбомы.</a:t>
            </a:r>
            <a:endParaRPr lang="ru-RU" sz="2400" dirty="0">
              <a:ea typeface="SimSun" panose="02010600030101010101" pitchFamily="2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9"/>
          <a:stretch/>
        </p:blipFill>
        <p:spPr>
          <a:xfrm>
            <a:off x="-1" y="8900"/>
            <a:ext cx="5984208" cy="34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/>
          <a:stretch/>
        </p:blipFill>
        <p:spPr>
          <a:xfrm>
            <a:off x="3298527" y="3438000"/>
            <a:ext cx="5845540" cy="3420000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bg1"/>
                </a:solidFill>
              </a:rPr>
              <a:t>31</a:t>
            </a:fld>
            <a:r>
              <a:rPr lang="ru-RU" sz="1800" dirty="0" smtClean="0">
                <a:solidFill>
                  <a:schemeClr val="bg1"/>
                </a:solidFill>
              </a:rPr>
              <a:t>(64)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26" y="4293096"/>
            <a:ext cx="3259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Художник и каллиграф</a:t>
            </a:r>
          </a:p>
          <a:p>
            <a:r>
              <a:rPr lang="ru-RU" altLang="ja-JP" sz="2400" dirty="0" err="1" smtClean="0">
                <a:ea typeface="SimSun" panose="02010600030101010101" pitchFamily="2" charset="-122"/>
              </a:rPr>
              <a:t>Гун</a:t>
            </a:r>
            <a:r>
              <a:rPr lang="ru-RU" altLang="ja-JP" sz="2400" dirty="0" smtClean="0">
                <a:ea typeface="SimSun" panose="02010600030101010101" pitchFamily="2" charset="-122"/>
              </a:rPr>
              <a:t>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Яньтао</a:t>
            </a:r>
            <a:r>
              <a:rPr lang="ru-RU" altLang="ja-JP" sz="2400" dirty="0" smtClean="0">
                <a:ea typeface="SimSun" panose="02010600030101010101" pitchFamily="2" charset="-122"/>
              </a:rPr>
              <a:t> дарит мне </a:t>
            </a:r>
          </a:p>
          <a:p>
            <a:r>
              <a:rPr lang="ru-RU" altLang="ja-JP" sz="2400" dirty="0" smtClean="0">
                <a:ea typeface="SimSun" panose="02010600030101010101" pitchFamily="2" charset="-122"/>
              </a:rPr>
              <a:t>этот каллиграфический</a:t>
            </a:r>
          </a:p>
          <a:p>
            <a:r>
              <a:rPr lang="ru-RU" altLang="ja-JP" sz="2400" dirty="0" smtClean="0">
                <a:ea typeface="SimSun" panose="02010600030101010101" pitchFamily="2" charset="-122"/>
              </a:rPr>
              <a:t>свиток</a:t>
            </a:r>
            <a:r>
              <a:rPr lang="ru-RU" altLang="ja-JP" sz="2400" dirty="0" smtClean="0">
                <a:ea typeface="SimSun" panose="02010600030101010101" pitchFamily="2" charset="-122"/>
              </a:rPr>
              <a:t>.</a:t>
            </a:r>
            <a:endParaRPr lang="ru-RU" sz="24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5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11036"/>
            <a:ext cx="6576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Ворота </a:t>
            </a:r>
            <a:r>
              <a:rPr lang="ru-RU" sz="2000" dirty="0"/>
              <a:t>в Китай (</a:t>
            </a:r>
            <a:r>
              <a:rPr lang="ru-RU" sz="2000" dirty="0" err="1"/>
              <a:t>Хуамэнь</a:t>
            </a:r>
            <a:r>
              <a:rPr lang="ru-RU" sz="2000" dirty="0"/>
              <a:t> 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華門</a:t>
            </a:r>
            <a:r>
              <a:rPr lang="en-US" altLang="ja-JP" sz="2000" dirty="0"/>
              <a:t>). </a:t>
            </a:r>
            <a:r>
              <a:rPr lang="ru-RU" altLang="ja-JP" sz="2000" dirty="0" smtClean="0"/>
              <a:t>Высота </a:t>
            </a:r>
            <a:r>
              <a:rPr lang="ru-RU" sz="2000" dirty="0" smtClean="0"/>
              <a:t>50м, ширина 80 </a:t>
            </a:r>
            <a:r>
              <a:rPr lang="ru-RU" sz="2000" dirty="0"/>
              <a:t>м, </a:t>
            </a:r>
            <a:endParaRPr lang="ru-RU" sz="2000" dirty="0" smtClean="0"/>
          </a:p>
          <a:p>
            <a:r>
              <a:rPr lang="ru-RU" sz="2000" dirty="0" smtClean="0"/>
              <a:t>3</a:t>
            </a:r>
            <a:r>
              <a:rPr lang="ru-RU" sz="2000" dirty="0"/>
              <a:t> двери символизируют трех императоров </a:t>
            </a:r>
            <a:r>
              <a:rPr lang="ru-RU" sz="2000" dirty="0" err="1"/>
              <a:t>Яо</a:t>
            </a:r>
            <a:r>
              <a:rPr lang="ru-RU" sz="2000" dirty="0"/>
              <a:t>, </a:t>
            </a:r>
            <a:r>
              <a:rPr lang="ru-RU" sz="2000" dirty="0" err="1"/>
              <a:t>Шуня</a:t>
            </a:r>
            <a:r>
              <a:rPr lang="ru-RU" sz="2000" dirty="0"/>
              <a:t> и </a:t>
            </a:r>
            <a:r>
              <a:rPr lang="ru-RU" sz="2000" dirty="0" err="1"/>
              <a:t>Юя</a:t>
            </a:r>
            <a:r>
              <a:rPr lang="ru-RU" sz="2000" dirty="0"/>
              <a:t>.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32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5"/>
          <a:stretch/>
        </p:blipFill>
        <p:spPr>
          <a:xfrm>
            <a:off x="252684" y="3344200"/>
            <a:ext cx="7915339" cy="35109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43428"/>
          <a:stretch/>
        </p:blipFill>
        <p:spPr>
          <a:xfrm>
            <a:off x="252684" y="700253"/>
            <a:ext cx="7915339" cy="26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6013" y="11036"/>
            <a:ext cx="7861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Ворота в Китай (</a:t>
            </a:r>
            <a:r>
              <a:rPr lang="ru-RU" sz="2400" dirty="0" err="1"/>
              <a:t>Хуамэнь</a:t>
            </a:r>
            <a:r>
              <a:rPr lang="ru-RU" sz="2400" dirty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華門</a:t>
            </a:r>
            <a:r>
              <a:rPr lang="en-US" altLang="ja-JP" sz="2400" dirty="0"/>
              <a:t>). </a:t>
            </a:r>
            <a:r>
              <a:rPr lang="ru-RU" altLang="ja-JP" sz="2400" dirty="0"/>
              <a:t>Высота </a:t>
            </a:r>
            <a:r>
              <a:rPr lang="ru-RU" sz="2400" dirty="0"/>
              <a:t>50м, ширина 80 м, </a:t>
            </a:r>
          </a:p>
          <a:p>
            <a:r>
              <a:rPr lang="ru-RU" sz="2400" dirty="0" smtClean="0"/>
              <a:t>3</a:t>
            </a:r>
            <a:r>
              <a:rPr lang="ru-RU" sz="2400" dirty="0"/>
              <a:t> двери символизируют трех императоров </a:t>
            </a:r>
            <a:r>
              <a:rPr lang="ru-RU" sz="2400" dirty="0" err="1"/>
              <a:t>Яо</a:t>
            </a:r>
            <a:r>
              <a:rPr lang="ru-RU" sz="2400" dirty="0"/>
              <a:t>, </a:t>
            </a:r>
            <a:r>
              <a:rPr lang="ru-RU" sz="2400" dirty="0" err="1"/>
              <a:t>Шуня</a:t>
            </a:r>
            <a:r>
              <a:rPr lang="ru-RU" sz="2400" dirty="0"/>
              <a:t> и </a:t>
            </a:r>
            <a:r>
              <a:rPr lang="ru-RU" sz="2400" dirty="0" err="1"/>
              <a:t>Юя</a:t>
            </a:r>
            <a:r>
              <a:rPr lang="ru-RU" sz="2400" dirty="0"/>
              <a:t>.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/>
          <a:stretch/>
        </p:blipFill>
        <p:spPr>
          <a:xfrm>
            <a:off x="5268" y="875125"/>
            <a:ext cx="4172440" cy="5938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8" r="36001"/>
          <a:stretch/>
        </p:blipFill>
        <p:spPr>
          <a:xfrm>
            <a:off x="6226478" y="954016"/>
            <a:ext cx="2912254" cy="5852725"/>
          </a:xfrm>
          <a:prstGeom prst="rect">
            <a:avLst/>
          </a:prstGeom>
        </p:spPr>
      </p:pic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bg1"/>
                </a:solidFill>
              </a:rPr>
              <a:t>33</a:t>
            </a:fld>
            <a:r>
              <a:rPr lang="ru-RU" sz="1800" dirty="0" smtClean="0">
                <a:solidFill>
                  <a:schemeClr val="bg1"/>
                </a:solidFill>
              </a:rPr>
              <a:t>(64)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5966" y="875125"/>
            <a:ext cx="198002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进入中国的门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仙草在生长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月亮绕圈子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唐尧坐在台阶上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面庞带着沉思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如何吸引人民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仙草在生长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月亮绕圈子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唐尧挺直身躯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他去砍竹子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       </a:t>
            </a: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他要建造进入中国的门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那是什么样的门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可能是为附近乡村农民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修筑的柴门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今天在这里要修建的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是五千层的通天门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使用石头和钢铁，玻璃和水泥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向世界最远乡村开放的们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你们看吧！看吧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很多中国人说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多么崇高的门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多么宽阔的门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多么结实的门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多么光彩的门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而中国人的心里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心爱家园的门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迎风簌簌作响的是竹子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仙草在生长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月亮绕圈子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10 </a:t>
            </a:r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10 </a:t>
            </a:r>
            <a:r>
              <a:rPr lang="en-US" sz="1000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000" dirty="0">
                <a:latin typeface="SimSun" panose="02010600030101010101" pitchFamily="2" charset="-122"/>
                <a:ea typeface="SimSun" panose="02010600030101010101" pitchFamily="2" charset="-122"/>
              </a:rPr>
              <a:t>2024, 9,11 </a:t>
            </a:r>
            <a:r>
              <a:rPr lang="en-US" sz="1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修改</a:t>
            </a:r>
            <a:endParaRPr lang="ru-RU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3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16632"/>
            <a:ext cx="818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Фабрика деревянных макетов и деталей деревянных зданий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2965" r="11323"/>
          <a:stretch/>
        </p:blipFill>
        <p:spPr>
          <a:xfrm>
            <a:off x="4115246" y="3356993"/>
            <a:ext cx="5004000" cy="3468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9229" r="9349" b="16312"/>
          <a:stretch/>
        </p:blipFill>
        <p:spPr>
          <a:xfrm>
            <a:off x="4230588" y="692584"/>
            <a:ext cx="4805908" cy="2623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r="6364"/>
          <a:stretch/>
        </p:blipFill>
        <p:spPr>
          <a:xfrm>
            <a:off x="0" y="875125"/>
            <a:ext cx="4092127" cy="5938249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bg1"/>
                </a:solidFill>
              </a:rPr>
              <a:t>34</a:t>
            </a:fld>
            <a:r>
              <a:rPr lang="ru-RU" sz="1800" dirty="0" smtClean="0">
                <a:solidFill>
                  <a:schemeClr val="bg1"/>
                </a:solidFill>
              </a:rPr>
              <a:t>(64)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78"/>
          <a:stretch/>
        </p:blipFill>
        <p:spPr>
          <a:xfrm>
            <a:off x="179511" y="764704"/>
            <a:ext cx="4393559" cy="5904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r="17043"/>
          <a:stretch/>
        </p:blipFill>
        <p:spPr>
          <a:xfrm>
            <a:off x="4716016" y="764704"/>
            <a:ext cx="4376142" cy="5298543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35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16632"/>
            <a:ext cx="818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Фабрика деревянных макетов и деталей деревянных зданий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7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5" y="660417"/>
            <a:ext cx="8567787" cy="571185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36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16632"/>
            <a:ext cx="818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Фабрика деревянных макетов и деталей деревянных зданий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87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5" y="764704"/>
            <a:ext cx="7915335" cy="5938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9420" y="230919"/>
            <a:ext cx="207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Виноградники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37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" y="605677"/>
            <a:ext cx="8127311" cy="6097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9420" y="87015"/>
            <a:ext cx="3298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Завод виноградных вин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38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" y="605677"/>
            <a:ext cx="8127310" cy="6097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9420" y="87015"/>
            <a:ext cx="3298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Завод виноградных вин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39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8055" r="3171" b="2223"/>
          <a:stretch/>
        </p:blipFill>
        <p:spPr>
          <a:xfrm>
            <a:off x="2344967" y="8824"/>
            <a:ext cx="6793765" cy="4649871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4183303"/>
            <a:ext cx="4031873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2">
              <a:spcAft>
                <a:spcPts val="600"/>
              </a:spcAft>
            </a:pPr>
            <a:r>
              <a:rPr lang="en-US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岁月飞逝</a:t>
            </a:r>
            <a:endParaRPr lang="ru-RU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spcAft>
                <a:spcPts val="600"/>
              </a:spcAft>
            </a:pP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岁月飞逝</a:t>
            </a: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，我的朋友，岁月飞逝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树枝没有翅膀，只有风在吹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一片虚无，我的朋友，世界之上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飞逝而去者永远不会返回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699089"/>
            <a:ext cx="330090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岁月没有离开，无处可去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飞逝而去者永远不会回归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这就像门外那条小河里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飞速流淌的水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914400" lvl="3"/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7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914400" lvl="3"/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晚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53" y="116632"/>
            <a:ext cx="2283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2024 г</a:t>
            </a:r>
            <a:r>
              <a:rPr lang="ru-RU" sz="2400" b="1" dirty="0" smtClean="0"/>
              <a:t>.</a:t>
            </a:r>
          </a:p>
          <a:p>
            <a:r>
              <a:rPr lang="ru-RU" sz="2400" b="1" dirty="0" err="1" smtClean="0"/>
              <a:t>Гу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Юй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谷羽</a:t>
            </a:r>
            <a:endParaRPr lang="ru-RU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( </a:t>
            </a:r>
            <a:r>
              <a:rPr lang="ru-RU" sz="2400" b="1" dirty="0" err="1" smtClean="0"/>
              <a:t>Гу</a:t>
            </a:r>
            <a:r>
              <a:rPr lang="ru-RU" sz="2400" b="1" dirty="0" smtClean="0"/>
              <a:t> </a:t>
            </a:r>
            <a:r>
              <a:rPr lang="ru-RU" sz="2400" b="1" dirty="0" err="1"/>
              <a:t>Хэндун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r>
              <a:rPr lang="en-US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谷恒东</a:t>
            </a:r>
            <a:r>
              <a:rPr lang="ru-RU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 )</a:t>
            </a:r>
          </a:p>
          <a:p>
            <a:pPr algn="r"/>
            <a:endParaRPr lang="ru-RU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r"/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r"/>
            <a:r>
              <a:rPr lang="ru-RU" sz="2400" b="1" dirty="0" err="1"/>
              <a:t>Хао</a:t>
            </a:r>
            <a:r>
              <a:rPr lang="ru-RU" sz="2400" b="1" dirty="0"/>
              <a:t> </a:t>
            </a:r>
            <a:r>
              <a:rPr lang="ru-RU" sz="2400" b="1" dirty="0" err="1" smtClean="0"/>
              <a:t>Эрци</a:t>
            </a:r>
            <a:endParaRPr lang="ru-RU" sz="2400" b="1" dirty="0" smtClean="0"/>
          </a:p>
          <a:p>
            <a:pPr algn="r"/>
            <a:r>
              <a:rPr lang="en-US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郝尔启</a:t>
            </a:r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10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6"/>
          <a:stretch/>
        </p:blipFill>
        <p:spPr>
          <a:xfrm>
            <a:off x="-9294" y="0"/>
            <a:ext cx="8367363" cy="686497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40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9420" y="87015"/>
            <a:ext cx="32987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Завод виноградных вин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49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6" y="764704"/>
            <a:ext cx="7915332" cy="59382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41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370" y="230919"/>
            <a:ext cx="394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Парк-отель </a:t>
            </a:r>
            <a:r>
              <a:rPr lang="en-US" sz="2400" dirty="0" smtClean="0"/>
              <a:t>CHATEAU </a:t>
            </a:r>
            <a:r>
              <a:rPr lang="en-US" sz="2400" dirty="0" smtClean="0"/>
              <a:t>RONGZI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4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6" y="764704"/>
            <a:ext cx="7915333" cy="593824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42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1370" y="230919"/>
            <a:ext cx="394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Парк-отель </a:t>
            </a:r>
            <a:r>
              <a:rPr lang="en-US" sz="2400" dirty="0" smtClean="0"/>
              <a:t>CHATEAU </a:t>
            </a:r>
            <a:r>
              <a:rPr lang="en-US" sz="2400" dirty="0" smtClean="0"/>
              <a:t>RONGZI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27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6" y="764704"/>
            <a:ext cx="7915333" cy="59382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43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-27384"/>
            <a:ext cx="2146742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SimSun" panose="02010600030101010101" pitchFamily="2" charset="-122"/>
                <a:ea typeface="SimSun" panose="02010600030101010101" pitchFamily="2" charset="-122"/>
              </a:rPr>
              <a:t>山西酒</a:t>
            </a:r>
            <a:r>
              <a:rPr lang="ru-RU" b="1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修改稿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</a:p>
          <a:p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贮酒窖幽暗寂静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山西酒酣睡不醒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酒之魂不受局限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穿越了王国时空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凝视着陶潜黄菊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仰望李太白月明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我悄悄品尝美酒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朝远古挥手致敬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ru-RU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20240911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, 9,11 </a:t>
            </a:r>
            <a:r>
              <a:rPr lang="en-US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晨修改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1370" y="230919"/>
            <a:ext cx="394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Парк-отель </a:t>
            </a:r>
            <a:r>
              <a:rPr lang="en-US" sz="2400" dirty="0" smtClean="0"/>
              <a:t>CHATEAU </a:t>
            </a:r>
            <a:r>
              <a:rPr lang="en-US" sz="2400" dirty="0" smtClean="0"/>
              <a:t>RONGZI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6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6" y="764704"/>
            <a:ext cx="8921603" cy="4370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-27384"/>
            <a:ext cx="7147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Водопад </a:t>
            </a:r>
            <a:r>
              <a:rPr lang="ru-RU" sz="2400" dirty="0" err="1" smtClean="0"/>
              <a:t>Хукоу</a:t>
            </a:r>
            <a:r>
              <a:rPr lang="ru-RU" sz="2400" dirty="0" smtClean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壶口瀑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布</a:t>
            </a:r>
            <a:endParaRPr lang="ru-RU" altLang="ja-JP" sz="2400" dirty="0" smtClean="0">
              <a:ea typeface="SimSun" panose="02010600030101010101" pitchFamily="2" charset="-122"/>
            </a:endParaRPr>
          </a:p>
          <a:p>
            <a:pPr algn="ctr"/>
            <a:r>
              <a:rPr lang="ru-RU" sz="2400" dirty="0" smtClean="0">
                <a:ea typeface="SimSun" panose="02010600030101010101" pitchFamily="2" charset="-122"/>
              </a:rPr>
              <a:t>крупнейший на Хуанхэ и второй по величине в Китае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44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676" y="5138083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SimSun" panose="02010600030101010101" pitchFamily="2" charset="-122"/>
                <a:ea typeface="SimSun" panose="02010600030101010101" pitchFamily="2" charset="-122"/>
              </a:rPr>
              <a:t>黄龙血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巨龙的血液是黄色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你怎么知道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你问我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你去壶口观赏瀑布</a:t>
            </a: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3858" y="5399882"/>
            <a:ext cx="2262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听龙咆哮惊心动魄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感受龙的威力凶猛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目睹龙的尖牙利爪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与飞腾的浪涛拼搏</a:t>
            </a: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6106" y="5414369"/>
            <a:ext cx="2262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看见龙的鏖战了吧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看见龙的鏖战了吧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能把滔滔河水染黄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因黄龙血液是黄色</a:t>
            </a: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9438" y="5425026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2024,9,11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2024,9,11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2024,9,12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修改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1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" y="531473"/>
            <a:ext cx="8278484" cy="621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722" y="73257"/>
            <a:ext cx="847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Водопад </a:t>
            </a:r>
            <a:r>
              <a:rPr lang="ru-RU" sz="2400" dirty="0" err="1" smtClean="0"/>
              <a:t>Хукоу</a:t>
            </a:r>
            <a:r>
              <a:rPr lang="ru-RU" sz="2400" dirty="0" smtClean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壶口瀑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布</a:t>
            </a:r>
            <a:r>
              <a:rPr lang="ru-RU" altLang="ja-JP" sz="2400" dirty="0" smtClean="0">
                <a:ea typeface="SimSun" panose="02010600030101010101" pitchFamily="2" charset="-122"/>
              </a:rPr>
              <a:t> на Хуанхэ. Ли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Цуйвэнь</a:t>
            </a:r>
            <a:r>
              <a:rPr lang="ru-RU" altLang="ja-JP" sz="2400" dirty="0" smtClean="0">
                <a:ea typeface="SimSun" panose="02010600030101010101" pitchFamily="2" charset="-122"/>
              </a:rPr>
              <a:t> и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Гао</a:t>
            </a:r>
            <a:r>
              <a:rPr lang="ru-RU" altLang="ja-JP" sz="2400" dirty="0" smtClean="0">
                <a:ea typeface="SimSun" panose="02010600030101010101" pitchFamily="2" charset="-122"/>
              </a:rPr>
              <a:t> </a:t>
            </a:r>
            <a:r>
              <a:rPr lang="ru-RU" altLang="ja-JP" sz="2400" dirty="0" err="1" smtClean="0">
                <a:ea typeface="SimSun" panose="02010600030101010101" pitchFamily="2" charset="-122"/>
              </a:rPr>
              <a:t>Сяньчжун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45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1473"/>
            <a:ext cx="8280920" cy="621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55527"/>
            <a:ext cx="541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Башня аистов / Сорочья башня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鹳雀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楼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46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" y="531473"/>
            <a:ext cx="8280920" cy="621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55527"/>
            <a:ext cx="541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Башня аистов / Сорочья башня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鹳雀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楼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44" y="3540492"/>
            <a:ext cx="3663182" cy="32008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Bookman Old Style" panose="02050604050505020204" pitchFamily="18" charset="0"/>
              </a:rPr>
              <a:t>Ван </a:t>
            </a:r>
            <a:r>
              <a:rPr lang="ru-RU" sz="1600" dirty="0" err="1" smtClean="0">
                <a:latin typeface="Bookman Old Style" panose="02050604050505020204" pitchFamily="18" charset="0"/>
              </a:rPr>
              <a:t>Чжихуань</a:t>
            </a:r>
            <a:r>
              <a:rPr lang="ru-RU" sz="1600" dirty="0" smtClean="0">
                <a:latin typeface="Bookman Old Style" panose="02050604050505020204" pitchFamily="18" charset="0"/>
              </a:rPr>
              <a:t> </a:t>
            </a:r>
            <a:r>
              <a:rPr lang="ru-RU" sz="1600" dirty="0">
                <a:latin typeface="Bookman Old Style" panose="02050604050505020204" pitchFamily="18" charset="0"/>
              </a:rPr>
              <a:t>(688-742</a:t>
            </a:r>
            <a:r>
              <a:rPr lang="ru-RU" sz="1600" dirty="0" smtClean="0">
                <a:latin typeface="Bookman Old Style" panose="02050604050505020204" pitchFamily="18" charset="0"/>
              </a:rPr>
              <a:t>) </a:t>
            </a:r>
            <a:r>
              <a:rPr lang="ja-JP" altLang="en-US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r>
              <a:rPr lang="ja-JP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之渙</a:t>
            </a:r>
          </a:p>
          <a:p>
            <a:r>
              <a:rPr lang="ja-JP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登</a:t>
            </a:r>
            <a:r>
              <a:rPr lang="ja-JP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鶴鵲樓 </a:t>
            </a:r>
            <a:r>
              <a:rPr lang="en-US" altLang="ja-JP" sz="1600" dirty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ja-JP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白日依山盡</a:t>
            </a:r>
            <a:r>
              <a:rPr lang="en-US" altLang="ja-JP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ru-RU" altLang="ja-JP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600" dirty="0" smtClean="0">
                <a:latin typeface="Bookman Old Style" panose="02050604050505020204" pitchFamily="18" charset="0"/>
              </a:rPr>
              <a:t>Всхожу</a:t>
            </a:r>
            <a:r>
              <a:rPr lang="ru-RU" sz="1600" dirty="0">
                <a:latin typeface="Bookman Old Style" panose="02050604050505020204" pitchFamily="18" charset="0"/>
              </a:rPr>
              <a:t>, на Сорочью </a:t>
            </a:r>
            <a:r>
              <a:rPr lang="ru-RU" sz="1600" dirty="0" smtClean="0">
                <a:latin typeface="Bookman Old Style" panose="02050604050505020204" pitchFamily="18" charset="0"/>
              </a:rPr>
              <a:t>Башню</a:t>
            </a:r>
          </a:p>
          <a:p>
            <a:pPr lvl="1"/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白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日依山盡，</a:t>
            </a:r>
          </a:p>
          <a:p>
            <a:pPr lvl="1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黃河入海流。</a:t>
            </a:r>
          </a:p>
          <a:p>
            <a:pPr lvl="1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欲窮千里目，</a:t>
            </a:r>
          </a:p>
          <a:p>
            <a:pPr lvl="1"/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更上一層樓</a:t>
            </a:r>
            <a:r>
              <a:rPr lang="zh-TW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altLang="zh-TW" sz="16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ru-RU" sz="1600" dirty="0"/>
              <a:t>Белое солнце уходит, приникнув к горе;</a:t>
            </a:r>
          </a:p>
          <a:p>
            <a:r>
              <a:rPr lang="ru-RU" sz="1600" dirty="0"/>
              <a:t>А Хуанхэ в море струит свои воды.</a:t>
            </a:r>
          </a:p>
          <a:p>
            <a:r>
              <a:rPr lang="ru-RU" sz="1600" dirty="0"/>
              <a:t>Хочу исчерпать глазом тысячу верст:</a:t>
            </a:r>
          </a:p>
          <a:p>
            <a:r>
              <a:rPr lang="ru-RU" sz="1600" dirty="0"/>
              <a:t>Еще забираюсь одним этажом повыше.</a:t>
            </a:r>
          </a:p>
          <a:p>
            <a:pPr>
              <a:spcBef>
                <a:spcPts val="600"/>
              </a:spcBef>
            </a:pPr>
            <a:r>
              <a:rPr lang="ru-RU" sz="1600" dirty="0" smtClean="0"/>
              <a:t>(</a:t>
            </a:r>
            <a:r>
              <a:rPr lang="ru-RU" sz="1600" dirty="0"/>
              <a:t>перевод академика В.М. Алексеева</a:t>
            </a:r>
            <a:r>
              <a:rPr lang="ru-RU" sz="1600" dirty="0" smtClean="0"/>
              <a:t>)</a:t>
            </a:r>
            <a:endParaRPr lang="zh-TW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4672" y="3838396"/>
            <a:ext cx="2459328" cy="30008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和王之涣诗《登鹳雀楼</a:t>
            </a:r>
            <a:r>
              <a:rPr 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天下最柔弱的是水</a:t>
            </a:r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这句话是老子所言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为什么诗人王之涣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呼唤我们起身登攀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越攀越高登上顶层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俯视楼下广袤农田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然后再往远处遥望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黄河之水进入眼帘</a:t>
            </a:r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ru-RU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20240912 </a:t>
            </a:r>
            <a:r>
              <a:rPr lang="en-US" sz="12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sz="12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12 </a:t>
            </a:r>
            <a:r>
              <a:rPr lang="en-US" sz="12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47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1473"/>
            <a:ext cx="8280920" cy="621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36165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ЦЗИНЬ   </a:t>
            </a:r>
            <a:r>
              <a:rPr 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晋</a:t>
            </a:r>
            <a:r>
              <a:rPr lang="ru-RU" sz="2400" dirty="0" smtClean="0"/>
              <a:t> 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3667596"/>
            <a:ext cx="338437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不知道怀疑与惊恐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巨大的神龟在爬行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神龟属于黄金部落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不受时间酸碱的侵蚀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没有人能够把它战胜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它由黄河的黄金铸成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它的笔画源自洛水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大禹在它的背上走动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尧跳荡在它的心中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3667046"/>
            <a:ext cx="4824536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脑海里回旋着道之龙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它就是古代的晋国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头顶是蓝盈盈的晴空</a:t>
            </a:r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</a:p>
          <a:p>
            <a:r>
              <a:rPr lang="ru-RU" sz="20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r"/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20240913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r"/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从云城回太原途中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r"/>
            <a:r>
              <a:rPr lang="ru-RU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13 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十二行诗，包含了晋国三千年历史与传说。山西省是古代的晋国，其地形，像只神龟。罗斯诗人伊戈尔·布尔东诺夫对于中国古代的熟悉，令人赞叹！能够翻译他的诗，是我的幸运。  </a:t>
            </a:r>
            <a:r>
              <a:rPr lang="en-US" sz="1400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谷羽译后记</a:t>
            </a:r>
            <a:r>
              <a:rPr lang="ru-RU" sz="1400" dirty="0">
                <a:latin typeface="SimSun" panose="02010600030101010101" pitchFamily="2" charset="-122"/>
                <a:ea typeface="SimSun" panose="02010600030101010101" pitchFamily="2" charset="-122"/>
              </a:rPr>
              <a:t>  2024</a:t>
            </a:r>
            <a:r>
              <a:rPr 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13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48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1473"/>
            <a:ext cx="8280920" cy="621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68176"/>
            <a:ext cx="754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Наш водитель,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</a:t>
            </a:r>
            <a:r>
              <a:rPr lang="ru-RU" sz="2400" dirty="0" err="1"/>
              <a:t>Пэнпэн</a:t>
            </a:r>
            <a:r>
              <a:rPr lang="ru-RU" sz="2400" dirty="0"/>
              <a:t>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高鹏鹏</a:t>
            </a:r>
            <a:r>
              <a:rPr lang="ru-RU" altLang="ja-JP" sz="2400" dirty="0">
                <a:ea typeface="SimSun" panose="02010600030101010101" pitchFamily="2" charset="-122"/>
              </a:rPr>
              <a:t> </a:t>
            </a:r>
            <a:r>
              <a:rPr lang="ru-RU" sz="2400" dirty="0" smtClean="0"/>
              <a:t>оказался </a:t>
            </a:r>
            <a:r>
              <a:rPr lang="ru-RU" sz="2400" dirty="0" smtClean="0"/>
              <a:t>художником</a:t>
            </a:r>
            <a:endParaRPr lang="ru-RU" sz="2400" dirty="0">
              <a:ea typeface="SimSun" panose="02010600030101010101" pitchFamily="2" charset="-122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49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3" y="1268760"/>
            <a:ext cx="4050000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66" y="1268760"/>
            <a:ext cx="2694823" cy="54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81089"/>
            <a:ext cx="434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И. Бурдонов: </a:t>
            </a:r>
          </a:p>
          <a:p>
            <a:r>
              <a:rPr lang="ru-RU" sz="2000" dirty="0" smtClean="0"/>
              <a:t>Я не люблю гражданственных стихов</a:t>
            </a:r>
          </a:p>
          <a:p>
            <a:r>
              <a:rPr lang="zh-CN" altLang="en-US" sz="2000" dirty="0" smtClean="0"/>
              <a:t>陪陶潜先生谈诗论道</a:t>
            </a:r>
            <a:r>
              <a:rPr lang="ru-RU" altLang="zh-CN" sz="2000" dirty="0" smtClean="0"/>
              <a:t>   (пер. </a:t>
            </a:r>
            <a:r>
              <a:rPr lang="ru-RU" altLang="zh-CN" sz="2000" dirty="0" err="1" smtClean="0"/>
              <a:t>Гу</a:t>
            </a:r>
            <a:r>
              <a:rPr lang="ru-RU" altLang="zh-CN" sz="2000" dirty="0" smtClean="0"/>
              <a:t> </a:t>
            </a:r>
            <a:r>
              <a:rPr lang="ru-RU" altLang="zh-CN" sz="2000" dirty="0" err="1" smtClean="0"/>
              <a:t>Юй</a:t>
            </a:r>
            <a:r>
              <a:rPr lang="ru-RU" altLang="zh-CN" sz="2000" dirty="0" smtClean="0"/>
              <a:t>)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67068" y="14396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陶淵明</a:t>
            </a:r>
            <a:r>
              <a:rPr lang="ru-RU" altLang="ja-JP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: </a:t>
            </a:r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饮酒二十首 其五</a:t>
            </a:r>
            <a:r>
              <a:rPr lang="ru-RU" altLang="zh-CN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结庐在人境</a:t>
            </a:r>
            <a:r>
              <a:rPr lang="en-US" altLang="zh-CN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ru-RU" altLang="zh-CN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lvl="4"/>
            <a:r>
              <a:rPr lang="ru-RU" altLang="zh-CN" sz="2000" dirty="0" err="1" smtClean="0">
                <a:ea typeface="SimSun" panose="02010600030101010101" pitchFamily="2" charset="-122"/>
              </a:rPr>
              <a:t>Тао</a:t>
            </a:r>
            <a:r>
              <a:rPr lang="ru-RU" altLang="zh-CN" sz="2000" dirty="0" smtClean="0">
                <a:ea typeface="SimSun" panose="02010600030101010101" pitchFamily="2" charset="-122"/>
              </a:rPr>
              <a:t> Юань-мин: «За вином», 5 </a:t>
            </a:r>
          </a:p>
          <a:p>
            <a:pPr marL="457200" lvl="4"/>
            <a:r>
              <a:rPr lang="ru-RU" sz="2000" dirty="0"/>
              <a:t>"Я поставил свой </a:t>
            </a:r>
            <a:r>
              <a:rPr lang="ru-RU" sz="2000" dirty="0" smtClean="0"/>
              <a:t>дом в </a:t>
            </a:r>
            <a:r>
              <a:rPr lang="ru-RU" sz="2000" dirty="0"/>
              <a:t>самой </a:t>
            </a:r>
            <a:r>
              <a:rPr lang="ru-RU" sz="2000" dirty="0" smtClean="0"/>
              <a:t>гуще</a:t>
            </a:r>
          </a:p>
          <a:p>
            <a:pPr marL="457200" lvl="4"/>
            <a:r>
              <a:rPr lang="ru-RU" sz="2000" dirty="0" smtClean="0"/>
              <a:t>  людских </a:t>
            </a:r>
            <a:r>
              <a:rPr lang="ru-RU" sz="2000" dirty="0"/>
              <a:t>жилищ</a:t>
            </a:r>
            <a:r>
              <a:rPr lang="ru-RU" sz="2000" dirty="0" smtClean="0"/>
              <a:t>...« (пер. Л. </a:t>
            </a:r>
            <a:r>
              <a:rPr lang="ru-RU" sz="2000" dirty="0" err="1" smtClean="0"/>
              <a:t>Эйдлин</a:t>
            </a:r>
            <a:r>
              <a:rPr lang="ru-RU" sz="2000" dirty="0" smtClean="0"/>
              <a:t>)</a:t>
            </a:r>
            <a:endParaRPr lang="ru-RU" altLang="zh-CN" sz="2000" dirty="0" smtClean="0"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441" y="1628800"/>
            <a:ext cx="399468" cy="4539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400" dirty="0" smtClean="0"/>
              <a:t>К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А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Л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Л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И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Г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Р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А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Ф</a:t>
            </a:r>
          </a:p>
          <a:p>
            <a:pPr algn="ctr">
              <a:spcAft>
                <a:spcPts val="300"/>
              </a:spcAft>
            </a:pPr>
            <a:r>
              <a:rPr lang="ru-RU" sz="2400" dirty="0" smtClean="0"/>
              <a:t>И</a:t>
            </a:r>
          </a:p>
          <a:p>
            <a:pPr algn="ctr">
              <a:spcAft>
                <a:spcPts val="300"/>
              </a:spcAft>
            </a:pPr>
            <a:r>
              <a:rPr lang="ru-RU" sz="2400" dirty="0"/>
              <a:t>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5876" y="1628800"/>
            <a:ext cx="494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Х</a:t>
            </a:r>
          </a:p>
          <a:p>
            <a:pPr algn="ctr"/>
            <a:r>
              <a:rPr lang="ru-RU" sz="2400" dirty="0" smtClean="0"/>
              <a:t>А</a:t>
            </a:r>
          </a:p>
          <a:p>
            <a:pPr algn="ctr"/>
            <a:r>
              <a:rPr lang="ru-RU" sz="2400" dirty="0" smtClean="0"/>
              <a:t>О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Э</a:t>
            </a:r>
          </a:p>
          <a:p>
            <a:pPr algn="ctr"/>
            <a:r>
              <a:rPr lang="ru-RU" sz="2400" dirty="0" smtClean="0"/>
              <a:t>Р</a:t>
            </a:r>
          </a:p>
          <a:p>
            <a:pPr algn="ctr"/>
            <a:r>
              <a:rPr lang="ru-RU" sz="2400" dirty="0" smtClean="0"/>
              <a:t>Ц</a:t>
            </a:r>
          </a:p>
          <a:p>
            <a:pPr algn="ctr"/>
            <a:r>
              <a:rPr lang="ru-RU" sz="2400" dirty="0" smtClean="0"/>
              <a:t>И</a:t>
            </a:r>
          </a:p>
          <a:p>
            <a:pPr algn="ctr"/>
            <a:endParaRPr lang="ru-RU" sz="2400" dirty="0"/>
          </a:p>
          <a:p>
            <a:pPr algn="ctr"/>
            <a:r>
              <a:rPr 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郝</a:t>
            </a:r>
            <a:endParaRPr lang="ru-RU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尔</a:t>
            </a:r>
            <a:endParaRPr lang="ru-RU" sz="2400" b="1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US" sz="24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启</a:t>
            </a:r>
            <a:endParaRPr lang="ru-RU" sz="2400" dirty="0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31473"/>
            <a:ext cx="4455000" cy="59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68176"/>
            <a:ext cx="903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Гора </a:t>
            </a:r>
            <a:r>
              <a:rPr lang="ru-RU" sz="2400" dirty="0" err="1"/>
              <a:t>Мэншань</a:t>
            </a:r>
            <a:r>
              <a:rPr lang="ru-RU" sz="2400" dirty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蒙山</a:t>
            </a:r>
            <a:r>
              <a:rPr lang="en-US" altLang="ja-JP" sz="2400" dirty="0"/>
              <a:t>. </a:t>
            </a:r>
            <a:r>
              <a:rPr lang="ru-RU" sz="2400" dirty="0"/>
              <a:t>Двойная пагода в храме </a:t>
            </a:r>
            <a:r>
              <a:rPr lang="ru-RU" sz="2400" dirty="0" err="1"/>
              <a:t>Кайхуа</a:t>
            </a:r>
            <a:r>
              <a:rPr lang="ru-RU" sz="2400" dirty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开化寺连理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塔</a:t>
            </a:r>
            <a:endParaRPr lang="ru-RU" sz="2400" dirty="0">
              <a:ea typeface="SimSun" panose="02010600030101010101" pitchFamily="2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2761"/>
            <a:ext cx="4455000" cy="5940000"/>
          </a:xfrm>
          <a:prstGeom prst="rect">
            <a:avLst/>
          </a:prstGeom>
        </p:spPr>
      </p:pic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50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988" r="-293" b="3413"/>
          <a:stretch/>
        </p:blipFill>
        <p:spPr>
          <a:xfrm>
            <a:off x="35496" y="777436"/>
            <a:ext cx="8280920" cy="5937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17" y="69550"/>
            <a:ext cx="8911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Будда </a:t>
            </a:r>
            <a:r>
              <a:rPr lang="ru-RU" sz="2000" dirty="0" err="1"/>
              <a:t>Мэншань</a:t>
            </a:r>
            <a:r>
              <a:rPr lang="ru-RU" sz="2000" dirty="0"/>
              <a:t> </a:t>
            </a:r>
            <a:r>
              <a:rPr lang="ru-RU" sz="2000" dirty="0" smtClean="0"/>
              <a:t>на </a:t>
            </a:r>
            <a:r>
              <a:rPr lang="ru-RU" sz="2000" dirty="0"/>
              <a:t>северо-западе деревни Сиди, район </a:t>
            </a:r>
            <a:r>
              <a:rPr lang="ru-RU" sz="2000" dirty="0" err="1"/>
              <a:t>Цзиньюань</a:t>
            </a:r>
            <a:r>
              <a:rPr lang="ru-RU" sz="2000" dirty="0"/>
              <a:t>, </a:t>
            </a:r>
            <a:r>
              <a:rPr lang="ru-RU" sz="2000" dirty="0" smtClean="0"/>
              <a:t>г. </a:t>
            </a:r>
            <a:r>
              <a:rPr lang="ru-RU" sz="2000" dirty="0" err="1" smtClean="0"/>
              <a:t>Тайюань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Основан </a:t>
            </a:r>
            <a:r>
              <a:rPr lang="ru-RU" sz="2000" dirty="0"/>
              <a:t>в период </a:t>
            </a:r>
            <a:r>
              <a:rPr lang="ru-RU" sz="2000" dirty="0" err="1"/>
              <a:t>Тяньбао</a:t>
            </a:r>
            <a:r>
              <a:rPr lang="ru-RU" sz="2000" dirty="0"/>
              <a:t> династии Северная </a:t>
            </a:r>
            <a:r>
              <a:rPr lang="ru-RU" sz="2000" dirty="0" err="1" smtClean="0"/>
              <a:t>Ци</a:t>
            </a:r>
            <a:r>
              <a:rPr lang="ru-RU" sz="2000" dirty="0" smtClean="0"/>
              <a:t> (около </a:t>
            </a:r>
            <a:r>
              <a:rPr lang="ru-RU" sz="2000" dirty="0"/>
              <a:t>1500 </a:t>
            </a:r>
            <a:r>
              <a:rPr lang="ru-RU" sz="2000" dirty="0" smtClean="0"/>
              <a:t>лет назад).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51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r="1497"/>
          <a:stretch/>
        </p:blipFill>
        <p:spPr>
          <a:xfrm>
            <a:off x="27941" y="849445"/>
            <a:ext cx="3564000" cy="5371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4018" y="270729"/>
            <a:ext cx="235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Будда </a:t>
            </a:r>
            <a:r>
              <a:rPr lang="ru-RU" sz="2400" dirty="0" err="1"/>
              <a:t>Мэншань</a:t>
            </a:r>
            <a:r>
              <a:rPr lang="ru-RU" sz="2400" dirty="0"/>
              <a:t> 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40565" b="38071"/>
          <a:stretch/>
        </p:blipFill>
        <p:spPr>
          <a:xfrm>
            <a:off x="5554412" y="849445"/>
            <a:ext cx="3564000" cy="5276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270729"/>
            <a:ext cx="211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Будда </a:t>
            </a:r>
            <a:r>
              <a:rPr lang="ru-RU" sz="2400" dirty="0" err="1" smtClean="0"/>
              <a:t>Лэшань</a:t>
            </a:r>
            <a:r>
              <a:rPr lang="ru-RU" sz="2400" dirty="0" smtClean="0"/>
              <a:t> 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52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742" y="283319"/>
            <a:ext cx="2185214" cy="608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大佛隔空对话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蒙山大佛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向乐山大佛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表达敬意</a:t>
            </a: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佛陀，吉祥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善哉，兄长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贤弟，你的膝盖怎么样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谢谢你，兄长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几乎已不痛不痒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佛陀，善哉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！”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贤弟，吉祥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！”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你的头怎么样，兄长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？”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谢谢，贤弟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新头映照佛光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乐山大佛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致敬向蒙山大佛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蒙山大佛说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哦，阿弥陀佛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!”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endParaRPr lang="ru-RU" sz="12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20240914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2024，9，13 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2024，9，15 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修改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9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7436"/>
            <a:ext cx="7916453" cy="5937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609" y="180797"/>
            <a:ext cx="85297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В гостях у художника </a:t>
            </a:r>
            <a:r>
              <a:rPr lang="ru-RU" sz="2200" dirty="0" err="1"/>
              <a:t>Гао</a:t>
            </a:r>
            <a:r>
              <a:rPr lang="ru-RU" sz="2200" dirty="0"/>
              <a:t> </a:t>
            </a:r>
            <a:r>
              <a:rPr lang="ru-RU" sz="2200" dirty="0" err="1" smtClean="0"/>
              <a:t>Пэнпэна</a:t>
            </a:r>
            <a:r>
              <a:rPr lang="ru-RU" sz="2200" dirty="0" smtClean="0"/>
              <a:t> </a:t>
            </a:r>
            <a:r>
              <a:rPr lang="ja-JP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高鹏鹏</a:t>
            </a:r>
            <a:r>
              <a:rPr lang="ru-RU" altLang="ja-JP" sz="2200" dirty="0">
                <a:ea typeface="SimSun" panose="02010600030101010101" pitchFamily="2" charset="-122"/>
              </a:rPr>
              <a:t> </a:t>
            </a:r>
            <a:r>
              <a:rPr lang="ru-RU" sz="2200" dirty="0" smtClean="0"/>
              <a:t>рассматриваем </a:t>
            </a:r>
            <a:r>
              <a:rPr lang="ru-RU" sz="2200" dirty="0" smtClean="0"/>
              <a:t>его рисунки</a:t>
            </a:r>
            <a:endParaRPr lang="ru-RU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53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4878"/>
            <a:ext cx="4320000" cy="32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6287" y="7271"/>
            <a:ext cx="311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Обмениваемся подарками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5306"/>
          <a:stretch/>
        </p:blipFill>
        <p:spPr>
          <a:xfrm>
            <a:off x="4860032" y="376423"/>
            <a:ext cx="4248472" cy="3228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" y="3618358"/>
            <a:ext cx="4320000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25246" r="-787" b="-8164"/>
          <a:stretch/>
        </p:blipFill>
        <p:spPr>
          <a:xfrm>
            <a:off x="4499991" y="3712343"/>
            <a:ext cx="4574851" cy="2957017"/>
          </a:xfrm>
          <a:prstGeom prst="rect">
            <a:avLst/>
          </a:prstGeom>
        </p:spPr>
      </p:pic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54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0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7436"/>
            <a:ext cx="7916453" cy="5937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188640"/>
            <a:ext cx="5499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Прощаемся с семьёй Ли </a:t>
            </a:r>
            <a:r>
              <a:rPr lang="ru-RU" sz="2000" dirty="0" err="1" smtClean="0"/>
              <a:t>Цувэнь</a:t>
            </a:r>
            <a:r>
              <a:rPr lang="ru-RU" sz="2000" dirty="0" smtClean="0"/>
              <a:t> и </a:t>
            </a:r>
            <a:r>
              <a:rPr lang="ru-RU" sz="2000" dirty="0" err="1" smtClean="0"/>
              <a:t>Гао</a:t>
            </a:r>
            <a:r>
              <a:rPr lang="ru-RU" sz="2000" dirty="0" smtClean="0"/>
              <a:t> </a:t>
            </a:r>
            <a:r>
              <a:rPr lang="ru-RU" sz="2000" dirty="0" err="1" smtClean="0"/>
              <a:t>Сяньчжуна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55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86863"/>
            <a:ext cx="4336873" cy="5782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86206"/>
            <a:ext cx="357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Прощаемся с </a:t>
            </a:r>
            <a:r>
              <a:rPr lang="ru-RU" sz="2000" dirty="0" smtClean="0"/>
              <a:t>художником </a:t>
            </a:r>
            <a:r>
              <a:rPr lang="ru-RU" sz="2000" dirty="0" err="1" smtClean="0"/>
              <a:t>Гао</a:t>
            </a:r>
            <a:r>
              <a:rPr lang="ru-RU" sz="2000" dirty="0" smtClean="0"/>
              <a:t>. </a:t>
            </a:r>
            <a:endParaRPr lang="ru-RU" sz="2000" dirty="0" smtClean="0"/>
          </a:p>
          <a:p>
            <a:r>
              <a:rPr lang="ru-RU" sz="2000" dirty="0" smtClean="0"/>
              <a:t>Летим в Циндао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048" y="216505"/>
            <a:ext cx="3467616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表面的差异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坐在我的木屋里</a:t>
            </a: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我饮用伏特加酒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咀嚼黑色的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脆生生的浆果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坐在我的芦苇茅屋里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我饮用白酒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咀嚼乡下出产的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黑木耳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我望着窗外笔直的松树枝上空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苍白的月亮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跟衰老的丘特切夫相像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我望着窗外弯曲的松树枝上空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苍白的月亮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像年老的陶潜相像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我想到了永恒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我想到了永恒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分不出表面的差异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分不出表面的差异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 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干杯，伙计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干杯，伙计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          </a:t>
            </a:r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20240916  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          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青岛，崂山，道教寺庙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          2020,9,16  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56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63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t="6819" r="31445" b="15698"/>
          <a:stretch/>
        </p:blipFill>
        <p:spPr>
          <a:xfrm>
            <a:off x="3880436" y="0"/>
            <a:ext cx="456076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r="13064"/>
          <a:stretch/>
        </p:blipFill>
        <p:spPr>
          <a:xfrm>
            <a:off x="0" y="0"/>
            <a:ext cx="38238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86286"/>
            <a:ext cx="28648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/>
              <a:t>Ли </a:t>
            </a:r>
            <a:r>
              <a:rPr lang="ru-RU" sz="2400" dirty="0" err="1"/>
              <a:t>Цзянхуа</a:t>
            </a:r>
            <a:r>
              <a:rPr lang="ru-RU" sz="2400" dirty="0"/>
              <a:t> </a:t>
            </a:r>
            <a:r>
              <a:rPr lang="ru-RU" sz="2400" dirty="0" smtClean="0"/>
              <a:t>   </a:t>
            </a:r>
            <a:r>
              <a:rPr lang="en-US" sz="2400" b="1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李江华</a:t>
            </a:r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57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8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r="13920"/>
          <a:stretch/>
        </p:blipFill>
        <p:spPr>
          <a:xfrm>
            <a:off x="2923373" y="660354"/>
            <a:ext cx="2879227" cy="6081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17317"/>
          <a:stretch/>
        </p:blipFill>
        <p:spPr>
          <a:xfrm>
            <a:off x="-36512" y="660354"/>
            <a:ext cx="2909454" cy="6081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5" r="13216"/>
          <a:stretch/>
        </p:blipFill>
        <p:spPr>
          <a:xfrm>
            <a:off x="5856694" y="660353"/>
            <a:ext cx="3284608" cy="6081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16632"/>
            <a:ext cx="630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Гора </a:t>
            </a:r>
            <a:r>
              <a:rPr lang="ru-RU" sz="2400" dirty="0" err="1" smtClean="0"/>
              <a:t>Лаошань</a:t>
            </a:r>
            <a:r>
              <a:rPr lang="ru-RU" sz="2400" dirty="0" smtClean="0"/>
              <a:t> </a:t>
            </a:r>
            <a:r>
              <a:rPr lang="ja-JP" altLang="en-US" sz="2400" dirty="0"/>
              <a:t> 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崂山</a:t>
            </a:r>
            <a:r>
              <a:rPr lang="ru-RU" sz="2400" dirty="0" smtClean="0"/>
              <a:t>. Гигантская статуя </a:t>
            </a:r>
            <a:r>
              <a:rPr lang="ru-RU" sz="2400" dirty="0" err="1" smtClean="0"/>
              <a:t>Лао-цзы</a:t>
            </a:r>
            <a:endParaRPr lang="ru-RU" sz="2400" dirty="0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58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1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5024"/>
            <a:ext cx="4284333" cy="32132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/>
          <a:stretch/>
        </p:blipFill>
        <p:spPr>
          <a:xfrm>
            <a:off x="4427984" y="3645025"/>
            <a:ext cx="3730472" cy="3212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764" y="44624"/>
            <a:ext cx="658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Гора </a:t>
            </a:r>
            <a:r>
              <a:rPr lang="ru-RU" sz="2400" dirty="0" err="1" smtClean="0"/>
              <a:t>Лаошань</a:t>
            </a:r>
            <a:r>
              <a:rPr lang="ru-RU" sz="2400" dirty="0" smtClean="0"/>
              <a:t> </a:t>
            </a:r>
            <a:r>
              <a:rPr lang="ja-JP" altLang="en-US" sz="2400" dirty="0"/>
              <a:t> 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崂山</a:t>
            </a:r>
            <a:r>
              <a:rPr lang="ru-RU" sz="2400" dirty="0" smtClean="0"/>
              <a:t>. Беседа </a:t>
            </a:r>
            <a:r>
              <a:rPr lang="ru-RU" sz="2400" dirty="0" err="1" smtClean="0"/>
              <a:t>Лао-цзы</a:t>
            </a:r>
            <a:r>
              <a:rPr lang="ru-RU" sz="2400" dirty="0" smtClean="0"/>
              <a:t> и Конфуция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32108" r="21653" b="22898"/>
          <a:stretch/>
        </p:blipFill>
        <p:spPr>
          <a:xfrm>
            <a:off x="-36512" y="629050"/>
            <a:ext cx="5256584" cy="2854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1191" y="586465"/>
            <a:ext cx="39805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高尚的善行不必传颂</a:t>
            </a:r>
            <a:r>
              <a:rPr 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！”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高尚的善行不必传颂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这是沙帕克利娅老太婆给孩子们唱的歌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难道伟大的老子不是也曾这样告诫</a:t>
            </a:r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孔子受他教诲，一直保持沉默、沉默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直到多年后才对他的学生们伤心地说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1600" dirty="0">
                <a:latin typeface="SimSun" panose="02010600030101010101" pitchFamily="2" charset="-122"/>
                <a:ea typeface="SimSun" panose="02010600030101010101" pitchFamily="2" charset="-122"/>
              </a:rPr>
              <a:t> “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我一直听、听、听，什么都不晓得</a:t>
            </a:r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。”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/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2024，9，16 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伊戈尔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/>
            <a:r>
              <a:rPr lang="en-US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青岛</a:t>
            </a:r>
            <a:r>
              <a:rPr lang="en-US" sz="1600" dirty="0" err="1">
                <a:latin typeface="SimSun" panose="02010600030101010101" pitchFamily="2" charset="-122"/>
                <a:ea typeface="SimSun" panose="02010600030101010101" pitchFamily="2" charset="-122"/>
              </a:rPr>
              <a:t>，崂山，老子纪念碑前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/>
            <a:r>
              <a:rPr 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2024，9，16 </a:t>
            </a:r>
            <a:r>
              <a:rPr lang="en-US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59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0487" y="116632"/>
            <a:ext cx="2545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2-я тарелка (2024)</a:t>
            </a:r>
          </a:p>
          <a:p>
            <a:r>
              <a:rPr lang="ru-RU" sz="2400" dirty="0" smtClean="0"/>
              <a:t>Хуан </a:t>
            </a:r>
            <a:r>
              <a:rPr lang="ru-RU" sz="2400" dirty="0" err="1" smtClean="0"/>
              <a:t>Юнъюй</a:t>
            </a:r>
            <a:endParaRPr lang="ru-RU" sz="2400" dirty="0" smtClean="0"/>
          </a:p>
          <a:p>
            <a:r>
              <a:rPr lang="ru-RU" sz="2400" dirty="0" smtClean="0"/>
              <a:t>«Мне 90 лет»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504" y="1440000"/>
            <a:ext cx="4680000" cy="4973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5785"/>
          <a:stretch/>
        </p:blipFill>
        <p:spPr>
          <a:xfrm>
            <a:off x="35496" y="1440364"/>
            <a:ext cx="4320000" cy="49715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70" y="132325"/>
            <a:ext cx="3336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1-я тарелка (2019)</a:t>
            </a:r>
          </a:p>
          <a:p>
            <a:r>
              <a:rPr lang="ru-RU" sz="2400" dirty="0" smtClean="0"/>
              <a:t>Портрет </a:t>
            </a:r>
            <a:r>
              <a:rPr lang="ru-RU" sz="2400" dirty="0" err="1" smtClean="0"/>
              <a:t>Тао</a:t>
            </a:r>
            <a:r>
              <a:rPr lang="ru-RU" sz="2400" dirty="0" smtClean="0"/>
              <a:t> Юань-мина</a:t>
            </a:r>
          </a:p>
          <a:p>
            <a:r>
              <a:rPr lang="ru-RU" sz="2400" dirty="0" smtClean="0"/>
              <a:t>и его стихотворение</a:t>
            </a:r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6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6" y="836712"/>
            <a:ext cx="5529730" cy="4147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216774"/>
            <a:ext cx="2917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Прощаемся с Ли </a:t>
            </a:r>
            <a:r>
              <a:rPr lang="ru-RU" sz="2000" dirty="0" err="1" smtClean="0"/>
              <a:t>Цзянхуа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104" y="44624"/>
            <a:ext cx="3877985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SimSun" panose="02010600030101010101" pitchFamily="2" charset="-122"/>
                <a:ea typeface="SimSun" panose="02010600030101010101" pitchFamily="2" charset="-122"/>
              </a:rPr>
              <a:t>别中国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别了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中国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记得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上次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我就以为：那是最后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一次来中国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可是缘妙不可言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时光如梭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如今我重回天朝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与新朋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旧友喜相逢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这次告别，飞机即将起飞，朋友说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再见！再见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是啊，哪怕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这真是最后一次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我也只想说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后会有期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不想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告别中国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</a:p>
          <a:p>
            <a:pPr lvl="1"/>
            <a:r>
              <a:rPr lang="ru-RU" dirty="0">
                <a:latin typeface="SimSun" panose="02010600030101010101" pitchFamily="2" charset="-122"/>
                <a:ea typeface="SimSun" panose="02010600030101010101" pitchFamily="2" charset="-122"/>
              </a:rPr>
              <a:t>20240918</a:t>
            </a:r>
          </a:p>
          <a:p>
            <a:pPr lvl="1"/>
            <a:r>
              <a:rPr lang="en-US" dirty="0" err="1">
                <a:latin typeface="SimSun" panose="02010600030101010101" pitchFamily="2" charset="-122"/>
                <a:ea typeface="SimSun" panose="02010600030101010101" pitchFamily="2" charset="-122"/>
              </a:rPr>
              <a:t>自青岛赴北京途中</a:t>
            </a:r>
            <a:endParaRPr lang="ru-RU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60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78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7436"/>
            <a:ext cx="7916453" cy="5937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160035"/>
            <a:ext cx="646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Чайная церемония «СЕМЬ ЧАШЕК ЧАЯ» 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七碗茶</a:t>
            </a:r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61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23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9787"/>
          <a:stretch/>
        </p:blipFill>
        <p:spPr>
          <a:xfrm>
            <a:off x="0" y="1124744"/>
            <a:ext cx="9144000" cy="576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116632"/>
            <a:ext cx="646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Чайная церемония «СЕМЬ ЧАШЕК ЧАЯ» 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七碗茶</a:t>
            </a:r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889" y="548680"/>
            <a:ext cx="30059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Лу Тун 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卢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仝</a:t>
            </a:r>
            <a:r>
              <a:rPr lang="ru-RU" altLang="ja-JP" sz="2000" dirty="0" smtClean="0">
                <a:ea typeface="SimSun" panose="02010600030101010101" pitchFamily="2" charset="-122"/>
              </a:rPr>
              <a:t> (790-835)</a:t>
            </a:r>
          </a:p>
          <a:p>
            <a:r>
              <a:rPr lang="ru-RU" sz="2000" dirty="0" smtClean="0">
                <a:ea typeface="SimSun" panose="02010600030101010101" pitchFamily="2" charset="-122"/>
              </a:rPr>
              <a:t>(</a:t>
            </a:r>
            <a:r>
              <a:rPr lang="ru-RU" sz="2000" dirty="0" err="1" smtClean="0">
                <a:ea typeface="SimSun" panose="02010600030101010101" pitchFamily="2" charset="-122"/>
              </a:rPr>
              <a:t>Юй</a:t>
            </a:r>
            <a:r>
              <a:rPr lang="ru-RU" sz="2000" dirty="0" smtClean="0">
                <a:ea typeface="SimSun" panose="02010600030101010101" pitchFamily="2" charset="-122"/>
              </a:rPr>
              <a:t> </a:t>
            </a:r>
            <a:r>
              <a:rPr lang="ru-RU" sz="2000" dirty="0" err="1" smtClean="0">
                <a:ea typeface="SimSun" panose="02010600030101010101" pitchFamily="2" charset="-122"/>
              </a:rPr>
              <a:t>Чуань</a:t>
            </a:r>
            <a:r>
              <a:rPr lang="ru-RU" sz="2000" dirty="0" smtClean="0">
                <a:ea typeface="SimSun" panose="02010600030101010101" pitchFamily="2" charset="-122"/>
              </a:rPr>
              <a:t> </a:t>
            </a:r>
            <a:r>
              <a:rPr lang="ru-RU" sz="2000" dirty="0" err="1" smtClean="0">
                <a:ea typeface="SimSun" panose="02010600030101010101" pitchFamily="2" charset="-122"/>
              </a:rPr>
              <a:t>Цзы</a:t>
            </a:r>
            <a:r>
              <a:rPr lang="ru-RU" sz="2000" dirty="0" smtClean="0">
                <a:ea typeface="SimSun" panose="02010600030101010101" pitchFamily="2" charset="-122"/>
              </a:rPr>
              <a:t> 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玉川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子</a:t>
            </a:r>
            <a:r>
              <a:rPr lang="ru-RU" altLang="ja-JP" sz="2000" dirty="0" smtClean="0"/>
              <a:t>)</a:t>
            </a:r>
          </a:p>
          <a:p>
            <a:r>
              <a:rPr 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en-US" sz="2000" dirty="0" err="1">
                <a:latin typeface="SimSun" panose="02010600030101010101" pitchFamily="2" charset="-122"/>
                <a:ea typeface="SimSun" panose="02010600030101010101" pitchFamily="2" charset="-122"/>
              </a:rPr>
              <a:t>走笔谢孟谏议寄新茶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ru-RU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ru-RU" sz="2000" dirty="0"/>
              <a:t>«Благодарность </a:t>
            </a:r>
            <a:endParaRPr lang="ru-RU" sz="2000" dirty="0" smtClean="0"/>
          </a:p>
          <a:p>
            <a:r>
              <a:rPr lang="ru-RU" sz="2000" dirty="0" smtClean="0"/>
              <a:t>императорскому</a:t>
            </a:r>
          </a:p>
          <a:p>
            <a:r>
              <a:rPr lang="ru-RU" sz="2000" dirty="0" smtClean="0"/>
              <a:t>советнику </a:t>
            </a:r>
            <a:r>
              <a:rPr lang="ru-RU" sz="2000" dirty="0" err="1"/>
              <a:t>Мэну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за </a:t>
            </a:r>
            <a:r>
              <a:rPr lang="ru-RU" sz="2000" dirty="0"/>
              <a:t>отправленный чай»</a:t>
            </a:r>
            <a:r>
              <a:rPr 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ru-RU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62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21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8" y="777436"/>
            <a:ext cx="7742291" cy="5937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160035"/>
            <a:ext cx="646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Чайная церемония «СЕМЬ ЧАШЕК ЧАЯ»  </a:t>
            </a:r>
            <a:r>
              <a:rPr lang="ja-JP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七碗茶</a:t>
            </a:r>
            <a:endParaRPr lang="ru-RU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63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t="8391" r="27062" b="43066"/>
          <a:stretch/>
        </p:blipFill>
        <p:spPr>
          <a:xfrm>
            <a:off x="1308588" y="5337"/>
            <a:ext cx="6863812" cy="4992809"/>
          </a:xfrm>
          <a:prstGeom prst="rect">
            <a:avLst/>
          </a:prstGeom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64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" y="4797152"/>
            <a:ext cx="2339102" cy="2057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中国女儿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                  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给娜塔莎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当我们遇到我们的中国女儿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她本人已经当了妈妈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我们俩立刻都很喜欢她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她拉着我们的手走遍海角天涯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好像我们是她的年迈双亲</a:t>
            </a:r>
            <a:r>
              <a:rPr 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5013176"/>
            <a:ext cx="2185214" cy="1835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我们的女儿就是她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但是很多岁月已经过去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在火车站离别之前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她流着眼泪说话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说我的老伴儿就像她的妈妈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这就意味着她是我们的女儿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这实在奇妙，仿佛是神话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灵泉之水滋润的花</a:t>
            </a:r>
            <a:r>
              <a:rPr 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998146"/>
            <a:ext cx="2646878" cy="1835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在遥远的乌林斯基群山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在浩瀚的大海汪洋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一切都在流动，活水在流淌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左岸的仙桃颜色粉红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右边的苹果闪烁红光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高高的云霄天鹅飞翔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我们的小船仿佛是小小的斑点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我们和我们的中国女儿坐在飞机上</a:t>
            </a:r>
            <a:r>
              <a:rPr 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4998145"/>
            <a:ext cx="2517356" cy="1637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庄子的蝴蝶在我们之间飞舞歌唱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这不是梦。这不是梦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这都是真的，这是真的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SimSun" panose="02010600030101010101" pitchFamily="2" charset="-122"/>
                <a:ea typeface="SimSun" panose="02010600030101010101" pitchFamily="2" charset="-122"/>
              </a:rPr>
              <a:t>这就是爱，大爱无疆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……”</a:t>
            </a:r>
            <a:endParaRPr lang="ru-RU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ru-RU" sz="105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20240919</a:t>
            </a:r>
            <a:r>
              <a:rPr lang="en-US" sz="105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北京</a:t>
            </a:r>
            <a:endParaRPr lang="ru-RU" sz="105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ru-RU" sz="105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20200920</a:t>
            </a:r>
            <a:r>
              <a:rPr lang="en-US" sz="105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莫斯科</a:t>
            </a:r>
            <a:endParaRPr lang="ru-RU" sz="105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ru-RU" sz="1050" dirty="0" smtClean="0">
                <a:latin typeface="SimSun" panose="02010600030101010101" pitchFamily="2" charset="-122"/>
                <a:ea typeface="SimSun" panose="02010600030101010101" pitchFamily="2" charset="-122"/>
              </a:rPr>
              <a:t>2024</a:t>
            </a:r>
            <a:r>
              <a:rPr lang="en-US" sz="105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050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en-US" sz="105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ru-RU" sz="1050" dirty="0">
                <a:latin typeface="SimSun" panose="02010600030101010101" pitchFamily="2" charset="-122"/>
                <a:ea typeface="SimSun" panose="02010600030101010101" pitchFamily="2" charset="-122"/>
              </a:rPr>
              <a:t>21 </a:t>
            </a:r>
            <a:r>
              <a:rPr lang="en-US" sz="105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谷羽译</a:t>
            </a:r>
            <a:endParaRPr lang="ru-RU" sz="105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0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47109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7117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47118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7119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7121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2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3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4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7120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 b="0"/>
              </a:p>
            </p:txBody>
          </p:sp>
        </p:grpSp>
      </p:grpSp>
      <p:pic>
        <p:nvPicPr>
          <p:cNvPr id="16" name="Picture 12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5900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488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7488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97458" y="1583457"/>
            <a:ext cx="7579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Подробнее на сайте: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http://burdonov.ru/CHINA_2024/index.html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7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2066 -0.00903 0.04236 -0.01782 0.07639 -0.02708 C 0.11042 -0.03634 0.12274 -0.04815 0.20347 -0.05579 C 0.28385 -0.06343 0.47656 -0.07546 0.56198 -0.07269 C 0.64722 -0.06991 0.70313 -0.05093 0.71493 -0.03889 C 0.72622 -0.02685 0.6842 -0.01181 0.62917 3.7037E-7 C 0.575 0.01181 0.41719 0.01458 0.38351 0.03194 C 0.34913 0.04931 0.36684 0.09051 0.42517 0.10463 C 0.48385 0.11875 0.58629 0.10741 0.73108 0.11643 C 0.87569 0.12546 1.28194 0.13634 1.29358 0.15833 C 1.30486 0.18032 0.96788 0.23287 0.79983 0.24768 C 0.63194 0.2625 0.39254 0.24768 0.28889 0.24768 C 0.18455 0.24768 0.23958 0.24468 0.17899 0.24768 C 0.1184 0.25069 -0.06267 0.25417 -0.07569 0.26643 C -0.08889 0.2787 0.0125 0.31042 0.10156 0.32199 C 0.19184 0.33356 0.37292 0.33333 0.4592 0.33565 C 0.54531 0.33796 0.5816 0.33264 0.62118 0.33565 C 0.66076 0.33866 0.69688 0.34097 0.69688 0.35417 C 0.69688 0.36736 0.6191 0.39861 0.62118 0.41458 C 0.62361 0.43056 0.64219 0.44491 0.71493 0.45 C 0.78663 0.45509 0.92153 0.45 1.0559 0.44514 " pathEditMode="relative" rAng="0" ptsTypes="aaaaaaaaaaaaaaaaaaaaA">
                                      <p:cBhvr>
                                        <p:cTn id="12" dur="12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00" y="19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7621 0.45556 C -0.07257 0.45556 -0.06805 0.45417 -0.05312 0.45301 C -0.03784 0.45208 -0.01336 0.4456 0.01441 0.45 C 0.04236 0.45463 0.08334 0.48681 0.11424 0.48125 C 0.14549 0.47616 0.18507 0.44352 0.19966 0.41898 C 0.21736 0.39745 0.20938 0.38356 0.20209 0.33194 C 0.19462 0.28079 0.09167 0.13032 0.15556 0.11111 C 0.28073 0.03704 0.46823 0.2838 0.5849 0.21667 C 0.71355 0.14097 0.46077 0.0287 0.59809 -0.05394 C 0.7158 -0.12361 0.77361 0.01829 0.88143 -0.04398 C 0.98386 -0.10579 0.83872 -0.15394 0.92882 -0.21019 C 0.98664 -0.2412 1.01598 -0.22338 1.03802 -0.20833 " pathEditMode="relative" rAng="0" ptsTypes="faaafaffffff">
                                      <p:cBhvr>
                                        <p:cTn id="14" dur="1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021 -0.21158 C 0.1382 -0.21899 0.35782 -0.21899 0.42917 -0.19954 C 0.50018 -0.17987 0.40573 -0.14005 0.34931 -0.08449 C 0.29271 -0.025 0.11702 0.07777 0.08872 0.14537 C 0.06042 0.21296 0.11459 0.29213 0.17848 0.32384 C 0.24236 0.35972 0.32709 0.37199 0.47448 0.34745 C 0.62188 0.32801 0.84289 0.26041 1.06563 0.19328 " pathEditMode="relative" rAng="0" ptsTypes="aaaaaaA">
                                      <p:cBhvr>
                                        <p:cTn id="16" dur="9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00" y="28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5017 0.43195 C 0.06094 0.42477 0.17587 0.41528 0.24809 0.39722 C 0.3191 0.37917 0.35625 0.36482 0.37569 0.32246 C 0.39618 0.28079 0.34809 0.19838 0.36649 0.14306 C 0.38247 0.08704 0.44115 0.02222 0.4849 -0.01458 C 0.52951 -0.05092 0.53767 -0.06134 0.63073 -0.07616 C 0.72378 -0.09051 0.88212 -0.09653 1.04444 -0.10347 " pathEditMode="relative" rAng="0" ptsTypes="aaaaaaA">
                                      <p:cBhvr>
                                        <p:cTn id="18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00" y="-268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7 0.29398 C 0.11806 0.31111 0.23715 0.32847 0.30712 0.31551 C 0.37726 0.30278 0.39306 0.26643 0.42205 0.21968 C 0.45087 0.17315 0.48924 0.08611 0.48351 0.03542 C 0.47743 -0.01482 0.42205 -0.04468 0.38576 -0.08148 C 0.34948 -0.11782 0.24948 -0.16412 0.26267 -0.18241 C 0.27604 -0.2 0.39531 -0.21366 0.46528 -0.1912 C 0.53524 -0.16852 0.58594 -0.02662 0.68472 -0.04676 C 0.78368 -0.06782 0.91875 -0.19259 1.05521 -0.31736 " pathEditMode="relative" rAng="0" ptsTypes="aaaaaaaaA">
                                      <p:cBhvr>
                                        <p:cTn id="2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00" y="-28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4479 -0.22338 C 0.16111 -0.22685 0.36927 -0.22939 0.43646 -0.21319 C 0.50365 -0.19699 0.41441 -0.16828 0.36076 -0.12477 C 0.30729 -0.08125 0.14149 -0.00254 0.11493 0.04861 C 0.08837 0.1007 0.13924 0.15973 0.19983 0.18542 C 0.2599 0.21111 0.3401 0.21875 0.47934 0.20209 C 0.61892 0.18588 0.8276 0.13588 1.03785 0.08611 " pathEditMode="relative" rAng="0" ptsTypes="aaaaaaA">
                                      <p:cBhvr>
                                        <p:cTn id="22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00" y="21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9132 0.54028 C 0.17048 0.42037 0.2526 0.29653 0.3092 0.22546 C 0.36545 0.1537 0.39496 0.12037 0.42361 0.11505 C 0.45364 0.10972 0.45086 0.19537 0.48385 0.19838 C 0.51632 0.20417 0.58142 0.16528 0.62413 0.1331 C 0.66823 0.09792 0.67777 0.09329 0.74757 -0.00232 C 0.81632 -0.1 0.92812 -0.27338 1.04357 -0.44838 " pathEditMode="relative" rAng="-3011083" ptsTypes="aaaaaaA">
                                      <p:cBhvr>
                                        <p:cTn id="24" dur="8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00" y="-49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22222E-6 -0.2882 C 0.11597 -0.30301 0.23316 -0.31736 0.30173 -0.30672 C 0.37048 -0.29584 0.38576 -0.26459 0.41423 -0.22454 C 0.44271 -0.18449 0.48055 -0.10996 0.47465 -0.06667 C 0.46875 -0.02361 0.41423 0.00208 0.37864 0.03356 C 0.34323 0.06481 0.24496 0.1044 0.25798 0.1199 C 0.271 0.13518 0.38819 0.14699 0.45677 0.12754 C 0.52552 0.1081 0.57517 -0.01366 0.67222 0.0037 C 0.76927 0.02176 0.90191 0.1287 1.03576 0.23611 " pathEditMode="relative" rAng="0" ptsTypes="aaaaaaaaA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00" y="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3231"/>
            <a:ext cx="7540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Я дарю </a:t>
            </a:r>
            <a:r>
              <a:rPr lang="ru-RU" sz="2400" dirty="0" err="1" smtClean="0"/>
              <a:t>Хао</a:t>
            </a:r>
            <a:r>
              <a:rPr lang="ru-RU" sz="2400" dirty="0" smtClean="0"/>
              <a:t> </a:t>
            </a:r>
            <a:r>
              <a:rPr lang="ru-RU" sz="2400" dirty="0" err="1" smtClean="0"/>
              <a:t>Эрци</a:t>
            </a:r>
            <a:r>
              <a:rPr lang="ru-RU" sz="2400" dirty="0" smtClean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郝尔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启</a:t>
            </a:r>
            <a:r>
              <a:rPr lang="ru-RU" altLang="ja-JP" sz="2400" dirty="0" smtClean="0"/>
              <a:t> </a:t>
            </a:r>
            <a:r>
              <a:rPr lang="ru-RU" sz="2400" dirty="0" smtClean="0"/>
              <a:t>и его жене Кань </a:t>
            </a:r>
            <a:r>
              <a:rPr lang="ru-RU" sz="2400" dirty="0" err="1" smtClean="0"/>
              <a:t>Шипин</a:t>
            </a:r>
            <a:r>
              <a:rPr lang="ru-RU" sz="2400" dirty="0" smtClean="0"/>
              <a:t>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阚士萍</a:t>
            </a:r>
            <a:r>
              <a:rPr lang="ru-RU" sz="2400" dirty="0" smtClean="0"/>
              <a:t> </a:t>
            </a:r>
          </a:p>
          <a:p>
            <a:r>
              <a:rPr lang="ru-RU" sz="2400" dirty="0" err="1" smtClean="0"/>
              <a:t>поглавные</a:t>
            </a:r>
            <a:r>
              <a:rPr lang="ru-RU" sz="2400" dirty="0" smtClean="0"/>
              <a:t> </a:t>
            </a:r>
            <a:r>
              <a:rPr lang="ru-RU" sz="2400" dirty="0" smtClean="0"/>
              <a:t>рисунки к роману «Сон в красном тереме»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/>
          <a:stretch/>
        </p:blipFill>
        <p:spPr>
          <a:xfrm>
            <a:off x="323528" y="1057982"/>
            <a:ext cx="7920000" cy="571872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7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331091"/>
            <a:ext cx="234769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第六十七回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见土仪颦卿思故里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闻秘事凤姐讯家童</a:t>
            </a:r>
            <a:r>
              <a:rPr lang="ja-JP" altLang="en-US" sz="2000" dirty="0" smtClean="0"/>
              <a:t/>
            </a:r>
            <a:br>
              <a:rPr lang="ja-JP" altLang="en-US" sz="2000" dirty="0" smtClean="0"/>
            </a:br>
            <a:r>
              <a:rPr lang="ru-RU" sz="2000" dirty="0"/>
              <a:t>Глава 67. </a:t>
            </a:r>
            <a:endParaRPr lang="ru-RU" sz="2000" dirty="0" smtClean="0"/>
          </a:p>
          <a:p>
            <a:r>
              <a:rPr lang="ru-RU" sz="2000" dirty="0" smtClean="0"/>
              <a:t>Глядя </a:t>
            </a:r>
            <a:r>
              <a:rPr lang="ru-RU" sz="2000" dirty="0"/>
              <a:t>на подарки, </a:t>
            </a:r>
            <a:endParaRPr lang="ru-RU" sz="2000" dirty="0" smtClean="0"/>
          </a:p>
          <a:p>
            <a:r>
              <a:rPr lang="ru-RU" sz="2000" dirty="0" err="1" smtClean="0"/>
              <a:t>Дайюй</a:t>
            </a:r>
            <a:r>
              <a:rPr lang="ru-RU" sz="2000" dirty="0" smtClean="0"/>
              <a:t> </a:t>
            </a:r>
            <a:r>
              <a:rPr lang="ru-RU" sz="2000" dirty="0"/>
              <a:t>вспоминает </a:t>
            </a:r>
            <a:endParaRPr lang="ru-RU" sz="2000" dirty="0" smtClean="0"/>
          </a:p>
          <a:p>
            <a:r>
              <a:rPr lang="ru-RU" sz="2000" dirty="0" smtClean="0"/>
              <a:t>родные </a:t>
            </a:r>
            <a:r>
              <a:rPr lang="ru-RU" sz="2000" dirty="0"/>
              <a:t>края;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раскрыв тайну, </a:t>
            </a:r>
            <a:endParaRPr lang="ru-RU" sz="2000" dirty="0" smtClean="0"/>
          </a:p>
          <a:p>
            <a:r>
              <a:rPr lang="ru-RU" sz="2000" dirty="0" err="1" smtClean="0"/>
              <a:t>Фэнцзе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с </a:t>
            </a:r>
            <a:r>
              <a:rPr lang="ru-RU" sz="2000" dirty="0"/>
              <a:t>пристрастием </a:t>
            </a:r>
            <a:endParaRPr lang="ru-RU" sz="2000" dirty="0" smtClean="0"/>
          </a:p>
          <a:p>
            <a:r>
              <a:rPr lang="ru-RU" sz="2000" dirty="0" smtClean="0"/>
              <a:t>допрашивает </a:t>
            </a:r>
            <a:r>
              <a:rPr lang="ru-RU" sz="2000" dirty="0"/>
              <a:t>слугу</a:t>
            </a:r>
            <a:endParaRPr lang="ru-RU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9360"/>
            <a:ext cx="6551910" cy="6480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7213" y="6488668"/>
            <a:ext cx="67678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8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" y="1161448"/>
            <a:ext cx="6112046" cy="4571808"/>
          </a:xfrm>
          <a:prstGeom prst="rect">
            <a:avLst/>
          </a:prstGeom>
        </p:spPr>
      </p:pic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193" y="6488668"/>
            <a:ext cx="793807" cy="369332"/>
          </a:xfrm>
        </p:spPr>
        <p:txBody>
          <a:bodyPr wrap="none">
            <a:spAutoFit/>
          </a:bodyPr>
          <a:lstStyle/>
          <a:p>
            <a:fld id="{BE0D8408-AA12-44EC-9606-9F13CDBE1A80}" type="slidenum">
              <a:rPr lang="ru-RU" sz="1800" smtClean="0">
                <a:solidFill>
                  <a:schemeClr val="tx1"/>
                </a:solidFill>
              </a:rPr>
              <a:t>9</a:t>
            </a:fld>
            <a:r>
              <a:rPr lang="ru-RU" sz="1800" dirty="0" smtClean="0">
                <a:solidFill>
                  <a:schemeClr val="tx1"/>
                </a:solidFill>
              </a:rPr>
              <a:t>(64)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9" t="20301"/>
          <a:stretch/>
        </p:blipFill>
        <p:spPr>
          <a:xfrm>
            <a:off x="6190476" y="1144240"/>
            <a:ext cx="2953524" cy="5021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2911" y="188640"/>
            <a:ext cx="2932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Хао</a:t>
            </a:r>
            <a:r>
              <a:rPr lang="ru-RU" sz="2400" dirty="0" smtClean="0"/>
              <a:t> </a:t>
            </a:r>
            <a:r>
              <a:rPr lang="ru-RU" sz="2400" dirty="0" err="1" smtClean="0"/>
              <a:t>Эрци</a:t>
            </a:r>
            <a:r>
              <a:rPr lang="ru-RU" sz="2400" dirty="0" smtClean="0"/>
              <a:t>  </a:t>
            </a:r>
            <a:r>
              <a:rPr lang="ja-JP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郝尔</a:t>
            </a:r>
            <a:r>
              <a:rPr lang="ja-JP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启</a:t>
            </a:r>
            <a:r>
              <a:rPr lang="ru-RU" altLang="ja-JP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ru-RU" altLang="ja-JP" sz="2400" dirty="0" smtClean="0">
                <a:ea typeface="SimSun" panose="02010600030101010101" pitchFamily="2" charset="-122"/>
              </a:rPr>
              <a:t> и</a:t>
            </a:r>
            <a:endParaRPr lang="ru-RU" sz="2400" dirty="0" smtClean="0">
              <a:ea typeface="SimSun" panose="02010600030101010101" pitchFamily="2" charset="-122"/>
            </a:endParaRPr>
          </a:p>
          <a:p>
            <a:r>
              <a:rPr lang="ru-RU" sz="2400" dirty="0" smtClean="0"/>
              <a:t>Кань </a:t>
            </a:r>
            <a:r>
              <a:rPr lang="ru-RU" sz="2400" dirty="0" err="1" smtClean="0"/>
              <a:t>Шипин</a:t>
            </a:r>
            <a:r>
              <a:rPr lang="ru-RU" sz="2400" dirty="0" smtClean="0"/>
              <a:t>  </a:t>
            </a:r>
            <a:r>
              <a:rPr lang="en-US" sz="2400" dirty="0" err="1">
                <a:latin typeface="SimSun" panose="02010600030101010101" pitchFamily="2" charset="-122"/>
                <a:ea typeface="SimSun" panose="02010600030101010101" pitchFamily="2" charset="-122"/>
              </a:rPr>
              <a:t>阚士萍</a:t>
            </a:r>
            <a:endParaRPr lang="ru-RU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3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1439</Words>
  <Application>Microsoft Office PowerPoint</Application>
  <PresentationFormat>Экран (4:3)</PresentationFormat>
  <Paragraphs>623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igor</cp:lastModifiedBy>
  <cp:revision>101</cp:revision>
  <dcterms:created xsi:type="dcterms:W3CDTF">2024-11-25T09:19:13Z</dcterms:created>
  <dcterms:modified xsi:type="dcterms:W3CDTF">2024-12-01T19:04:58Z</dcterms:modified>
</cp:coreProperties>
</file>