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92" r:id="rId2"/>
    <p:sldId id="293" r:id="rId3"/>
    <p:sldId id="257" r:id="rId4"/>
    <p:sldId id="258" r:id="rId5"/>
    <p:sldId id="259" r:id="rId6"/>
    <p:sldId id="261" r:id="rId7"/>
    <p:sldId id="270" r:id="rId8"/>
    <p:sldId id="294" r:id="rId9"/>
    <p:sldId id="277" r:id="rId10"/>
    <p:sldId id="295" r:id="rId11"/>
    <p:sldId id="268" r:id="rId12"/>
    <p:sldId id="269" r:id="rId13"/>
    <p:sldId id="267" r:id="rId14"/>
    <p:sldId id="297" r:id="rId15"/>
    <p:sldId id="298" r:id="rId16"/>
    <p:sldId id="299" r:id="rId17"/>
    <p:sldId id="296" r:id="rId18"/>
    <p:sldId id="300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5E4"/>
    <a:srgbClr val="E7E9E8"/>
    <a:srgbClr val="FFDAD9"/>
    <a:srgbClr val="BAFFB7"/>
    <a:srgbClr val="EAEAEA"/>
    <a:srgbClr val="0000FF"/>
    <a:srgbClr val="F6F1E2"/>
    <a:srgbClr val="E5D6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6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C8FF020-FA55-402E-8ACF-44CA742EE2B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9799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3C64F7-1812-4B34-AB82-043B69D1006C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95B618-665F-433F-83C9-B5258ECF7517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832B93-4991-4AE4-B686-11ED6401E333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7C324E-661E-48A6-A258-A2A3753A57FC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97FA6E-ABFA-415B-8C2F-F2E0D89CB340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F6BCE7-5270-41B5-B2B9-929A880DD372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A06B2E-F6AF-401C-99BF-72A19652A92F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179552-90CA-4623-97FC-6B26F78121FA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52F62D-FD9F-4E57-8FA7-4768475CFC25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05DE56-9065-4C05-BF8A-A391CED3D802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1BD4AA-118C-4FA3-9140-39B96BA574E5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D873B8-54A8-4E95-892E-A602112761AF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1CCB03-A22C-4659-A0C7-C0A8C375BD2D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CD791-4265-4891-831F-FD888B85EE5E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2DD869-96FC-43A9-9A15-5D9651575BA7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44B21A-D1A3-4D94-A58C-18719D0715E9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8F67CC-1758-407F-B58C-0F6D2A69A370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8E06B4-AE98-4D5D-8AC4-0349E14478F7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ACA468-9DC0-4B52-8092-AF1DE2265D2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7098118"/>
      </p:ext>
    </p:extLst>
  </p:cSld>
  <p:clrMapOvr>
    <a:masterClrMapping/>
  </p:clrMapOvr>
  <p:transition spd="slow" advClick="0" advTm="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D40D8A-5C2E-4D31-90A7-D257FC92F3F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5397257"/>
      </p:ext>
    </p:extLst>
  </p:cSld>
  <p:clrMapOvr>
    <a:masterClrMapping/>
  </p:clrMapOvr>
  <p:transition spd="slow" advClick="0" advTm="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A2A65-035D-461D-BF3B-A2142CC965A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806421"/>
      </p:ext>
    </p:extLst>
  </p:cSld>
  <p:clrMapOvr>
    <a:masterClrMapping/>
  </p:clrMapOvr>
  <p:transition spd="slow" advClick="0" advTm="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8DF333-D78B-46A8-807B-BBA884A68EA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4186023"/>
      </p:ext>
    </p:extLst>
  </p:cSld>
  <p:clrMapOvr>
    <a:masterClrMapping/>
  </p:clrMapOvr>
  <p:transition spd="slow" advClick="0" advTm="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82E23-E202-48F2-822F-2BC4F5BE131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4261245"/>
      </p:ext>
    </p:extLst>
  </p:cSld>
  <p:clrMapOvr>
    <a:masterClrMapping/>
  </p:clrMapOvr>
  <p:transition spd="slow" advClick="0" advTm="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0A6140-6386-4746-83F9-67139BDD41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6765121"/>
      </p:ext>
    </p:extLst>
  </p:cSld>
  <p:clrMapOvr>
    <a:masterClrMapping/>
  </p:clrMapOvr>
  <p:transition spd="slow" advClick="0" advTm="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A46AC4-27B6-4BBE-852C-FF8A93C0028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6761655"/>
      </p:ext>
    </p:extLst>
  </p:cSld>
  <p:clrMapOvr>
    <a:masterClrMapping/>
  </p:clrMapOvr>
  <p:transition spd="slow" advClick="0" advTm="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495B02-A824-46C6-BBA1-98623A6F674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2976379"/>
      </p:ext>
    </p:extLst>
  </p:cSld>
  <p:clrMapOvr>
    <a:masterClrMapping/>
  </p:clrMapOvr>
  <p:transition spd="slow" advClick="0" advTm="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CC282-D286-435B-AF12-C87CBBA91F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7243635"/>
      </p:ext>
    </p:extLst>
  </p:cSld>
  <p:clrMapOvr>
    <a:masterClrMapping/>
  </p:clrMapOvr>
  <p:transition spd="slow" advClick="0" advTm="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17D50-E14E-463B-965D-0D9C406CFA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5756583"/>
      </p:ext>
    </p:extLst>
  </p:cSld>
  <p:clrMapOvr>
    <a:masterClrMapping/>
  </p:clrMapOvr>
  <p:transition spd="slow" advClick="0" advTm="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481849-58DC-49AE-A905-C51F3EB339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8678181"/>
      </p:ext>
    </p:extLst>
  </p:cSld>
  <p:clrMapOvr>
    <a:masterClrMapping/>
  </p:clrMapOvr>
  <p:transition spd="slow" advClick="0" advTm="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0286F94-0C8A-4D91-BA81-D4E6B8C29DB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0"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mp3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microsoft.com/office/2007/relationships/media" Target="../media/media20.mp3"/><Relationship Id="rId21" Type="http://schemas.openxmlformats.org/officeDocument/2006/relationships/image" Target="../media/image4.png"/><Relationship Id="rId7" Type="http://schemas.microsoft.com/office/2007/relationships/media" Target="../media/media22.mp3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audio" Target="../media/media19.mp3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microsoft.com/office/2007/relationships/media" Target="../media/media19.mp3"/><Relationship Id="rId6" Type="http://schemas.openxmlformats.org/officeDocument/2006/relationships/audio" Target="../media/media21.mp3"/><Relationship Id="rId11" Type="http://schemas.openxmlformats.org/officeDocument/2006/relationships/image" Target="../media/image39.png"/><Relationship Id="rId5" Type="http://schemas.microsoft.com/office/2007/relationships/media" Target="../media/media21.mp3"/><Relationship Id="rId15" Type="http://schemas.openxmlformats.org/officeDocument/2006/relationships/image" Target="../media/image43.png"/><Relationship Id="rId10" Type="http://schemas.openxmlformats.org/officeDocument/2006/relationships/notesSlide" Target="../notesSlides/notesSlide10.xml"/><Relationship Id="rId19" Type="http://schemas.openxmlformats.org/officeDocument/2006/relationships/image" Target="../media/image47.png"/><Relationship Id="rId4" Type="http://schemas.openxmlformats.org/officeDocument/2006/relationships/audio" Target="../media/media20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3.mp3"/><Relationship Id="rId7" Type="http://schemas.openxmlformats.org/officeDocument/2006/relationships/image" Target="../media/image49.jpeg"/><Relationship Id="rId2" Type="http://schemas.microsoft.com/office/2007/relationships/media" Target="../media/media23.mp3"/><Relationship Id="rId1" Type="http://schemas.openxmlformats.org/officeDocument/2006/relationships/tags" Target="../tags/tag1.xml"/><Relationship Id="rId6" Type="http://schemas.openxmlformats.org/officeDocument/2006/relationships/hyperlink" Target="http://www.globfx.com/products/showroom/needed/?addon=EEA1FF&amp;date=ybt" TargetMode="External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25.mp3"/><Relationship Id="rId7" Type="http://schemas.openxmlformats.org/officeDocument/2006/relationships/image" Target="../media/image50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5.mp3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microsoft.com/office/2007/relationships/media" Target="../media/media28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audio" Target="../media/media29.mp3"/><Relationship Id="rId11" Type="http://schemas.openxmlformats.org/officeDocument/2006/relationships/image" Target="../media/image55.png"/><Relationship Id="rId5" Type="http://schemas.microsoft.com/office/2007/relationships/media" Target="../media/media29.mp3"/><Relationship Id="rId10" Type="http://schemas.openxmlformats.org/officeDocument/2006/relationships/image" Target="../media/image54.png"/><Relationship Id="rId4" Type="http://schemas.openxmlformats.org/officeDocument/2006/relationships/audio" Target="../media/media28.mp3"/><Relationship Id="rId9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34.mp3"/><Relationship Id="rId13" Type="http://schemas.openxmlformats.org/officeDocument/2006/relationships/image" Target="../media/image58.png"/><Relationship Id="rId3" Type="http://schemas.microsoft.com/office/2007/relationships/media" Target="../media/media32.mp3"/><Relationship Id="rId7" Type="http://schemas.microsoft.com/office/2007/relationships/media" Target="../media/media34.mp3"/><Relationship Id="rId12" Type="http://schemas.openxmlformats.org/officeDocument/2006/relationships/image" Target="../media/image57.png"/><Relationship Id="rId2" Type="http://schemas.openxmlformats.org/officeDocument/2006/relationships/audio" Target="../media/media31.mp3"/><Relationship Id="rId16" Type="http://schemas.openxmlformats.org/officeDocument/2006/relationships/image" Target="../media/image4.png"/><Relationship Id="rId1" Type="http://schemas.microsoft.com/office/2007/relationships/media" Target="../media/media31.mp3"/><Relationship Id="rId6" Type="http://schemas.openxmlformats.org/officeDocument/2006/relationships/audio" Target="../media/media33.mp3"/><Relationship Id="rId11" Type="http://schemas.openxmlformats.org/officeDocument/2006/relationships/image" Target="../media/image56.png"/><Relationship Id="rId5" Type="http://schemas.microsoft.com/office/2007/relationships/media" Target="../media/media33.mp3"/><Relationship Id="rId15" Type="http://schemas.openxmlformats.org/officeDocument/2006/relationships/image" Target="../media/image60.png"/><Relationship Id="rId10" Type="http://schemas.openxmlformats.org/officeDocument/2006/relationships/notesSlide" Target="../notesSlides/notesSlide16.xml"/><Relationship Id="rId4" Type="http://schemas.openxmlformats.org/officeDocument/2006/relationships/audio" Target="../media/media3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3" Type="http://schemas.microsoft.com/office/2007/relationships/media" Target="../media/media36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.png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audio" Target="../media/media37.mp3"/><Relationship Id="rId11" Type="http://schemas.openxmlformats.org/officeDocument/2006/relationships/image" Target="../media/image63.png"/><Relationship Id="rId5" Type="http://schemas.microsoft.com/office/2007/relationships/media" Target="../media/media37.mp3"/><Relationship Id="rId10" Type="http://schemas.openxmlformats.org/officeDocument/2006/relationships/image" Target="../media/image62.png"/><Relationship Id="rId4" Type="http://schemas.openxmlformats.org/officeDocument/2006/relationships/audio" Target="../media/media36.mp3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image" Target="../media/image4.png"/><Relationship Id="rId5" Type="http://schemas.openxmlformats.org/officeDocument/2006/relationships/hyperlink" Target="http://burdonov.ru/SlidesAVI/StixiStixii.mp4" TargetMode="External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microsoft.com/office/2007/relationships/media" Target="../media/media5.mp3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4.png"/><Relationship Id="rId10" Type="http://schemas.openxmlformats.org/officeDocument/2006/relationships/image" Target="../media/image11.jpeg"/><Relationship Id="rId4" Type="http://schemas.openxmlformats.org/officeDocument/2006/relationships/audio" Target="../media/media5.mp3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microsoft.com/office/2007/relationships/media" Target="../media/media8.mp3"/><Relationship Id="rId21" Type="http://schemas.openxmlformats.org/officeDocument/2006/relationships/image" Target="../media/image24.png"/><Relationship Id="rId7" Type="http://schemas.microsoft.com/office/2007/relationships/media" Target="../media/media10.mp3"/><Relationship Id="rId12" Type="http://schemas.openxmlformats.org/officeDocument/2006/relationships/audio" Target="../media/media12.mp3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audio" Target="../media/media7.mp3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6.pn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microsoft.com/office/2007/relationships/media" Target="../media/media12.mp3"/><Relationship Id="rId24" Type="http://schemas.openxmlformats.org/officeDocument/2006/relationships/image" Target="../media/image27.png"/><Relationship Id="rId32" Type="http://schemas.openxmlformats.org/officeDocument/2006/relationships/image" Target="../media/image4.png"/><Relationship Id="rId5" Type="http://schemas.microsoft.com/office/2007/relationships/media" Target="../media/media9.mp3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7.png"/><Relationship Id="rId10" Type="http://schemas.openxmlformats.org/officeDocument/2006/relationships/audio" Target="../media/media11.mp3"/><Relationship Id="rId19" Type="http://schemas.openxmlformats.org/officeDocument/2006/relationships/image" Target="../media/image22.png"/><Relationship Id="rId31" Type="http://schemas.openxmlformats.org/officeDocument/2006/relationships/image" Target="../media/image32.jpeg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openxmlformats.org/officeDocument/2006/relationships/notesSlide" Target="../notesSlides/notesSlide6.xml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1" Type="http://schemas.openxmlformats.org/officeDocument/2006/relationships/image" Target="../media/image4.png"/><Relationship Id="rId5" Type="http://schemas.microsoft.com/office/2007/relationships/media" Target="../media/media15.mp3"/><Relationship Id="rId10" Type="http://schemas.openxmlformats.org/officeDocument/2006/relationships/image" Target="../media/image34.jpeg"/><Relationship Id="rId4" Type="http://schemas.openxmlformats.org/officeDocument/2006/relationships/audio" Target="../media/media14.mp3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17.mp3"/><Relationship Id="rId7" Type="http://schemas.openxmlformats.org/officeDocument/2006/relationships/image" Target="../media/image35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7.mp3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4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50850" y="190500"/>
            <a:ext cx="2641600" cy="27781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8274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154800" rIns="162000" bIns="154800"/>
          <a:lstStyle/>
          <a:p>
            <a:pPr algn="ctr"/>
            <a:r>
              <a:rPr lang="ru-RU" altLang="ru-RU" sz="6000"/>
              <a:t>易經</a:t>
            </a:r>
            <a:endParaRPr lang="en-US" altLang="ru-RU" sz="6000"/>
          </a:p>
          <a:p>
            <a:pPr algn="ctr">
              <a:spcBef>
                <a:spcPct val="50000"/>
              </a:spcBef>
            </a:pPr>
            <a:r>
              <a:rPr lang="ru-RU" altLang="ru-RU" sz="2800" b="1"/>
              <a:t>И</a:t>
            </a:r>
            <a:r>
              <a:rPr lang="en-US" altLang="ru-RU" sz="2800" b="1"/>
              <a:t>  </a:t>
            </a:r>
            <a:r>
              <a:rPr lang="ru-RU" altLang="ru-RU" sz="2800" b="1"/>
              <a:t>ЦЗИН</a:t>
            </a:r>
          </a:p>
          <a:p>
            <a:pPr algn="ctr">
              <a:spcBef>
                <a:spcPct val="50000"/>
              </a:spcBef>
            </a:pPr>
            <a:r>
              <a:rPr lang="ru-RU" altLang="ru-RU" sz="2400" b="1"/>
              <a:t>Канон Перемен</a:t>
            </a:r>
            <a:br>
              <a:rPr lang="ru-RU" altLang="ru-RU" sz="2400" b="1"/>
            </a:br>
            <a:endParaRPr lang="ru-RU" altLang="ru-RU" sz="2400" b="1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203575" y="190500"/>
            <a:ext cx="5472113" cy="2779713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8274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154800" rIns="162000" bIns="154800"/>
          <a:lstStyle/>
          <a:p>
            <a:pPr algn="ctr"/>
            <a:endParaRPr lang="ru-RU" altLang="ru-RU" sz="2000" i="1"/>
          </a:p>
          <a:p>
            <a:pPr algn="ctr"/>
            <a:endParaRPr lang="ru-RU" altLang="ru-RU" sz="2000" i="1"/>
          </a:p>
          <a:p>
            <a:pPr algn="ctr"/>
            <a:endParaRPr lang="ru-RU" altLang="ru-RU" sz="2000" i="1"/>
          </a:p>
          <a:p>
            <a:pPr algn="ctr"/>
            <a:endParaRPr lang="ru-RU" altLang="ru-RU" sz="2000" i="1"/>
          </a:p>
          <a:p>
            <a:pPr algn="ctr"/>
            <a:r>
              <a:rPr lang="ru-RU" altLang="ru-RU" sz="2000" i="1"/>
              <a:t>      или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524250" y="333375"/>
            <a:ext cx="2055813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altLang="ru-RU" sz="6000"/>
              <a:t>易傳</a:t>
            </a:r>
            <a:endParaRPr lang="en-US" altLang="ru-RU" sz="6000"/>
          </a:p>
          <a:p>
            <a:pPr algn="ctr">
              <a:spcBef>
                <a:spcPct val="50000"/>
              </a:spcBef>
            </a:pPr>
            <a:r>
              <a:rPr lang="ru-RU" altLang="ru-RU" sz="2800" b="1"/>
              <a:t>И </a:t>
            </a:r>
            <a:r>
              <a:rPr lang="en-US" altLang="ru-RU" sz="2800" b="1"/>
              <a:t> </a:t>
            </a:r>
            <a:r>
              <a:rPr lang="ru-RU" altLang="ru-RU" sz="2800" b="1"/>
              <a:t>ЧЖУАНЬ</a:t>
            </a:r>
          </a:p>
          <a:p>
            <a:pPr algn="ctr">
              <a:spcBef>
                <a:spcPct val="50000"/>
              </a:spcBef>
            </a:pPr>
            <a:r>
              <a:rPr lang="ru-RU" altLang="ru-RU" sz="2400" b="1"/>
              <a:t>Комментарий</a:t>
            </a:r>
          </a:p>
          <a:p>
            <a:pPr algn="ctr"/>
            <a:r>
              <a:rPr lang="ru-RU" altLang="ru-RU" sz="2400" b="1"/>
              <a:t>к Переменам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719888" y="333375"/>
            <a:ext cx="1524000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ru-RU" sz="6000"/>
              <a:t>十翼</a:t>
            </a:r>
            <a:endParaRPr lang="ru-RU" altLang="ru-RU" sz="6000"/>
          </a:p>
          <a:p>
            <a:pPr algn="ctr">
              <a:spcBef>
                <a:spcPct val="50000"/>
              </a:spcBef>
            </a:pPr>
            <a:r>
              <a:rPr lang="ru-RU" altLang="ru-RU" sz="2800" b="1"/>
              <a:t>ШИ </a:t>
            </a:r>
            <a:r>
              <a:rPr lang="en-US" altLang="ru-RU" sz="2800" b="1"/>
              <a:t> </a:t>
            </a:r>
            <a:r>
              <a:rPr lang="ru-RU" altLang="ru-RU" sz="2800" b="1"/>
              <a:t>И</a:t>
            </a:r>
          </a:p>
          <a:p>
            <a:pPr algn="ctr">
              <a:spcBef>
                <a:spcPct val="50000"/>
              </a:spcBef>
            </a:pPr>
            <a:r>
              <a:rPr lang="ru-RU" altLang="ru-RU" sz="2400" b="1"/>
              <a:t>Десять</a:t>
            </a:r>
          </a:p>
          <a:p>
            <a:pPr algn="ctr"/>
            <a:r>
              <a:rPr lang="ru-RU" altLang="ru-RU" sz="2400" b="1"/>
              <a:t>Крыльев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2916238" y="3465513"/>
            <a:ext cx="5976937" cy="320516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8274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154800" rIns="162000" bIns="15480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AutoNum type="arabicPeriod"/>
            </a:pPr>
            <a:r>
              <a:rPr lang="ru-RU" altLang="ru-RU" sz="1600" i="1"/>
              <a:t>"Туань чжуань" ("Традиция суждений"), в двух частях.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r>
              <a:rPr lang="ru-RU" altLang="ru-RU" sz="1600" i="1"/>
              <a:t>"Сян чжуань" ("Традиция образов"), в двух частях. 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r>
              <a:rPr lang="ru-RU" altLang="ru-RU" sz="1600" i="1"/>
              <a:t>"Си цы чжуань", или "Да чжуань" ("Традиция афоризмов", или "Великая традиция"), в двух частях.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r>
              <a:rPr lang="ru-RU" altLang="ru-RU" sz="1600" i="1"/>
              <a:t>"Шо гуа чжуань" ("Традиция объяснения триграмм").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r>
              <a:rPr lang="ru-RU" altLang="ru-RU" sz="1600" i="1"/>
              <a:t>"Сюй гуа чжуань" ("Традиция о последовательности гексаграмм"). 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r>
              <a:rPr lang="ru-RU" altLang="ru-RU" sz="1600" i="1"/>
              <a:t>"Цза гуа чжуань" ("Различные традиции о гексаграммах"). 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r>
              <a:rPr lang="ru-RU" altLang="ru-RU" sz="1600" i="1"/>
              <a:t>"Вэнь янь чжуань" ("Традиция о знаках и словах").</a:t>
            </a:r>
            <a:r>
              <a:rPr lang="ru-RU" altLang="ru-RU" sz="1600"/>
              <a:t> </a:t>
            </a:r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5724525" y="1341438"/>
            <a:ext cx="612775" cy="792162"/>
          </a:xfrm>
          <a:prstGeom prst="downArrow">
            <a:avLst>
              <a:gd name="adj1" fmla="val 50000"/>
              <a:gd name="adj2" fmla="val 32319"/>
            </a:avLst>
          </a:prstGeom>
          <a:gradFill rotWithShape="1">
            <a:gsLst>
              <a:gs pos="0">
                <a:srgbClr val="E3E5E4">
                  <a:gamma/>
                  <a:shade val="46275"/>
                  <a:invGamma/>
                </a:srgbClr>
              </a:gs>
              <a:gs pos="50000">
                <a:srgbClr val="E3E5E4"/>
              </a:gs>
              <a:gs pos="100000">
                <a:srgbClr val="E3E5E4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2914650" y="3033713"/>
            <a:ext cx="3421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600">
                <a:solidFill>
                  <a:srgbClr val="E5D6AD"/>
                </a:solidFill>
              </a:rPr>
              <a:t>Игорь Бурдонов</a:t>
            </a:r>
          </a:p>
        </p:txBody>
      </p:sp>
      <p:pic>
        <p:nvPicPr>
          <p:cNvPr id="3082" name="Picture 10" descr="I Zin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404813"/>
            <a:ext cx="4200525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I Zin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3500438"/>
            <a:ext cx="62865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 Zin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38" y="2144713"/>
            <a:ext cx="1670050" cy="176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59900" y="10366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1600000">
                                      <p:cBhvr>
                                        <p:cTn id="21" dur="5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2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0" fill="hold"/>
                                        <p:tgtEl>
                                          <p:spTgt spid="3084"/>
                                        </p:tgtEl>
                                      </p:cBhvr>
                                      <p:by x="9000000" y="90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decel="50000" fill="hold" grpId="1" nodeType="withEffect">
                                  <p:stCondLst>
                                    <p:cond delay="36000"/>
                                  </p:stCondLst>
                                  <p:childTnLst>
                                    <p:animMotion origin="layout" path="M 1.38889E-6 -7.40741E-7 L 1.38889E-6 0.18912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4" grpId="0" animBg="1"/>
      <p:bldP spid="3075" grpId="0" animBg="1"/>
      <p:bldP spid="3078" grpId="0" animBg="1"/>
      <p:bldP spid="3079" grpId="0" animBg="1"/>
      <p:bldP spid="3079" grpId="1" animBg="1"/>
      <p:bldP spid="3080" grpId="0" animBg="1"/>
      <p:bldP spid="3081" grpId="0"/>
      <p:bldP spid="308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a_GUA_Fu_Si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016000"/>
            <a:ext cx="8958262" cy="598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507" name="Group 3"/>
          <p:cNvGrpSpPr>
            <a:grpSpLocks/>
          </p:cNvGrpSpPr>
          <p:nvPr/>
        </p:nvGrpSpPr>
        <p:grpSpPr bwMode="auto">
          <a:xfrm rot="-10800000">
            <a:off x="6480175" y="4027488"/>
            <a:ext cx="2844800" cy="1587"/>
            <a:chOff x="3311" y="1298"/>
            <a:chExt cx="1792" cy="0"/>
          </a:xfrm>
        </p:grpSpPr>
        <p:sp>
          <p:nvSpPr>
            <p:cNvPr id="21508" name="Line 4"/>
            <p:cNvSpPr>
              <a:spLocks noChangeShapeType="1"/>
            </p:cNvSpPr>
            <p:nvPr/>
          </p:nvSpPr>
          <p:spPr bwMode="auto">
            <a:xfrm rot="5400000">
              <a:off x="4207" y="402"/>
              <a:ext cx="0" cy="1792"/>
            </a:xfrm>
            <a:prstGeom prst="line">
              <a:avLst/>
            </a:prstGeom>
            <a:noFill/>
            <a:ln w="406400">
              <a:solidFill>
                <a:srgbClr val="FF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509" name="Line 5"/>
            <p:cNvSpPr>
              <a:spLocks noChangeShapeType="1"/>
            </p:cNvSpPr>
            <p:nvPr/>
          </p:nvSpPr>
          <p:spPr bwMode="auto">
            <a:xfrm rot="5400000">
              <a:off x="4706" y="901"/>
              <a:ext cx="0" cy="794"/>
            </a:xfrm>
            <a:prstGeom prst="line">
              <a:avLst/>
            </a:prstGeom>
            <a:noFill/>
            <a:ln w="406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1510" name="Group 6"/>
          <p:cNvGrpSpPr>
            <a:grpSpLocks/>
          </p:cNvGrpSpPr>
          <p:nvPr/>
        </p:nvGrpSpPr>
        <p:grpSpPr bwMode="auto">
          <a:xfrm>
            <a:off x="4032250" y="4027488"/>
            <a:ext cx="2844800" cy="1587"/>
            <a:chOff x="3311" y="1298"/>
            <a:chExt cx="1792" cy="0"/>
          </a:xfrm>
        </p:grpSpPr>
        <p:sp>
          <p:nvSpPr>
            <p:cNvPr id="21511" name="Line 7"/>
            <p:cNvSpPr>
              <a:spLocks noChangeShapeType="1"/>
            </p:cNvSpPr>
            <p:nvPr/>
          </p:nvSpPr>
          <p:spPr bwMode="auto">
            <a:xfrm rot="5400000">
              <a:off x="4207" y="402"/>
              <a:ext cx="0" cy="1792"/>
            </a:xfrm>
            <a:prstGeom prst="line">
              <a:avLst/>
            </a:prstGeom>
            <a:noFill/>
            <a:ln w="406400">
              <a:solidFill>
                <a:srgbClr val="FF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512" name="Line 8"/>
            <p:cNvSpPr>
              <a:spLocks noChangeShapeType="1"/>
            </p:cNvSpPr>
            <p:nvPr/>
          </p:nvSpPr>
          <p:spPr bwMode="auto">
            <a:xfrm rot="5400000">
              <a:off x="4706" y="901"/>
              <a:ext cx="0" cy="794"/>
            </a:xfrm>
            <a:prstGeom prst="line">
              <a:avLst/>
            </a:prstGeom>
            <a:noFill/>
            <a:ln w="406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1513" name="Group 9"/>
          <p:cNvGrpSpPr>
            <a:grpSpLocks/>
          </p:cNvGrpSpPr>
          <p:nvPr/>
        </p:nvGrpSpPr>
        <p:grpSpPr bwMode="auto">
          <a:xfrm rot="-5400000">
            <a:off x="5381625" y="5643563"/>
            <a:ext cx="2844800" cy="0"/>
            <a:chOff x="3311" y="1298"/>
            <a:chExt cx="1792" cy="0"/>
          </a:xfrm>
        </p:grpSpPr>
        <p:sp>
          <p:nvSpPr>
            <p:cNvPr id="21514" name="Line 10"/>
            <p:cNvSpPr>
              <a:spLocks noChangeShapeType="1"/>
            </p:cNvSpPr>
            <p:nvPr/>
          </p:nvSpPr>
          <p:spPr bwMode="auto">
            <a:xfrm rot="5400000">
              <a:off x="4207" y="402"/>
              <a:ext cx="0" cy="1792"/>
            </a:xfrm>
            <a:prstGeom prst="line">
              <a:avLst/>
            </a:prstGeom>
            <a:noFill/>
            <a:ln w="406400">
              <a:solidFill>
                <a:srgbClr val="FF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515" name="Line 11"/>
            <p:cNvSpPr>
              <a:spLocks noChangeShapeType="1"/>
            </p:cNvSpPr>
            <p:nvPr/>
          </p:nvSpPr>
          <p:spPr bwMode="auto">
            <a:xfrm rot="5400000">
              <a:off x="4706" y="901"/>
              <a:ext cx="0" cy="794"/>
            </a:xfrm>
            <a:prstGeom prst="line">
              <a:avLst/>
            </a:prstGeom>
            <a:noFill/>
            <a:ln w="406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1516" name="Group 12"/>
          <p:cNvGrpSpPr>
            <a:grpSpLocks/>
          </p:cNvGrpSpPr>
          <p:nvPr/>
        </p:nvGrpSpPr>
        <p:grpSpPr bwMode="auto">
          <a:xfrm rot="5400000">
            <a:off x="5381625" y="2352675"/>
            <a:ext cx="2844800" cy="0"/>
            <a:chOff x="3311" y="1298"/>
            <a:chExt cx="1792" cy="0"/>
          </a:xfrm>
        </p:grpSpPr>
        <p:sp>
          <p:nvSpPr>
            <p:cNvPr id="21517" name="Line 13"/>
            <p:cNvSpPr>
              <a:spLocks noChangeShapeType="1"/>
            </p:cNvSpPr>
            <p:nvPr/>
          </p:nvSpPr>
          <p:spPr bwMode="auto">
            <a:xfrm rot="5400000">
              <a:off x="4207" y="402"/>
              <a:ext cx="0" cy="1792"/>
            </a:xfrm>
            <a:prstGeom prst="line">
              <a:avLst/>
            </a:prstGeom>
            <a:noFill/>
            <a:ln w="406400">
              <a:solidFill>
                <a:srgbClr val="FF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518" name="Line 14"/>
            <p:cNvSpPr>
              <a:spLocks noChangeShapeType="1"/>
            </p:cNvSpPr>
            <p:nvPr/>
          </p:nvSpPr>
          <p:spPr bwMode="auto">
            <a:xfrm rot="5400000">
              <a:off x="4706" y="901"/>
              <a:ext cx="0" cy="794"/>
            </a:xfrm>
            <a:prstGeom prst="line">
              <a:avLst/>
            </a:prstGeom>
            <a:noFill/>
            <a:ln w="406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1519" name="Line 15"/>
          <p:cNvSpPr>
            <a:spLocks noChangeShapeType="1"/>
          </p:cNvSpPr>
          <p:nvPr/>
        </p:nvSpPr>
        <p:spPr bwMode="auto">
          <a:xfrm rot="5400000">
            <a:off x="6678613" y="2619375"/>
            <a:ext cx="0" cy="2844800"/>
          </a:xfrm>
          <a:prstGeom prst="line">
            <a:avLst/>
          </a:prstGeom>
          <a:noFill/>
          <a:ln w="40640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20" name="Line 16"/>
          <p:cNvSpPr>
            <a:spLocks noChangeShapeType="1"/>
          </p:cNvSpPr>
          <p:nvPr/>
        </p:nvSpPr>
        <p:spPr bwMode="auto">
          <a:xfrm>
            <a:off x="6804025" y="2168525"/>
            <a:ext cx="0" cy="3708400"/>
          </a:xfrm>
          <a:prstGeom prst="line">
            <a:avLst/>
          </a:prstGeom>
          <a:noFill/>
          <a:ln w="40640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21521" name="Group 17"/>
          <p:cNvGrpSpPr>
            <a:grpSpLocks/>
          </p:cNvGrpSpPr>
          <p:nvPr/>
        </p:nvGrpSpPr>
        <p:grpSpPr bwMode="auto">
          <a:xfrm>
            <a:off x="6319838" y="1249363"/>
            <a:ext cx="685800" cy="365125"/>
            <a:chOff x="1360" y="958"/>
            <a:chExt cx="432" cy="230"/>
          </a:xfrm>
        </p:grpSpPr>
        <p:sp>
          <p:nvSpPr>
            <p:cNvPr id="21522" name="Text Box 18"/>
            <p:cNvSpPr txBox="1">
              <a:spLocks noChangeArrowheads="1"/>
            </p:cNvSpPr>
            <p:nvPr/>
          </p:nvSpPr>
          <p:spPr bwMode="auto">
            <a:xfrm>
              <a:off x="1360" y="958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7</a:t>
              </a:r>
            </a:p>
          </p:txBody>
        </p:sp>
        <p:pic>
          <p:nvPicPr>
            <p:cNvPr id="21523" name="Picture 19" descr="tg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003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524" name="Group 20"/>
          <p:cNvGrpSpPr>
            <a:grpSpLocks/>
          </p:cNvGrpSpPr>
          <p:nvPr/>
        </p:nvGrpSpPr>
        <p:grpSpPr bwMode="auto">
          <a:xfrm>
            <a:off x="8286750" y="3824288"/>
            <a:ext cx="677863" cy="365125"/>
            <a:chOff x="2453" y="1499"/>
            <a:chExt cx="427" cy="230"/>
          </a:xfrm>
        </p:grpSpPr>
        <p:pic>
          <p:nvPicPr>
            <p:cNvPr id="21525" name="Picture 21" descr="tg7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1548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26" name="Text Box 22"/>
            <p:cNvSpPr txBox="1">
              <a:spLocks noChangeArrowheads="1"/>
            </p:cNvSpPr>
            <p:nvPr/>
          </p:nvSpPr>
          <p:spPr bwMode="auto">
            <a:xfrm>
              <a:off x="2453" y="1499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9</a:t>
              </a:r>
            </a:p>
          </p:txBody>
        </p:sp>
      </p:grpSp>
      <p:grpSp>
        <p:nvGrpSpPr>
          <p:cNvPr id="21527" name="Group 23"/>
          <p:cNvGrpSpPr>
            <a:grpSpLocks/>
          </p:cNvGrpSpPr>
          <p:nvPr/>
        </p:nvGrpSpPr>
        <p:grpSpPr bwMode="auto">
          <a:xfrm>
            <a:off x="7416800" y="3824288"/>
            <a:ext cx="677863" cy="365125"/>
            <a:chOff x="1932" y="1499"/>
            <a:chExt cx="427" cy="230"/>
          </a:xfrm>
        </p:grpSpPr>
        <p:pic>
          <p:nvPicPr>
            <p:cNvPr id="21528" name="Picture 24" descr="tg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2" y="1548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29" name="Text Box 25"/>
            <p:cNvSpPr txBox="1">
              <a:spLocks noChangeArrowheads="1"/>
            </p:cNvSpPr>
            <p:nvPr/>
          </p:nvSpPr>
          <p:spPr bwMode="auto">
            <a:xfrm>
              <a:off x="1932" y="1499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4</a:t>
              </a:r>
            </a:p>
          </p:txBody>
        </p:sp>
      </p:grpSp>
      <p:grpSp>
        <p:nvGrpSpPr>
          <p:cNvPr id="21530" name="Group 26"/>
          <p:cNvGrpSpPr>
            <a:grpSpLocks/>
          </p:cNvGrpSpPr>
          <p:nvPr/>
        </p:nvGrpSpPr>
        <p:grpSpPr bwMode="auto">
          <a:xfrm>
            <a:off x="2484438" y="3836988"/>
            <a:ext cx="685800" cy="365125"/>
            <a:chOff x="1360" y="958"/>
            <a:chExt cx="432" cy="230"/>
          </a:xfrm>
        </p:grpSpPr>
        <p:sp>
          <p:nvSpPr>
            <p:cNvPr id="21531" name="Text Box 27"/>
            <p:cNvSpPr txBox="1">
              <a:spLocks noChangeArrowheads="1"/>
            </p:cNvSpPr>
            <p:nvPr/>
          </p:nvSpPr>
          <p:spPr bwMode="auto">
            <a:xfrm>
              <a:off x="1360" y="958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7</a:t>
              </a:r>
            </a:p>
          </p:txBody>
        </p:sp>
        <p:pic>
          <p:nvPicPr>
            <p:cNvPr id="21532" name="Picture 28" descr="tg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003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533" name="Group 29"/>
          <p:cNvGrpSpPr>
            <a:grpSpLocks/>
          </p:cNvGrpSpPr>
          <p:nvPr/>
        </p:nvGrpSpPr>
        <p:grpSpPr bwMode="auto">
          <a:xfrm>
            <a:off x="2484438" y="2122488"/>
            <a:ext cx="685800" cy="365125"/>
            <a:chOff x="1360" y="1250"/>
            <a:chExt cx="432" cy="230"/>
          </a:xfrm>
        </p:grpSpPr>
        <p:pic>
          <p:nvPicPr>
            <p:cNvPr id="21534" name="Picture 30" descr="tg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298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35" name="Text Box 31"/>
            <p:cNvSpPr txBox="1">
              <a:spLocks noChangeArrowheads="1"/>
            </p:cNvSpPr>
            <p:nvPr/>
          </p:nvSpPr>
          <p:spPr bwMode="auto">
            <a:xfrm>
              <a:off x="1360" y="1250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2</a:t>
              </a:r>
            </a:p>
          </p:txBody>
        </p:sp>
      </p:grpSp>
      <p:grpSp>
        <p:nvGrpSpPr>
          <p:cNvPr id="21536" name="Group 32"/>
          <p:cNvGrpSpPr>
            <a:grpSpLocks/>
          </p:cNvGrpSpPr>
          <p:nvPr/>
        </p:nvGrpSpPr>
        <p:grpSpPr bwMode="auto">
          <a:xfrm>
            <a:off x="330200" y="3836988"/>
            <a:ext cx="687388" cy="365125"/>
            <a:chOff x="1359" y="1499"/>
            <a:chExt cx="433" cy="230"/>
          </a:xfrm>
        </p:grpSpPr>
        <p:pic>
          <p:nvPicPr>
            <p:cNvPr id="21537" name="Picture 33" descr="tg5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548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38" name="Text Box 34"/>
            <p:cNvSpPr txBox="1">
              <a:spLocks noChangeArrowheads="1"/>
            </p:cNvSpPr>
            <p:nvPr/>
          </p:nvSpPr>
          <p:spPr bwMode="auto">
            <a:xfrm>
              <a:off x="1359" y="1499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3</a:t>
              </a:r>
            </a:p>
          </p:txBody>
        </p:sp>
      </p:grpSp>
      <p:grpSp>
        <p:nvGrpSpPr>
          <p:cNvPr id="21539" name="Group 35"/>
          <p:cNvGrpSpPr>
            <a:grpSpLocks/>
          </p:cNvGrpSpPr>
          <p:nvPr/>
        </p:nvGrpSpPr>
        <p:grpSpPr bwMode="auto">
          <a:xfrm>
            <a:off x="330200" y="5541963"/>
            <a:ext cx="681038" cy="365125"/>
            <a:chOff x="385" y="1502"/>
            <a:chExt cx="429" cy="230"/>
          </a:xfrm>
        </p:grpSpPr>
        <p:pic>
          <p:nvPicPr>
            <p:cNvPr id="21540" name="Picture 36" descr="tg1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" y="1552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41" name="Text Box 37"/>
            <p:cNvSpPr txBox="1">
              <a:spLocks noChangeArrowheads="1"/>
            </p:cNvSpPr>
            <p:nvPr/>
          </p:nvSpPr>
          <p:spPr bwMode="auto">
            <a:xfrm>
              <a:off x="385" y="1502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8</a:t>
              </a:r>
            </a:p>
          </p:txBody>
        </p:sp>
      </p:grpSp>
      <p:grpSp>
        <p:nvGrpSpPr>
          <p:cNvPr id="21542" name="Group 38"/>
          <p:cNvGrpSpPr>
            <a:grpSpLocks/>
          </p:cNvGrpSpPr>
          <p:nvPr/>
        </p:nvGrpSpPr>
        <p:grpSpPr bwMode="auto">
          <a:xfrm>
            <a:off x="1403350" y="5541963"/>
            <a:ext cx="677863" cy="365125"/>
            <a:chOff x="1365" y="1726"/>
            <a:chExt cx="427" cy="230"/>
          </a:xfrm>
        </p:grpSpPr>
        <p:pic>
          <p:nvPicPr>
            <p:cNvPr id="21543" name="Picture 39" descr="tg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774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44" name="Text Box 40"/>
            <p:cNvSpPr txBox="1">
              <a:spLocks noChangeArrowheads="1"/>
            </p:cNvSpPr>
            <p:nvPr/>
          </p:nvSpPr>
          <p:spPr bwMode="auto">
            <a:xfrm>
              <a:off x="1365" y="1726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1</a:t>
              </a:r>
            </a:p>
          </p:txBody>
        </p:sp>
      </p:grpSp>
      <p:grpSp>
        <p:nvGrpSpPr>
          <p:cNvPr id="21545" name="Group 41"/>
          <p:cNvGrpSpPr>
            <a:grpSpLocks/>
          </p:cNvGrpSpPr>
          <p:nvPr/>
        </p:nvGrpSpPr>
        <p:grpSpPr bwMode="auto">
          <a:xfrm>
            <a:off x="2484438" y="5541963"/>
            <a:ext cx="676275" cy="365125"/>
            <a:chOff x="4178" y="2656"/>
            <a:chExt cx="426" cy="230"/>
          </a:xfrm>
        </p:grpSpPr>
        <p:pic>
          <p:nvPicPr>
            <p:cNvPr id="21546" name="Picture 42" descr="tg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7" y="2705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47" name="Text Box 43"/>
            <p:cNvSpPr txBox="1">
              <a:spLocks noChangeArrowheads="1"/>
            </p:cNvSpPr>
            <p:nvPr/>
          </p:nvSpPr>
          <p:spPr bwMode="auto">
            <a:xfrm>
              <a:off x="4178" y="2656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6</a:t>
              </a:r>
            </a:p>
          </p:txBody>
        </p:sp>
      </p:grpSp>
      <p:grpSp>
        <p:nvGrpSpPr>
          <p:cNvPr id="21548" name="Group 44"/>
          <p:cNvGrpSpPr>
            <a:grpSpLocks/>
          </p:cNvGrpSpPr>
          <p:nvPr/>
        </p:nvGrpSpPr>
        <p:grpSpPr bwMode="auto">
          <a:xfrm>
            <a:off x="330200" y="2116138"/>
            <a:ext cx="677863" cy="365125"/>
            <a:chOff x="1932" y="1499"/>
            <a:chExt cx="427" cy="230"/>
          </a:xfrm>
        </p:grpSpPr>
        <p:pic>
          <p:nvPicPr>
            <p:cNvPr id="21549" name="Picture 45" descr="tg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2" y="1548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50" name="Text Box 46"/>
            <p:cNvSpPr txBox="1">
              <a:spLocks noChangeArrowheads="1"/>
            </p:cNvSpPr>
            <p:nvPr/>
          </p:nvSpPr>
          <p:spPr bwMode="auto">
            <a:xfrm>
              <a:off x="1932" y="1499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4</a:t>
              </a:r>
            </a:p>
          </p:txBody>
        </p:sp>
      </p:grpSp>
      <p:grpSp>
        <p:nvGrpSpPr>
          <p:cNvPr id="21551" name="Group 47"/>
          <p:cNvGrpSpPr>
            <a:grpSpLocks/>
          </p:cNvGrpSpPr>
          <p:nvPr/>
        </p:nvGrpSpPr>
        <p:grpSpPr bwMode="auto">
          <a:xfrm>
            <a:off x="1403350" y="2116138"/>
            <a:ext cx="677863" cy="365125"/>
            <a:chOff x="2453" y="1499"/>
            <a:chExt cx="427" cy="230"/>
          </a:xfrm>
        </p:grpSpPr>
        <p:pic>
          <p:nvPicPr>
            <p:cNvPr id="21552" name="Picture 48" descr="tg7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1548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53" name="Text Box 49"/>
            <p:cNvSpPr txBox="1">
              <a:spLocks noChangeArrowheads="1"/>
            </p:cNvSpPr>
            <p:nvPr/>
          </p:nvSpPr>
          <p:spPr bwMode="auto">
            <a:xfrm>
              <a:off x="2453" y="1499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9</a:t>
              </a:r>
            </a:p>
          </p:txBody>
        </p:sp>
      </p:grpSp>
      <p:grpSp>
        <p:nvGrpSpPr>
          <p:cNvPr id="21554" name="Group 50"/>
          <p:cNvGrpSpPr>
            <a:grpSpLocks/>
          </p:cNvGrpSpPr>
          <p:nvPr/>
        </p:nvGrpSpPr>
        <p:grpSpPr bwMode="auto">
          <a:xfrm>
            <a:off x="5256213" y="3832225"/>
            <a:ext cx="687387" cy="365125"/>
            <a:chOff x="1359" y="1499"/>
            <a:chExt cx="433" cy="230"/>
          </a:xfrm>
        </p:grpSpPr>
        <p:pic>
          <p:nvPicPr>
            <p:cNvPr id="21555" name="Picture 51" descr="tg5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548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56" name="Text Box 52"/>
            <p:cNvSpPr txBox="1">
              <a:spLocks noChangeArrowheads="1"/>
            </p:cNvSpPr>
            <p:nvPr/>
          </p:nvSpPr>
          <p:spPr bwMode="auto">
            <a:xfrm>
              <a:off x="1359" y="1499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3</a:t>
              </a:r>
            </a:p>
          </p:txBody>
        </p:sp>
      </p:grpSp>
      <p:grpSp>
        <p:nvGrpSpPr>
          <p:cNvPr id="21557" name="Group 53"/>
          <p:cNvGrpSpPr>
            <a:grpSpLocks/>
          </p:cNvGrpSpPr>
          <p:nvPr/>
        </p:nvGrpSpPr>
        <p:grpSpPr bwMode="auto">
          <a:xfrm>
            <a:off x="6329363" y="5537200"/>
            <a:ext cx="677862" cy="365125"/>
            <a:chOff x="1365" y="1726"/>
            <a:chExt cx="427" cy="230"/>
          </a:xfrm>
        </p:grpSpPr>
        <p:pic>
          <p:nvPicPr>
            <p:cNvPr id="21558" name="Picture 54" descr="tg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774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59" name="Text Box 55"/>
            <p:cNvSpPr txBox="1">
              <a:spLocks noChangeArrowheads="1"/>
            </p:cNvSpPr>
            <p:nvPr/>
          </p:nvSpPr>
          <p:spPr bwMode="auto">
            <a:xfrm>
              <a:off x="1365" y="1726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1</a:t>
              </a:r>
            </a:p>
          </p:txBody>
        </p:sp>
      </p:grpSp>
      <p:grpSp>
        <p:nvGrpSpPr>
          <p:cNvPr id="21560" name="Group 56"/>
          <p:cNvGrpSpPr>
            <a:grpSpLocks/>
          </p:cNvGrpSpPr>
          <p:nvPr/>
        </p:nvGrpSpPr>
        <p:grpSpPr bwMode="auto">
          <a:xfrm>
            <a:off x="6402388" y="3808413"/>
            <a:ext cx="592137" cy="617537"/>
            <a:chOff x="4376" y="1865"/>
            <a:chExt cx="373" cy="389"/>
          </a:xfrm>
        </p:grpSpPr>
        <p:sp>
          <p:nvSpPr>
            <p:cNvPr id="21561" name="Text Box 57"/>
            <p:cNvSpPr txBox="1">
              <a:spLocks noChangeArrowheads="1"/>
            </p:cNvSpPr>
            <p:nvPr/>
          </p:nvSpPr>
          <p:spPr bwMode="auto">
            <a:xfrm>
              <a:off x="4376" y="1865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5</a:t>
              </a:r>
            </a:p>
          </p:txBody>
        </p:sp>
        <p:sp>
          <p:nvSpPr>
            <p:cNvPr id="21562" name="Text Box 58"/>
            <p:cNvSpPr txBox="1">
              <a:spLocks noChangeArrowheads="1"/>
            </p:cNvSpPr>
            <p:nvPr/>
          </p:nvSpPr>
          <p:spPr bwMode="auto">
            <a:xfrm>
              <a:off x="4535" y="2024"/>
              <a:ext cx="214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10</a:t>
              </a:r>
            </a:p>
          </p:txBody>
        </p:sp>
      </p:grpSp>
      <p:grpSp>
        <p:nvGrpSpPr>
          <p:cNvPr id="21563" name="Group 59"/>
          <p:cNvGrpSpPr>
            <a:grpSpLocks/>
          </p:cNvGrpSpPr>
          <p:nvPr/>
        </p:nvGrpSpPr>
        <p:grpSpPr bwMode="auto">
          <a:xfrm>
            <a:off x="6323013" y="2117725"/>
            <a:ext cx="685800" cy="365125"/>
            <a:chOff x="1360" y="1250"/>
            <a:chExt cx="432" cy="230"/>
          </a:xfrm>
        </p:grpSpPr>
        <p:pic>
          <p:nvPicPr>
            <p:cNvPr id="21564" name="Picture 60" descr="tg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298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65" name="Text Box 61"/>
            <p:cNvSpPr txBox="1">
              <a:spLocks noChangeArrowheads="1"/>
            </p:cNvSpPr>
            <p:nvPr/>
          </p:nvSpPr>
          <p:spPr bwMode="auto">
            <a:xfrm>
              <a:off x="1360" y="1250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2</a:t>
              </a:r>
            </a:p>
          </p:txBody>
        </p:sp>
      </p:grpSp>
      <p:grpSp>
        <p:nvGrpSpPr>
          <p:cNvPr id="21566" name="Group 62"/>
          <p:cNvGrpSpPr>
            <a:grpSpLocks/>
          </p:cNvGrpSpPr>
          <p:nvPr/>
        </p:nvGrpSpPr>
        <p:grpSpPr bwMode="auto">
          <a:xfrm>
            <a:off x="4392613" y="3819525"/>
            <a:ext cx="681037" cy="365125"/>
            <a:chOff x="385" y="1502"/>
            <a:chExt cx="429" cy="230"/>
          </a:xfrm>
        </p:grpSpPr>
        <p:pic>
          <p:nvPicPr>
            <p:cNvPr id="21567" name="Picture 63" descr="tg1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" y="1552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68" name="Text Box 64"/>
            <p:cNvSpPr txBox="1">
              <a:spLocks noChangeArrowheads="1"/>
            </p:cNvSpPr>
            <p:nvPr/>
          </p:nvSpPr>
          <p:spPr bwMode="auto">
            <a:xfrm>
              <a:off x="385" y="1502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8</a:t>
              </a:r>
            </a:p>
          </p:txBody>
        </p:sp>
      </p:grpSp>
      <p:grpSp>
        <p:nvGrpSpPr>
          <p:cNvPr id="21569" name="Group 65"/>
          <p:cNvGrpSpPr>
            <a:grpSpLocks/>
          </p:cNvGrpSpPr>
          <p:nvPr/>
        </p:nvGrpSpPr>
        <p:grpSpPr bwMode="auto">
          <a:xfrm>
            <a:off x="6329363" y="6335713"/>
            <a:ext cx="676275" cy="365125"/>
            <a:chOff x="4178" y="2656"/>
            <a:chExt cx="426" cy="230"/>
          </a:xfrm>
        </p:grpSpPr>
        <p:pic>
          <p:nvPicPr>
            <p:cNvPr id="21570" name="Picture 66" descr="tg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7" y="2705"/>
              <a:ext cx="227" cy="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71" name="Text Box 67"/>
            <p:cNvSpPr txBox="1">
              <a:spLocks noChangeArrowheads="1"/>
            </p:cNvSpPr>
            <p:nvPr/>
          </p:nvSpPr>
          <p:spPr bwMode="auto">
            <a:xfrm>
              <a:off x="4178" y="2656"/>
              <a:ext cx="10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2400" b="1"/>
                <a:t>6</a:t>
              </a:r>
            </a:p>
          </p:txBody>
        </p:sp>
      </p:grpSp>
      <p:sp>
        <p:nvSpPr>
          <p:cNvPr id="21572" name="Text Box 68"/>
          <p:cNvSpPr txBox="1">
            <a:spLocks noChangeArrowheads="1"/>
          </p:cNvSpPr>
          <p:nvPr/>
        </p:nvSpPr>
        <p:spPr bwMode="auto">
          <a:xfrm>
            <a:off x="6192838" y="333375"/>
            <a:ext cx="12176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600" b="1"/>
              <a:t>Хэ Ту</a:t>
            </a:r>
          </a:p>
        </p:txBody>
      </p:sp>
      <p:sp>
        <p:nvSpPr>
          <p:cNvPr id="21573" name="Text Box 69"/>
          <p:cNvSpPr txBox="1">
            <a:spLocks noChangeArrowheads="1"/>
          </p:cNvSpPr>
          <p:nvPr/>
        </p:nvSpPr>
        <p:spPr bwMode="auto">
          <a:xfrm>
            <a:off x="1727200" y="333375"/>
            <a:ext cx="14398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600" b="1"/>
              <a:t>Ло Шу</a:t>
            </a:r>
          </a:p>
        </p:txBody>
      </p:sp>
      <p:sp>
        <p:nvSpPr>
          <p:cNvPr id="21574" name="Line 70"/>
          <p:cNvSpPr>
            <a:spLocks noChangeShapeType="1"/>
          </p:cNvSpPr>
          <p:nvPr/>
        </p:nvSpPr>
        <p:spPr bwMode="auto">
          <a:xfrm>
            <a:off x="7092950" y="1520825"/>
            <a:ext cx="719138" cy="22320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75" name="Line 71"/>
          <p:cNvSpPr>
            <a:spLocks noChangeShapeType="1"/>
          </p:cNvSpPr>
          <p:nvPr/>
        </p:nvSpPr>
        <p:spPr bwMode="auto">
          <a:xfrm>
            <a:off x="7056438" y="2312988"/>
            <a:ext cx="1655762" cy="1511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76" name="Line 72"/>
          <p:cNvSpPr>
            <a:spLocks noChangeShapeType="1"/>
          </p:cNvSpPr>
          <p:nvPr/>
        </p:nvSpPr>
        <p:spPr bwMode="auto">
          <a:xfrm flipH="1">
            <a:off x="3851275" y="620713"/>
            <a:ext cx="1620838" cy="0"/>
          </a:xfrm>
          <a:prstGeom prst="line">
            <a:avLst/>
          </a:prstGeom>
          <a:noFill/>
          <a:ln w="101600">
            <a:solidFill>
              <a:srgbClr val="0000FF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77" name="Text Box 73"/>
          <p:cNvSpPr txBox="1">
            <a:spLocks noChangeArrowheads="1"/>
          </p:cNvSpPr>
          <p:nvPr/>
        </p:nvSpPr>
        <p:spPr bwMode="auto">
          <a:xfrm>
            <a:off x="1692275" y="3789363"/>
            <a:ext cx="323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2400" b="1"/>
              <a:t>5</a:t>
            </a:r>
            <a:endParaRPr lang="ru-RU" altLang="ru-RU" sz="2400" b="1"/>
          </a:p>
        </p:txBody>
      </p:sp>
      <p:pic>
        <p:nvPicPr>
          <p:cNvPr id="21578" name="Picture 74" descr="krest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422650"/>
            <a:ext cx="9366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_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292628" y="1520825"/>
            <a:ext cx="609600" cy="609600"/>
          </a:xfrm>
          <a:prstGeom prst="rect">
            <a:avLst/>
          </a:prstGeom>
        </p:spPr>
      </p:pic>
      <p:pic>
        <p:nvPicPr>
          <p:cNvPr id="3" name="1_10_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299675" y="2110375"/>
            <a:ext cx="609600" cy="609600"/>
          </a:xfrm>
          <a:prstGeom prst="rect">
            <a:avLst/>
          </a:prstGeom>
        </p:spPr>
      </p:pic>
      <p:pic>
        <p:nvPicPr>
          <p:cNvPr id="4" name="1_10_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324975" y="2670828"/>
            <a:ext cx="609600" cy="609600"/>
          </a:xfrm>
          <a:prstGeom prst="rect">
            <a:avLst/>
          </a:prstGeom>
        </p:spPr>
      </p:pic>
      <p:pic>
        <p:nvPicPr>
          <p:cNvPr id="5" name="1_10_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324975" y="32273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1000"/>
                                        <p:tgtEl>
                                          <p:spTgt spid="21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2628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1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1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243 -0.00023 L -0.11736 -0.3731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-1865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38889E-6 1.48148E-6 L 0.12187 0.375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1875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8.33333E-7 7.40741E-7 L -0.21493 -0.2469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47" y="-1236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1.38889E-6 1.48148E-6 L 0.21667 0.246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5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1233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1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1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32780"/>
                            </p:stCondLst>
                            <p:childTnLst>
                              <p:par>
                                <p:cTn id="3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36 -0.37315 L -0.23941 -0.2472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11" y="629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4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667 0.24676 L 0.11754 0.0018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15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5" y="-1224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0.09236 0.2509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15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8" y="125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0.11736 -0.1196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15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8" y="-599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5" dur="2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7" dur="2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9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1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withGroup">
                            <p:stCondLst>
                              <p:cond delay="126848"/>
                            </p:stCondLst>
                            <p:childTnLst>
                              <p:par>
                                <p:cTn id="5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1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80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574" grpId="0" animBg="1"/>
      <p:bldP spid="21574" grpId="1" animBg="1"/>
      <p:bldP spid="21575" grpId="0" animBg="1"/>
      <p:bldP spid="21575" grpId="1" animBg="1"/>
      <p:bldP spid="21576" grpId="0" animBg="1"/>
      <p:bldP spid="215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684213" y="657225"/>
            <a:ext cx="797718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/>
              <a:t>Девятиклеточный квадрат как модель триграмм</a:t>
            </a:r>
          </a:p>
        </p:txBody>
      </p:sp>
      <p:sp>
        <p:nvSpPr>
          <p:cNvPr id="23555" name="Flash 31" descr="8_TG_Lo_Shu">
            <a:hlinkClick r:id="rId6" tooltip="The latest version of the ShowRoom PowerPoint Add-In is required to properly view this animation.&#10;Click to browse the ShowRoom web page."/>
          </p:cNvPr>
          <p:cNvSpPr>
            <a:spLocks noChangeAspect="1" noChangeArrowheads="1"/>
          </p:cNvSpPr>
          <p:nvPr>
            <p:custDataLst>
              <p:tags r:id="rId1"/>
            </p:custDataLst>
          </p:nvPr>
        </p:nvSpPr>
        <p:spPr bwMode="auto">
          <a:xfrm>
            <a:off x="1655763" y="2144713"/>
            <a:ext cx="6119812" cy="2693987"/>
          </a:xfrm>
          <a:prstGeom prst="rect">
            <a:avLst/>
          </a:prstGeom>
          <a:blipFill dpi="0" rotWithShape="0">
            <a:blip r:embed="rId7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" name="1_1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24528" y="476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TaiCzi_Lo_Shu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1808163"/>
            <a:ext cx="3397250" cy="337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150938" y="620713"/>
            <a:ext cx="6704012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/>
              <a:t>Квадрат Ло Шу как модель Тай Цзи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827088" y="3141663"/>
            <a:ext cx="14922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600"/>
              <a:t>ЛО ШУ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6421438" y="2241550"/>
            <a:ext cx="2525712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/>
              <a:t>вычитаем 5</a:t>
            </a:r>
          </a:p>
          <a:p>
            <a:pPr algn="ctr">
              <a:spcBef>
                <a:spcPct val="50000"/>
              </a:spcBef>
            </a:pPr>
            <a:r>
              <a:rPr lang="ru-RU" altLang="ru-RU" sz="2000" i="1"/>
              <a:t>(среднее число)</a:t>
            </a:r>
          </a:p>
          <a:p>
            <a:pPr algn="ctr">
              <a:spcBef>
                <a:spcPct val="50000"/>
              </a:spcBef>
            </a:pPr>
            <a:r>
              <a:rPr lang="ru-RU" altLang="ru-RU" sz="2400"/>
              <a:t>из каждого числа: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7196138" y="3800475"/>
            <a:ext cx="1012825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/>
              <a:t>инь </a:t>
            </a:r>
            <a:r>
              <a:rPr lang="en-US" altLang="ru-RU" sz="2400"/>
              <a:t>&lt; 0</a:t>
            </a:r>
          </a:p>
          <a:p>
            <a:pPr algn="ctr">
              <a:spcBef>
                <a:spcPct val="50000"/>
              </a:spcBef>
            </a:pPr>
            <a:r>
              <a:rPr lang="ru-RU" altLang="ru-RU" sz="2400"/>
              <a:t>ян</a:t>
            </a:r>
            <a:r>
              <a:rPr lang="en-US" altLang="ru-RU" sz="2400"/>
              <a:t> &gt; 0</a:t>
            </a:r>
            <a:endParaRPr lang="ru-RU" altLang="ru-RU" sz="2400"/>
          </a:p>
        </p:txBody>
      </p:sp>
      <p:pic>
        <p:nvPicPr>
          <p:cNvPr id="25607" name="Picture 7" descr="TaiCzi_Lo_Sh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138" y="1806575"/>
            <a:ext cx="3397250" cy="337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_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5193" y="1001346"/>
            <a:ext cx="609600" cy="609600"/>
          </a:xfrm>
          <a:prstGeom prst="rect">
            <a:avLst/>
          </a:prstGeom>
        </p:spPr>
      </p:pic>
      <p:pic>
        <p:nvPicPr>
          <p:cNvPr id="3" name="1_12_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64422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34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605" grpId="0"/>
      <p:bldP spid="2560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79388" y="887413"/>
            <a:ext cx="3702050" cy="128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ru-RU" sz="2800"/>
              <a:t>Магические квадраты,</a:t>
            </a:r>
          </a:p>
          <a:p>
            <a:r>
              <a:rPr lang="ru-RU" altLang="ru-RU" sz="2800"/>
              <a:t>булева алгебра</a:t>
            </a:r>
          </a:p>
          <a:p>
            <a:r>
              <a:rPr lang="ru-RU" altLang="ru-RU" sz="2800"/>
              <a:t>и Книга Перемен</a:t>
            </a:r>
          </a:p>
        </p:txBody>
      </p:sp>
      <p:pic>
        <p:nvPicPr>
          <p:cNvPr id="27651" name="Picture 3" descr="Dur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152400"/>
            <a:ext cx="4913312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Durer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3270250"/>
            <a:ext cx="2746375" cy="285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_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36075" y="4937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12775" y="6159500"/>
            <a:ext cx="77755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ru-RU" sz="2400">
                <a:solidFill>
                  <a:srgbClr val="000000"/>
                </a:solidFill>
              </a:rPr>
              <a:t>Квадрат Дюрера, логические операции и тетраграммы</a:t>
            </a:r>
            <a:endParaRPr lang="ru-RU" altLang="ru-RU" sz="2400"/>
          </a:p>
        </p:txBody>
      </p:sp>
      <p:pic>
        <p:nvPicPr>
          <p:cNvPr id="29699" name="Picture 3" descr="Durer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3270250"/>
            <a:ext cx="2746375" cy="285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70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350723"/>
              </p:ext>
            </p:extLst>
          </p:nvPr>
        </p:nvGraphicFramePr>
        <p:xfrm>
          <a:off x="3276600" y="3557588"/>
          <a:ext cx="2627313" cy="2268794"/>
        </p:xfrm>
        <a:graphic>
          <a:graphicData uri="http://schemas.openxmlformats.org/drawingml/2006/table">
            <a:tbl>
              <a:tblPr/>
              <a:tblGrid>
                <a:gridCol w="612775"/>
                <a:gridCol w="611188"/>
                <a:gridCol w="703262"/>
                <a:gridCol w="700088"/>
              </a:tblGrid>
              <a:tr h="541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истина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\ 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kumimoji="0" lang="en-US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 &amp; y</a:t>
                      </a:r>
                      <a:endParaRPr kumimoji="0" lang="en-US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  <a:sym typeface="Symbol"/>
                        </a:rPr>
                        <a:t>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kumimoji="0" lang="en-US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8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 \ x</a:t>
                      </a:r>
                      <a:endParaRPr kumimoji="0" lang="en-US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 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~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y</a:t>
                      </a:r>
                      <a:endParaRPr kumimoji="0" lang="en-US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  <a:sym typeface="Symbol"/>
                        </a:rPr>
                        <a:t>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kumimoji="0" lang="en-US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  <a:sym typeface="Symbol"/>
                        </a:rPr>
                        <a:t>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kumimoji="0" lang="en-US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11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  <a:sym typeface="Symbol"/>
                        </a:rPr>
                        <a:t>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kumimoji="0" lang="en-US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kumimoji="0" lang="en-US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 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D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y</a:t>
                      </a:r>
                      <a:endParaRPr kumimoji="0" lang="en-US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 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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kumimoji="0" lang="en-US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kumimoji="0" lang="en-US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  <a:sym typeface="Symbol"/>
                        </a:rPr>
                        <a:t>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­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kumimoji="0" lang="en-US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 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</a:t>
                      </a: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 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kumimoji="0" lang="en-US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ложь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2000" marR="72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727" name="Picture 31" descr="Tetra"/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3519488"/>
            <a:ext cx="2746375" cy="230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8" name="Picture 32" descr="4_oblasti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73163"/>
            <a:ext cx="6891337" cy="203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29" name="Text Box 33"/>
          <p:cNvSpPr txBox="1">
            <a:spLocks noChangeArrowheads="1"/>
          </p:cNvSpPr>
          <p:nvPr/>
        </p:nvSpPr>
        <p:spPr bwMode="auto">
          <a:xfrm>
            <a:off x="539750" y="225425"/>
            <a:ext cx="84391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ru-RU" sz="2000">
                <a:solidFill>
                  <a:srgbClr val="000000"/>
                </a:solidFill>
              </a:rPr>
              <a:t>   Удаляется одна из 4-х позиций тетраграммы</a:t>
            </a:r>
          </a:p>
          <a:p>
            <a:r>
              <a:rPr lang="ru-RU" altLang="ru-RU" sz="2000">
                <a:solidFill>
                  <a:srgbClr val="000000"/>
                </a:solidFill>
              </a:rPr>
              <a:t>= Одна из 4-х логических операций объявляется тождественно ложной</a:t>
            </a:r>
          </a:p>
          <a:p>
            <a:r>
              <a:rPr lang="ru-RU" altLang="ru-RU" sz="2000">
                <a:solidFill>
                  <a:srgbClr val="000000"/>
                </a:solidFill>
              </a:rPr>
              <a:t>= Одна из 4-х базовых областей объявляется пустой</a:t>
            </a:r>
            <a:endParaRPr lang="ru-RU" altLang="ru-RU" sz="2000"/>
          </a:p>
        </p:txBody>
      </p:sp>
      <p:sp>
        <p:nvSpPr>
          <p:cNvPr id="29730" name="Text Box 34"/>
          <p:cNvSpPr txBox="1">
            <a:spLocks noChangeArrowheads="1"/>
          </p:cNvSpPr>
          <p:nvPr/>
        </p:nvSpPr>
        <p:spPr bwMode="auto">
          <a:xfrm>
            <a:off x="792163" y="584200"/>
            <a:ext cx="7581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b="1"/>
              <a:t>теоретико-множественная интерпретация алгебры логики</a:t>
            </a:r>
          </a:p>
        </p:txBody>
      </p:sp>
      <p:pic>
        <p:nvPicPr>
          <p:cNvPr id="2" name="1_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36075" y="1370538"/>
            <a:ext cx="609600" cy="609600"/>
          </a:xfrm>
          <a:prstGeom prst="rect">
            <a:avLst/>
          </a:prstGeom>
        </p:spPr>
      </p:pic>
      <p:pic>
        <p:nvPicPr>
          <p:cNvPr id="3" name="1_14_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8808" y="1980138"/>
            <a:ext cx="609600" cy="609600"/>
          </a:xfrm>
          <a:prstGeom prst="rect">
            <a:avLst/>
          </a:prstGeom>
        </p:spPr>
      </p:pic>
      <p:pic>
        <p:nvPicPr>
          <p:cNvPr id="4" name="1_14_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8808" y="262239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973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51411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8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9729" grpId="0"/>
      <p:bldP spid="29730" grpId="0"/>
      <p:bldP spid="2973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4_mi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3952875"/>
            <a:ext cx="898207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600450" y="3392488"/>
            <a:ext cx="2093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b="1"/>
              <a:t>ЧЕТЫРЕ МИРА</a:t>
            </a:r>
          </a:p>
        </p:txBody>
      </p:sp>
      <p:pic>
        <p:nvPicPr>
          <p:cNvPr id="31748" name="Picture 4" descr="4_oblast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73163"/>
            <a:ext cx="6891337" cy="203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39750" y="225425"/>
            <a:ext cx="84391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ru-RU" sz="2000">
                <a:solidFill>
                  <a:srgbClr val="000000"/>
                </a:solidFill>
              </a:rPr>
              <a:t>   Удаляется одна из 4-х позиций тетраграммы</a:t>
            </a:r>
          </a:p>
          <a:p>
            <a:r>
              <a:rPr lang="ru-RU" altLang="ru-RU" sz="2000">
                <a:solidFill>
                  <a:srgbClr val="000000"/>
                </a:solidFill>
              </a:rPr>
              <a:t>= Одна из 4-х логических операций объявляется тождественно ложной</a:t>
            </a:r>
          </a:p>
          <a:p>
            <a:r>
              <a:rPr lang="ru-RU" altLang="ru-RU" sz="2000">
                <a:solidFill>
                  <a:srgbClr val="000000"/>
                </a:solidFill>
              </a:rPr>
              <a:t>= Одна из 4-х базовых областей объявляется пустой</a:t>
            </a:r>
            <a:endParaRPr lang="ru-RU" altLang="ru-RU" sz="2000"/>
          </a:p>
        </p:txBody>
      </p:sp>
      <p:pic>
        <p:nvPicPr>
          <p:cNvPr id="2" name="1_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6400" y="52205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7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4_mir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3952875"/>
            <a:ext cx="898207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3600450" y="3392488"/>
            <a:ext cx="2093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b="1"/>
              <a:t>ЧЕТЫРЕ МИРА</a:t>
            </a:r>
          </a:p>
        </p:txBody>
      </p:sp>
      <p:pic>
        <p:nvPicPr>
          <p:cNvPr id="33796" name="Picture 4" descr="TaiCzi_4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188913"/>
            <a:ext cx="3071812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TaiCzi_4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836613"/>
            <a:ext cx="769938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TaiCzi_4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38" y="993775"/>
            <a:ext cx="193675" cy="1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TaiCzi_45_inver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1844675"/>
            <a:ext cx="766762" cy="77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TaiCzi_45_inver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2251075"/>
            <a:ext cx="193675" cy="1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1" name="Picture 9" descr="TaiCzi_4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3" y="1995488"/>
            <a:ext cx="193675" cy="19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2" name="Picture 10" descr="TaiCzi_45_inver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5" y="1262063"/>
            <a:ext cx="193675" cy="19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5400675" y="476250"/>
            <a:ext cx="3276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/>
              <a:t>–</a:t>
            </a:r>
            <a:r>
              <a:rPr lang="ru-RU" altLang="ru-RU" sz="2400">
                <a:sym typeface="Symbol" pitchFamily="18" charset="2"/>
              </a:rPr>
              <a:t> </a:t>
            </a:r>
            <a:r>
              <a:rPr lang="ru-RU" altLang="ru-RU" sz="2400"/>
              <a:t>инь в ян –</a:t>
            </a:r>
            <a:r>
              <a:rPr lang="ru-RU" altLang="ru-RU" sz="2400">
                <a:sym typeface="Symbol" pitchFamily="18" charset="2"/>
              </a:rPr>
              <a:t> </a:t>
            </a:r>
            <a:r>
              <a:rPr lang="ru-RU" altLang="ru-RU" sz="2400" b="1">
                <a:solidFill>
                  <a:srgbClr val="0000FF"/>
                </a:solidFill>
                <a:sym typeface="Symbol" pitchFamily="18" charset="2"/>
              </a:rPr>
              <a:t>путь Неба</a:t>
            </a: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5400675" y="2708275"/>
            <a:ext cx="34940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/>
              <a:t>–</a:t>
            </a:r>
            <a:r>
              <a:rPr lang="ru-RU" altLang="ru-RU" sz="2400">
                <a:sym typeface="Symbol" pitchFamily="18" charset="2"/>
              </a:rPr>
              <a:t> </a:t>
            </a:r>
            <a:r>
              <a:rPr lang="ru-RU" altLang="ru-RU" sz="2400"/>
              <a:t>ян в инь –</a:t>
            </a:r>
            <a:r>
              <a:rPr lang="ru-RU" altLang="ru-RU" sz="2400">
                <a:sym typeface="Symbol" pitchFamily="18" charset="2"/>
              </a:rPr>
              <a:t> </a:t>
            </a:r>
            <a:r>
              <a:rPr lang="ru-RU" altLang="ru-RU" sz="2400" b="1">
                <a:solidFill>
                  <a:srgbClr val="0000FF"/>
                </a:solidFill>
                <a:sym typeface="Symbol" pitchFamily="18" charset="2"/>
              </a:rPr>
              <a:t>путь Земли</a:t>
            </a:r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5327650" y="1377950"/>
            <a:ext cx="1498600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Symbol" pitchFamily="18" charset="2"/>
              <a:buNone/>
            </a:pPr>
            <a:r>
              <a:rPr lang="ru-RU" altLang="ru-RU" sz="2400">
                <a:sym typeface="Symbol" pitchFamily="18" charset="2"/>
              </a:rPr>
              <a:t> </a:t>
            </a:r>
            <a:r>
              <a:rPr lang="ru-RU" altLang="ru-RU" sz="2400"/>
              <a:t>–</a:t>
            </a:r>
            <a:r>
              <a:rPr lang="ru-RU" altLang="ru-RU" sz="2400">
                <a:sym typeface="Symbol" pitchFamily="18" charset="2"/>
              </a:rPr>
              <a:t> инь</a:t>
            </a:r>
            <a:r>
              <a:rPr lang="ru-RU" altLang="ru-RU" sz="2400"/>
              <a:t> в ян</a:t>
            </a:r>
          </a:p>
          <a:p>
            <a:pPr>
              <a:spcBef>
                <a:spcPct val="50000"/>
              </a:spcBef>
              <a:buFont typeface="Symbol" pitchFamily="18" charset="2"/>
              <a:buNone/>
            </a:pPr>
            <a:r>
              <a:rPr lang="ru-RU" altLang="ru-RU" sz="2400">
                <a:sym typeface="Symbol" pitchFamily="18" charset="2"/>
              </a:rPr>
              <a:t> </a:t>
            </a:r>
            <a:r>
              <a:rPr lang="ru-RU" altLang="ru-RU" sz="2400"/>
              <a:t>–</a:t>
            </a:r>
            <a:r>
              <a:rPr lang="ru-RU" altLang="ru-RU" sz="2400">
                <a:sym typeface="Symbol" pitchFamily="18" charset="2"/>
              </a:rPr>
              <a:t> </a:t>
            </a:r>
            <a:r>
              <a:rPr lang="ru-RU" altLang="ru-RU" sz="2400"/>
              <a:t>ян в инь</a:t>
            </a:r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6991350" y="1304925"/>
            <a:ext cx="25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ru-RU" sz="6000">
                <a:sym typeface="Symbol" pitchFamily="18" charset="2"/>
              </a:rPr>
              <a:t>}</a:t>
            </a:r>
            <a:endParaRPr lang="ru-RU" altLang="ru-RU" sz="3200">
              <a:sym typeface="Symbol" pitchFamily="18" charset="2"/>
            </a:endParaRPr>
          </a:p>
        </p:txBody>
      </p:sp>
      <p:sp>
        <p:nvSpPr>
          <p:cNvPr id="33807" name="Text Box 15"/>
          <p:cNvSpPr txBox="1">
            <a:spLocks noChangeArrowheads="1"/>
          </p:cNvSpPr>
          <p:nvPr/>
        </p:nvSpPr>
        <p:spPr bwMode="auto">
          <a:xfrm>
            <a:off x="7304088" y="1447800"/>
            <a:ext cx="1443037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altLang="ru-RU" sz="2400" b="1">
                <a:solidFill>
                  <a:srgbClr val="0000FF"/>
                </a:solidFill>
                <a:sym typeface="Symbol" pitchFamily="18" charset="2"/>
              </a:rPr>
              <a:t>путь</a:t>
            </a:r>
            <a:br>
              <a:rPr lang="ru-RU" altLang="ru-RU" sz="2400" b="1">
                <a:solidFill>
                  <a:srgbClr val="0000FF"/>
                </a:solidFill>
                <a:sym typeface="Symbol" pitchFamily="18" charset="2"/>
              </a:rPr>
            </a:br>
            <a:r>
              <a:rPr lang="ru-RU" altLang="ru-RU" sz="2400" b="1">
                <a:solidFill>
                  <a:srgbClr val="0000FF"/>
                </a:solidFill>
                <a:sym typeface="Symbol" pitchFamily="18" charset="2"/>
              </a:rPr>
              <a:t>Человека</a:t>
            </a:r>
          </a:p>
        </p:txBody>
      </p:sp>
      <p:pic>
        <p:nvPicPr>
          <p:cNvPr id="2" name="1_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77291" y="1498017"/>
            <a:ext cx="609600" cy="609600"/>
          </a:xfrm>
          <a:prstGeom prst="rect">
            <a:avLst/>
          </a:prstGeom>
        </p:spPr>
      </p:pic>
      <p:pic>
        <p:nvPicPr>
          <p:cNvPr id="3" name="1_16_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77291" y="2141538"/>
            <a:ext cx="609600" cy="609600"/>
          </a:xfrm>
          <a:prstGeom prst="rect">
            <a:avLst/>
          </a:prstGeom>
        </p:spPr>
      </p:pic>
      <p:pic>
        <p:nvPicPr>
          <p:cNvPr id="4" name="1_16_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77291" y="2751138"/>
            <a:ext cx="609600" cy="609600"/>
          </a:xfrm>
          <a:prstGeom prst="rect">
            <a:avLst/>
          </a:prstGeom>
        </p:spPr>
      </p:pic>
      <p:pic>
        <p:nvPicPr>
          <p:cNvPr id="5" name="1_16_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77291" y="33607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1573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30983"/>
                            </p:stCondLst>
                            <p:childTnLst>
                              <p:par>
                                <p:cTn id="2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withGroup">
                            <p:stCondLst>
                              <p:cond delay="35974"/>
                            </p:stCondLst>
                            <p:childTnLst>
                              <p:par>
                                <p:cTn id="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0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3803" grpId="0"/>
      <p:bldP spid="33804" grpId="0"/>
      <p:bldP spid="33805" grpId="0"/>
      <p:bldP spid="33806" grpId="0"/>
      <p:bldP spid="3380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Buleva_Algebr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1196975"/>
            <a:ext cx="7400925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863600" y="368300"/>
            <a:ext cx="768826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/>
              <a:t>Триграммы и логические функции </a:t>
            </a:r>
            <a:r>
              <a:rPr lang="en-US" altLang="ru-RU" sz="3200" i="1"/>
              <a:t>f</a:t>
            </a:r>
            <a:r>
              <a:rPr lang="en-US" altLang="ru-RU" sz="3200"/>
              <a:t> (</a:t>
            </a:r>
            <a:r>
              <a:rPr lang="en-US" altLang="ru-RU" sz="3200" i="1"/>
              <a:t>x</a:t>
            </a:r>
            <a:r>
              <a:rPr lang="en-US" altLang="ru-RU" sz="3200"/>
              <a:t>, </a:t>
            </a:r>
            <a:r>
              <a:rPr lang="en-US" altLang="ru-RU" sz="3200" i="1"/>
              <a:t>y</a:t>
            </a:r>
            <a:r>
              <a:rPr lang="en-US" altLang="ru-RU" sz="3200"/>
              <a:t>)</a:t>
            </a:r>
            <a:endParaRPr lang="ru-RU" altLang="ru-RU" sz="3200"/>
          </a:p>
        </p:txBody>
      </p:sp>
      <p:pic>
        <p:nvPicPr>
          <p:cNvPr id="35844" name="Picture 4" descr="Buleva_Algebra_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196975"/>
            <a:ext cx="7399338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684213" y="476250"/>
            <a:ext cx="798353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/>
              <a:t>Женские триграммы и внутренние логические операции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682625" y="474663"/>
            <a:ext cx="75882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/>
              <a:t>Мужские триграммы и внешние логические операции</a:t>
            </a:r>
          </a:p>
        </p:txBody>
      </p:sp>
      <p:pic>
        <p:nvPicPr>
          <p:cNvPr id="35847" name="Picture 7" descr="Buleva_Algebra_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196975"/>
            <a:ext cx="7399338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_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6400" y="1320800"/>
            <a:ext cx="609600" cy="609600"/>
          </a:xfrm>
          <a:prstGeom prst="rect">
            <a:avLst/>
          </a:prstGeom>
        </p:spPr>
      </p:pic>
      <p:pic>
        <p:nvPicPr>
          <p:cNvPr id="3" name="1_17_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9168" y="1930400"/>
            <a:ext cx="609600" cy="609600"/>
          </a:xfrm>
          <a:prstGeom prst="rect">
            <a:avLst/>
          </a:prstGeom>
        </p:spPr>
      </p:pic>
      <p:pic>
        <p:nvPicPr>
          <p:cNvPr id="4" name="1_17_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9168" y="257265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74685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99607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58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696697" y="1124744"/>
            <a:ext cx="7708841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3200" dirty="0"/>
              <a:t>8 ТРИГРАММ И 5 </a:t>
            </a:r>
            <a:r>
              <a:rPr lang="ru-RU" altLang="ru-RU" sz="3200" dirty="0" smtClean="0"/>
              <a:t>СТИХИЙ</a:t>
            </a:r>
          </a:p>
          <a:p>
            <a:pPr algn="ctr">
              <a:spcBef>
                <a:spcPct val="50000"/>
              </a:spcBef>
            </a:pPr>
            <a:endParaRPr lang="ru-RU" altLang="ru-RU" sz="3200" dirty="0"/>
          </a:p>
          <a:p>
            <a:pPr algn="ctr">
              <a:spcBef>
                <a:spcPct val="50000"/>
              </a:spcBef>
            </a:pPr>
            <a:r>
              <a:rPr lang="ru-RU" altLang="ru-RU" sz="3200" dirty="0" smtClean="0"/>
              <a:t>смотри фильм</a:t>
            </a:r>
          </a:p>
          <a:p>
            <a:pPr algn="ctr">
              <a:spcBef>
                <a:spcPct val="50000"/>
              </a:spcBef>
            </a:pPr>
            <a:r>
              <a:rPr lang="ru-RU" altLang="ru-RU" sz="3200" dirty="0" smtClean="0"/>
              <a:t>«СТИХИ СТИХИЙ»</a:t>
            </a:r>
          </a:p>
          <a:p>
            <a:pPr algn="ctr">
              <a:spcBef>
                <a:spcPct val="50000"/>
              </a:spcBef>
            </a:pPr>
            <a:r>
              <a:rPr lang="en-US" altLang="ru-RU" sz="3200" dirty="0">
                <a:hlinkClick r:id="rId5"/>
              </a:rPr>
              <a:t>http://</a:t>
            </a:r>
            <a:r>
              <a:rPr lang="en-US" altLang="ru-RU" sz="3200" dirty="0" smtClean="0">
                <a:hlinkClick r:id="rId5"/>
              </a:rPr>
              <a:t>burdonov.ru/SlidesAVI/StixiStixii.mp4</a:t>
            </a:r>
            <a:endParaRPr lang="ru-RU" altLang="ru-RU" sz="3200" dirty="0" smtClean="0"/>
          </a:p>
          <a:p>
            <a:pPr algn="ctr">
              <a:spcBef>
                <a:spcPct val="50000"/>
              </a:spcBef>
            </a:pPr>
            <a:endParaRPr lang="ru-RU" altLang="ru-RU" sz="3200" dirty="0"/>
          </a:p>
        </p:txBody>
      </p:sp>
      <p:pic>
        <p:nvPicPr>
          <p:cNvPr id="2" name="1_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6075" y="6206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450850" y="188913"/>
            <a:ext cx="2641600" cy="27781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8274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154800" rIns="162000" bIns="154800"/>
          <a:lstStyle/>
          <a:p>
            <a:pPr algn="ctr"/>
            <a:r>
              <a:rPr lang="ru-RU" altLang="ru-RU" sz="6000"/>
              <a:t>易經</a:t>
            </a:r>
            <a:endParaRPr lang="en-US" altLang="ru-RU" sz="6000"/>
          </a:p>
          <a:p>
            <a:pPr algn="ctr">
              <a:spcBef>
                <a:spcPct val="50000"/>
              </a:spcBef>
            </a:pPr>
            <a:r>
              <a:rPr lang="ru-RU" altLang="ru-RU" sz="2800" b="1"/>
              <a:t>И</a:t>
            </a:r>
            <a:r>
              <a:rPr lang="en-US" altLang="ru-RU" sz="2800" b="1"/>
              <a:t>  </a:t>
            </a:r>
            <a:r>
              <a:rPr lang="ru-RU" altLang="ru-RU" sz="2800" b="1"/>
              <a:t>ЦЗИН</a:t>
            </a:r>
          </a:p>
          <a:p>
            <a:pPr algn="ctr">
              <a:spcBef>
                <a:spcPct val="50000"/>
              </a:spcBef>
            </a:pPr>
            <a:r>
              <a:rPr lang="ru-RU" altLang="ru-RU" sz="2400" b="1"/>
              <a:t>Канон Перемен</a:t>
            </a:r>
            <a:br>
              <a:rPr lang="ru-RU" altLang="ru-RU" sz="2400" b="1"/>
            </a:br>
            <a:endParaRPr lang="ru-RU" altLang="ru-RU" sz="2400" b="1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203575" y="188913"/>
            <a:ext cx="5472113" cy="27797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8274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154800" rIns="162000" bIns="154800"/>
          <a:lstStyle/>
          <a:p>
            <a:pPr algn="ctr"/>
            <a:endParaRPr lang="ru-RU" altLang="ru-RU" sz="2000" i="1"/>
          </a:p>
          <a:p>
            <a:pPr algn="ctr"/>
            <a:endParaRPr lang="ru-RU" altLang="ru-RU" sz="2000" i="1"/>
          </a:p>
          <a:p>
            <a:pPr algn="ctr"/>
            <a:endParaRPr lang="ru-RU" altLang="ru-RU" sz="2000" i="1"/>
          </a:p>
          <a:p>
            <a:pPr algn="ctr"/>
            <a:endParaRPr lang="ru-RU" altLang="ru-RU" sz="2000" i="1"/>
          </a:p>
          <a:p>
            <a:pPr algn="ctr"/>
            <a:r>
              <a:rPr lang="ru-RU" altLang="ru-RU" sz="2000" i="1"/>
              <a:t>      или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524250" y="333375"/>
            <a:ext cx="2055813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altLang="ru-RU" sz="6000"/>
              <a:t>易傳</a:t>
            </a:r>
            <a:endParaRPr lang="en-US" altLang="ru-RU" sz="6000"/>
          </a:p>
          <a:p>
            <a:pPr algn="ctr">
              <a:spcBef>
                <a:spcPct val="50000"/>
              </a:spcBef>
            </a:pPr>
            <a:r>
              <a:rPr lang="ru-RU" altLang="ru-RU" sz="2800" b="1"/>
              <a:t>И </a:t>
            </a:r>
            <a:r>
              <a:rPr lang="en-US" altLang="ru-RU" sz="2800" b="1"/>
              <a:t> </a:t>
            </a:r>
            <a:r>
              <a:rPr lang="ru-RU" altLang="ru-RU" sz="2800" b="1"/>
              <a:t>ЧЖУАНЬ</a:t>
            </a:r>
          </a:p>
          <a:p>
            <a:pPr algn="ctr">
              <a:spcBef>
                <a:spcPct val="50000"/>
              </a:spcBef>
            </a:pPr>
            <a:r>
              <a:rPr lang="ru-RU" altLang="ru-RU" sz="2400" b="1"/>
              <a:t>Комментарий</a:t>
            </a:r>
          </a:p>
          <a:p>
            <a:pPr algn="ctr"/>
            <a:r>
              <a:rPr lang="ru-RU" altLang="ru-RU" sz="2400" b="1"/>
              <a:t>к Переменам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6719888" y="333375"/>
            <a:ext cx="1524000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ru-RU" sz="6000"/>
              <a:t>十翼</a:t>
            </a:r>
            <a:endParaRPr lang="ru-RU" altLang="ru-RU" sz="6000"/>
          </a:p>
          <a:p>
            <a:pPr algn="ctr">
              <a:spcBef>
                <a:spcPct val="50000"/>
              </a:spcBef>
            </a:pPr>
            <a:r>
              <a:rPr lang="ru-RU" altLang="ru-RU" sz="2800" b="1"/>
              <a:t>ШИ </a:t>
            </a:r>
            <a:r>
              <a:rPr lang="en-US" altLang="ru-RU" sz="2800" b="1"/>
              <a:t> </a:t>
            </a:r>
            <a:r>
              <a:rPr lang="ru-RU" altLang="ru-RU" sz="2800" b="1"/>
              <a:t>И</a:t>
            </a:r>
          </a:p>
          <a:p>
            <a:pPr algn="ctr">
              <a:spcBef>
                <a:spcPct val="50000"/>
              </a:spcBef>
            </a:pPr>
            <a:r>
              <a:rPr lang="ru-RU" altLang="ru-RU" sz="2400" b="1"/>
              <a:t>Десять</a:t>
            </a:r>
          </a:p>
          <a:p>
            <a:pPr algn="ctr"/>
            <a:r>
              <a:rPr lang="ru-RU" altLang="ru-RU" sz="2400" b="1"/>
              <a:t>Крыльев</a:t>
            </a: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2916238" y="3463925"/>
            <a:ext cx="5976937" cy="3205163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8274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154800" rIns="162000" bIns="15480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AutoNum type="arabicPeriod"/>
            </a:pPr>
            <a:r>
              <a:rPr lang="ru-RU" altLang="ru-RU" sz="1600" i="1"/>
              <a:t>"Туань чжуань" ("Традиция суждений"), в двух частях.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r>
              <a:rPr lang="ru-RU" altLang="ru-RU" sz="1600" i="1"/>
              <a:t>"Сян чжуань" ("Традиция образов"), в двух частях. 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r>
              <a:rPr lang="ru-RU" altLang="ru-RU" sz="1600" i="1"/>
              <a:t>"Си цы чжуань", или "Да чжуань" ("Традиция афоризмов", или "Великая традиция"), в двух частях.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r>
              <a:rPr lang="ru-RU" altLang="ru-RU" sz="1600" i="1"/>
              <a:t>"Шо гуа чжуань" ("Традиция объяснения триграмм").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r>
              <a:rPr lang="ru-RU" altLang="ru-RU" sz="1600" i="1"/>
              <a:t>"Сюй гуа чжуань" ("Традиция о последовательности гексаграмм"). 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r>
              <a:rPr lang="ru-RU" altLang="ru-RU" sz="1600" i="1"/>
              <a:t>"Цза гуа чжуань" ("Различные традиции о гексаграммах"). </a:t>
            </a: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r>
              <a:rPr lang="ru-RU" altLang="ru-RU" sz="1600" i="1"/>
              <a:t>"Вэнь янь чжуань" ("Традиция о знаках и словах").</a:t>
            </a:r>
            <a:r>
              <a:rPr lang="ru-RU" altLang="ru-RU" sz="1600"/>
              <a:t> </a:t>
            </a:r>
          </a:p>
        </p:txBody>
      </p:sp>
      <p:sp>
        <p:nvSpPr>
          <p:cNvPr id="5127" name="AutoShape 7"/>
          <p:cNvSpPr>
            <a:spLocks noChangeArrowheads="1"/>
          </p:cNvSpPr>
          <p:nvPr/>
        </p:nvSpPr>
        <p:spPr bwMode="auto">
          <a:xfrm>
            <a:off x="5724525" y="2636838"/>
            <a:ext cx="612775" cy="792162"/>
          </a:xfrm>
          <a:prstGeom prst="downArrow">
            <a:avLst>
              <a:gd name="adj1" fmla="val 50000"/>
              <a:gd name="adj2" fmla="val 32319"/>
            </a:avLst>
          </a:prstGeom>
          <a:gradFill rotWithShape="1">
            <a:gsLst>
              <a:gs pos="0">
                <a:srgbClr val="E3E5E4">
                  <a:gamma/>
                  <a:shade val="46275"/>
                  <a:invGamma/>
                </a:srgbClr>
              </a:gs>
              <a:gs pos="50000">
                <a:srgbClr val="E3E5E4"/>
              </a:gs>
              <a:gs pos="100000">
                <a:srgbClr val="E3E5E4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431800" y="3500438"/>
            <a:ext cx="8461375" cy="30972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8274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154800" rIns="162000" bIns="154800">
            <a:spAutoFit/>
          </a:bodyPr>
          <a:lstStyle/>
          <a:p>
            <a:pPr algn="ctr"/>
            <a:r>
              <a:rPr lang="ru-RU" altLang="ru-RU" sz="2800" b="1"/>
              <a:t>ЧЖОУ </a:t>
            </a:r>
            <a:r>
              <a:rPr lang="en-US" altLang="ru-RU" sz="2800" b="1"/>
              <a:t> </a:t>
            </a:r>
            <a:r>
              <a:rPr lang="ru-RU" altLang="ru-RU" sz="2800" b="1"/>
              <a:t>И</a:t>
            </a:r>
            <a:r>
              <a:rPr lang="ru-RU" altLang="ru-RU" sz="2800"/>
              <a:t> —</a:t>
            </a:r>
            <a:r>
              <a:rPr lang="ru-RU" altLang="ru-RU" sz="6000"/>
              <a:t> 周易 </a:t>
            </a:r>
            <a:r>
              <a:rPr lang="en-US" altLang="ru-RU" sz="2800" b="1"/>
              <a:t>— Чжоуские Перемены</a:t>
            </a:r>
          </a:p>
          <a:p>
            <a:pPr algn="ctr">
              <a:spcBef>
                <a:spcPct val="50000"/>
              </a:spcBef>
            </a:pPr>
            <a:r>
              <a:rPr lang="ru-RU" altLang="ru-RU" sz="2400"/>
              <a:t>[Канон] перемен [эпохи] Чжоу (1122—249 до н.э.)</a:t>
            </a:r>
          </a:p>
          <a:p>
            <a:pPr algn="ctr">
              <a:spcBef>
                <a:spcPct val="20000"/>
              </a:spcBef>
            </a:pPr>
            <a:r>
              <a:rPr lang="ru-RU" altLang="ru-RU" sz="2400"/>
              <a:t>Лёгкий [канон эпохи] Чжоу (1122—249 до н.э.)</a:t>
            </a:r>
          </a:p>
          <a:p>
            <a:pPr algn="ctr">
              <a:spcBef>
                <a:spcPct val="20000"/>
              </a:spcBef>
            </a:pPr>
            <a:r>
              <a:rPr lang="ru-RU" altLang="ru-RU" sz="2400"/>
              <a:t>Всеохватно-круговые перемены</a:t>
            </a:r>
          </a:p>
          <a:p>
            <a:pPr algn="ctr">
              <a:spcBef>
                <a:spcPct val="20000"/>
              </a:spcBef>
            </a:pPr>
            <a:r>
              <a:rPr lang="ru-RU" altLang="ru-RU" sz="2400"/>
              <a:t>Всеохватно-круговой лёгкий [канон]</a:t>
            </a:r>
          </a:p>
        </p:txBody>
      </p:sp>
      <p:sp>
        <p:nvSpPr>
          <p:cNvPr id="5129" name="AutoShape 9"/>
          <p:cNvSpPr>
            <a:spLocks/>
          </p:cNvSpPr>
          <p:nvPr/>
        </p:nvSpPr>
        <p:spPr bwMode="auto">
          <a:xfrm rot="16200000">
            <a:off x="3852863" y="944562"/>
            <a:ext cx="287338" cy="4608513"/>
          </a:xfrm>
          <a:prstGeom prst="leftBrace">
            <a:avLst>
              <a:gd name="adj1" fmla="val 133655"/>
              <a:gd name="adj2" fmla="val 50000"/>
            </a:avLst>
          </a:prstGeom>
          <a:noFill/>
          <a:ln w="76200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" name="1_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975" y="12739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6" grpId="0" animBg="1"/>
      <p:bldP spid="5127" grpId="0" animBg="1"/>
      <p:bldP spid="5128" grpId="0" animBg="1"/>
      <p:bldP spid="51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64_G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858838"/>
            <a:ext cx="3648075" cy="566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971550" y="295275"/>
            <a:ext cx="3954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b="1"/>
              <a:t>六十四卦 — 64 ГЕКСАГРАММЫ</a:t>
            </a:r>
          </a:p>
        </p:txBody>
      </p:sp>
      <p:pic>
        <p:nvPicPr>
          <p:cNvPr id="7172" name="Picture 4" descr="j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2159000"/>
            <a:ext cx="1079500" cy="26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3429000"/>
            <a:ext cx="1079500" cy="26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6948488" y="1960563"/>
            <a:ext cx="10080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/>
              <a:t>ЯН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6948488" y="3257550"/>
            <a:ext cx="10080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800"/>
              <a:t>ИНЬ</a:t>
            </a:r>
          </a:p>
        </p:txBody>
      </p:sp>
      <p:pic>
        <p:nvPicPr>
          <p:cNvPr id="2" name="1_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24975" y="98072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23850" y="4076700"/>
            <a:ext cx="848836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/>
              <a:t>Синонимы: </a:t>
            </a:r>
            <a:r>
              <a:rPr lang="ru-RU" altLang="ru-RU" i="1"/>
              <a:t>Тай чу</a:t>
            </a:r>
            <a:r>
              <a:rPr lang="ru-RU" altLang="ru-RU"/>
              <a:t> - "Великое начало", </a:t>
            </a:r>
            <a:r>
              <a:rPr lang="ru-RU" altLang="ru-RU" i="1"/>
              <a:t>Тай и</a:t>
            </a:r>
            <a:r>
              <a:rPr lang="ru-RU" altLang="ru-RU"/>
              <a:t> - "Великое единое" и </a:t>
            </a:r>
            <a:r>
              <a:rPr lang="ru-RU" altLang="ru-RU" i="1"/>
              <a:t>Дао</a:t>
            </a:r>
            <a:r>
              <a:rPr lang="ru-RU" altLang="ru-RU"/>
              <a:t> - "Путь". </a:t>
            </a:r>
          </a:p>
          <a:p>
            <a:pPr>
              <a:spcBef>
                <a:spcPct val="50000"/>
              </a:spcBef>
            </a:pPr>
            <a:r>
              <a:rPr lang="ru-RU" altLang="ru-RU"/>
              <a:t>Обозначает исходно-целостное, хаотически-недифференцированное</a:t>
            </a:r>
            <a:br>
              <a:rPr lang="ru-RU" altLang="ru-RU"/>
            </a:br>
            <a:r>
              <a:rPr lang="ru-RU" altLang="ru-RU"/>
              <a:t>состояние мирообразующей </a:t>
            </a:r>
            <a:r>
              <a:rPr lang="ru-RU" altLang="ru-RU" i="1"/>
              <a:t>ци</a:t>
            </a:r>
            <a:r>
              <a:rPr lang="ru-RU" altLang="ru-RU"/>
              <a:t> - "пневмы",</a:t>
            </a:r>
            <a:br>
              <a:rPr lang="ru-RU" altLang="ru-RU"/>
            </a:br>
            <a:r>
              <a:rPr lang="ru-RU" altLang="ru-RU"/>
              <a:t>и в то же время конец пракосмического единства,</a:t>
            </a:r>
            <a:br>
              <a:rPr lang="ru-RU" altLang="ru-RU"/>
            </a:br>
            <a:r>
              <a:rPr lang="ru-RU" altLang="ru-RU"/>
              <a:t>начало космогенеза и его причину. </a:t>
            </a:r>
          </a:p>
        </p:txBody>
      </p:sp>
      <p:pic>
        <p:nvPicPr>
          <p:cNvPr id="9219" name="Picture 3" descr="Genezis_G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479800"/>
            <a:ext cx="8821738" cy="304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Genezis_GG_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878263"/>
            <a:ext cx="8820150" cy="264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Genezis_GG_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292600"/>
            <a:ext cx="882015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Genezis_GG_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670425"/>
            <a:ext cx="8820150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Genezis_GG_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084763"/>
            <a:ext cx="8820150" cy="144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Genezis_GG_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481638"/>
            <a:ext cx="8820150" cy="102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Genezis_GG_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876925"/>
            <a:ext cx="8820150" cy="61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1074738" y="296863"/>
            <a:ext cx="68818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800" b="1"/>
              <a:t>ТАЙ-ЦЗИ — 太極 — ВЕЛИКИЙ ПРЕДЕЛ</a:t>
            </a:r>
          </a:p>
        </p:txBody>
      </p:sp>
      <p:pic>
        <p:nvPicPr>
          <p:cNvPr id="9227" name="Picture 11" descr="TaiCzi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016000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158750" y="1617663"/>
            <a:ext cx="2828925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/>
              <a:t>Иероглиф </a:t>
            </a:r>
            <a:r>
              <a:rPr lang="ru-RU" altLang="ru-RU" b="1"/>
              <a:t>極 </a:t>
            </a:r>
            <a:r>
              <a:rPr lang="ru-RU" altLang="ru-RU" i="1"/>
              <a:t>цзи</a:t>
            </a:r>
            <a:r>
              <a:rPr lang="ru-RU" altLang="ru-RU"/>
              <a:t>-предел</a:t>
            </a:r>
          </a:p>
          <a:p>
            <a:pPr>
              <a:spcBef>
                <a:spcPct val="50000"/>
              </a:spcBef>
            </a:pPr>
            <a:r>
              <a:rPr lang="ru-RU" altLang="ru-RU"/>
              <a:t>охватывает два смысла:</a:t>
            </a:r>
          </a:p>
          <a:p>
            <a:pPr>
              <a:spcBef>
                <a:spcPct val="50000"/>
              </a:spcBef>
            </a:pPr>
            <a:r>
              <a:rPr lang="ru-RU" altLang="ru-RU"/>
              <a:t>"край" и "центр".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5651500" y="1484313"/>
            <a:ext cx="33337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/>
              <a:t>В </a:t>
            </a:r>
            <a:r>
              <a:rPr lang="ru-RU" altLang="ru-RU" i="1"/>
              <a:t>Си цы чжуань</a:t>
            </a:r>
            <a:r>
              <a:rPr lang="ru-RU" altLang="ru-RU"/>
              <a:t> сказано, что</a:t>
            </a:r>
            <a:br>
              <a:rPr lang="ru-RU" altLang="ru-RU"/>
            </a:br>
            <a:r>
              <a:rPr lang="ru-RU" altLang="ru-RU"/>
              <a:t>"перемены имеют </a:t>
            </a:r>
            <a:r>
              <a:rPr lang="ru-RU" altLang="ru-RU" i="1"/>
              <a:t>Тай цзи</a:t>
            </a:r>
            <a:r>
              <a:rPr lang="ru-RU" altLang="ru-RU"/>
              <a:t>",</a:t>
            </a:r>
            <a:br>
              <a:rPr lang="ru-RU" altLang="ru-RU"/>
            </a:br>
            <a:r>
              <a:rPr lang="ru-RU" altLang="ru-RU"/>
              <a:t>из которого путем</a:t>
            </a:r>
            <a:br>
              <a:rPr lang="ru-RU" altLang="ru-RU"/>
            </a:br>
            <a:r>
              <a:rPr lang="ru-RU" altLang="ru-RU"/>
              <a:t>последовательного удвоения</a:t>
            </a:r>
            <a:br>
              <a:rPr lang="ru-RU" altLang="ru-RU"/>
            </a:br>
            <a:r>
              <a:rPr lang="ru-RU" altLang="ru-RU"/>
              <a:t>рождаются сначала </a:t>
            </a:r>
            <a:r>
              <a:rPr lang="ru-RU" altLang="ru-RU" i="1"/>
              <a:t>инь</a:t>
            </a:r>
            <a:r>
              <a:rPr lang="ru-RU" altLang="ru-RU"/>
              <a:t> и </a:t>
            </a:r>
            <a:r>
              <a:rPr lang="ru-RU" altLang="ru-RU" i="1"/>
              <a:t>ян</a:t>
            </a:r>
            <a:r>
              <a:rPr lang="ru-RU" altLang="ru-RU"/>
              <a:t>,</a:t>
            </a:r>
            <a:br>
              <a:rPr lang="ru-RU" altLang="ru-RU"/>
            </a:br>
            <a:r>
              <a:rPr lang="ru-RU" altLang="ru-RU"/>
              <a:t>а затем все сущее.</a:t>
            </a:r>
          </a:p>
        </p:txBody>
      </p:sp>
      <p:pic>
        <p:nvPicPr>
          <p:cNvPr id="2" name="1_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36075" y="1312863"/>
            <a:ext cx="609600" cy="609600"/>
          </a:xfrm>
          <a:prstGeom prst="rect">
            <a:avLst/>
          </a:prstGeom>
        </p:spPr>
      </p:pic>
      <p:pic>
        <p:nvPicPr>
          <p:cNvPr id="3" name="1_04_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36075" y="20494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0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813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57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uSi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708275"/>
            <a:ext cx="3527425" cy="282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uSi_sm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33375"/>
            <a:ext cx="2897188" cy="633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3851275" y="6308725"/>
            <a:ext cx="1728788" cy="1444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 flipH="1" flipV="1">
            <a:off x="3276600" y="5373688"/>
            <a:ext cx="576263" cy="9350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755650" y="404813"/>
            <a:ext cx="4572000" cy="212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/>
              <a:t>伏羲 </a:t>
            </a:r>
          </a:p>
          <a:p>
            <a:pPr algn="ctr">
              <a:spcBef>
                <a:spcPct val="30000"/>
              </a:spcBef>
            </a:pPr>
            <a:r>
              <a:rPr lang="ru-RU" altLang="ru-RU" sz="2400"/>
              <a:t>ФУ СИ (2852—2738 до н.э.)</a:t>
            </a:r>
          </a:p>
          <a:p>
            <a:pPr algn="ctr">
              <a:spcBef>
                <a:spcPct val="30000"/>
              </a:spcBef>
            </a:pPr>
            <a:r>
              <a:rPr lang="ru-RU" altLang="ru-RU" sz="2400"/>
              <a:t>— первый император Китая</a:t>
            </a:r>
          </a:p>
          <a:p>
            <a:pPr algn="ctr">
              <a:spcBef>
                <a:spcPct val="30000"/>
              </a:spcBef>
            </a:pPr>
            <a:r>
              <a:rPr lang="ru-RU" altLang="ru-RU" sz="2400"/>
              <a:t>изобретатель триграмм</a:t>
            </a:r>
          </a:p>
        </p:txBody>
      </p:sp>
      <p:pic>
        <p:nvPicPr>
          <p:cNvPr id="2" name="1_0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36075" y="6206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repeatCount="3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3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repeatCount="3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268" grpId="0" animBg="1"/>
      <p:bldP spid="112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g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1698625"/>
            <a:ext cx="360363" cy="2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tg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5119688"/>
            <a:ext cx="360363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tg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3411538"/>
            <a:ext cx="360362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tg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13" y="3405188"/>
            <a:ext cx="360362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tg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698625"/>
            <a:ext cx="360363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tg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5119688"/>
            <a:ext cx="360363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tg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5119688"/>
            <a:ext cx="360363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tg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88" y="1698625"/>
            <a:ext cx="360362" cy="2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Ba_GUA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615950"/>
            <a:ext cx="8958262" cy="598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 descr="Krest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2973388"/>
            <a:ext cx="104775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Krest1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2995613"/>
            <a:ext cx="104775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5" name="Picture 13" descr="TG_Fusi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3067050"/>
            <a:ext cx="9715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tg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698625"/>
            <a:ext cx="36036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238125" y="115888"/>
            <a:ext cx="86899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/>
              <a:t>БА ГУА — 八卦 — ВОСЕМЬ ТРИГРАММ в квадратно-круговом расположении</a:t>
            </a:r>
          </a:p>
        </p:txBody>
      </p:sp>
      <p:pic>
        <p:nvPicPr>
          <p:cNvPr id="13328" name="Picture 16" descr="tg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698625"/>
            <a:ext cx="360363" cy="2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9" name="Picture 17" descr="tg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5119688"/>
            <a:ext cx="360362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tg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5119688"/>
            <a:ext cx="360363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1" name="Picture 19" descr="tg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5121275"/>
            <a:ext cx="360363" cy="2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tg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3411538"/>
            <a:ext cx="360362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3" name="Picture 21" descr="tg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3408363"/>
            <a:ext cx="360362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4" name="Picture 22" descr="tg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0" y="1698625"/>
            <a:ext cx="360363" cy="2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5" name="Picture 23" descr="tg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675" y="5119688"/>
            <a:ext cx="360363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6" name="Picture 24" descr="tg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63" y="3403600"/>
            <a:ext cx="360362" cy="2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7" name="Picture 25" descr="tg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1698625"/>
            <a:ext cx="360363" cy="2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8" name="Picture 26" descr="tg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63" y="5116513"/>
            <a:ext cx="360362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9" name="Picture 27" descr="tg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5" y="1698625"/>
            <a:ext cx="360363" cy="2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0" name="Picture 28" descr="tg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63" y="5116513"/>
            <a:ext cx="360362" cy="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1" name="Picture 29" descr="tg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63" y="1698625"/>
            <a:ext cx="360362" cy="2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2" name="Picture 30" descr="tg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675" y="3403600"/>
            <a:ext cx="360363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3" name="Picture 31" descr="TG_WW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0" y="3067050"/>
            <a:ext cx="9715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44" name="Text Box 32"/>
          <p:cNvSpPr txBox="1">
            <a:spLocks noChangeArrowheads="1"/>
          </p:cNvSpPr>
          <p:nvPr/>
        </p:nvSpPr>
        <p:spPr bwMode="auto">
          <a:xfrm>
            <a:off x="3843338" y="995363"/>
            <a:ext cx="1368425" cy="11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altLang="ru-RU" sz="1600"/>
              <a:t>операция</a:t>
            </a:r>
          </a:p>
          <a:p>
            <a:pPr algn="ctr"/>
            <a:r>
              <a:rPr lang="ru-RU" altLang="ru-RU" sz="1600" i="1"/>
              <a:t>дуй</a:t>
            </a:r>
          </a:p>
          <a:p>
            <a:pPr algn="ctr"/>
            <a:r>
              <a:rPr lang="ru-RU" altLang="ru-RU" sz="1600"/>
              <a:t>инверсия черт</a:t>
            </a:r>
          </a:p>
          <a:p>
            <a:pPr algn="ctr"/>
            <a:r>
              <a:rPr lang="ru-RU" altLang="ru-RU" sz="1600"/>
              <a:t>  ян </a:t>
            </a:r>
            <a:r>
              <a:rPr lang="ru-RU" altLang="ru-RU">
                <a:sym typeface="Symbol" pitchFamily="18" charset="2"/>
              </a:rPr>
              <a:t></a:t>
            </a:r>
            <a:r>
              <a:rPr lang="ru-RU" altLang="ru-RU" sz="1600"/>
              <a:t> </a:t>
            </a:r>
            <a:r>
              <a:rPr lang="ru-RU" altLang="ru-RU" sz="1600">
                <a:sym typeface="Symbol" pitchFamily="18" charset="2"/>
              </a:rPr>
              <a:t>инь</a:t>
            </a:r>
          </a:p>
          <a:p>
            <a:pPr algn="ctr">
              <a:lnSpc>
                <a:spcPct val="60000"/>
              </a:lnSpc>
            </a:pPr>
            <a:r>
              <a:rPr lang="ru-RU" altLang="ru-RU">
                <a:sym typeface="Symbol" pitchFamily="18" charset="2"/>
              </a:rPr>
              <a:t></a:t>
            </a:r>
          </a:p>
        </p:txBody>
      </p:sp>
      <p:pic>
        <p:nvPicPr>
          <p:cNvPr id="13345" name="Picture 33" descr="in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074863"/>
            <a:ext cx="360362" cy="9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6" name="Picture 34" descr="jan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057400"/>
            <a:ext cx="360362" cy="9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47" name="Text Box 35"/>
          <p:cNvSpPr txBox="1">
            <a:spLocks noChangeArrowheads="1"/>
          </p:cNvSpPr>
          <p:nvPr/>
        </p:nvSpPr>
        <p:spPr bwMode="auto">
          <a:xfrm>
            <a:off x="4013200" y="4775200"/>
            <a:ext cx="1046163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altLang="ru-RU" sz="1600"/>
              <a:t>операция</a:t>
            </a:r>
          </a:p>
          <a:p>
            <a:pPr algn="ctr"/>
            <a:r>
              <a:rPr lang="ru-RU" altLang="ru-RU" sz="1600" i="1"/>
              <a:t>фань</a:t>
            </a:r>
          </a:p>
          <a:p>
            <a:pPr algn="ctr"/>
            <a:r>
              <a:rPr lang="ru-RU" altLang="ru-RU" sz="1600"/>
              <a:t>переворот</a:t>
            </a:r>
            <a:br>
              <a:rPr lang="ru-RU" altLang="ru-RU" sz="1600"/>
            </a:br>
            <a:r>
              <a:rPr lang="ru-RU" altLang="ru-RU" sz="1600"/>
              <a:t>триграммы</a:t>
            </a:r>
          </a:p>
          <a:p>
            <a:pPr algn="ctr"/>
            <a:r>
              <a:rPr lang="ru-RU" altLang="ru-RU" sz="1600"/>
              <a:t>на 180</a:t>
            </a:r>
            <a:r>
              <a:rPr lang="ru-RU" altLang="ru-RU" sz="1600">
                <a:sym typeface="Symbol" pitchFamily="18" charset="2"/>
              </a:rPr>
              <a:t></a:t>
            </a:r>
            <a:endParaRPr lang="ru-RU" altLang="ru-RU">
              <a:sym typeface="Symbol" pitchFamily="18" charset="2"/>
            </a:endParaRPr>
          </a:p>
        </p:txBody>
      </p:sp>
      <p:pic>
        <p:nvPicPr>
          <p:cNvPr id="13348" name="Picture 36" descr="Symmetriya_V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995613"/>
            <a:ext cx="104775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49" name="Freeform 37"/>
          <p:cNvSpPr>
            <a:spLocks/>
          </p:cNvSpPr>
          <p:nvPr/>
        </p:nvSpPr>
        <p:spPr bwMode="auto">
          <a:xfrm>
            <a:off x="5262563" y="2814638"/>
            <a:ext cx="3724275" cy="3371850"/>
          </a:xfrm>
          <a:custGeom>
            <a:avLst/>
            <a:gdLst>
              <a:gd name="T0" fmla="*/ 3 w 2346"/>
              <a:gd name="T1" fmla="*/ 0 h 2124"/>
              <a:gd name="T2" fmla="*/ 3 w 2346"/>
              <a:gd name="T3" fmla="*/ 2121 h 2124"/>
              <a:gd name="T4" fmla="*/ 2346 w 2346"/>
              <a:gd name="T5" fmla="*/ 2124 h 2124"/>
              <a:gd name="T6" fmla="*/ 2346 w 2346"/>
              <a:gd name="T7" fmla="*/ 1047 h 2124"/>
              <a:gd name="T8" fmla="*/ 945 w 2346"/>
              <a:gd name="T9" fmla="*/ 1050 h 2124"/>
              <a:gd name="T10" fmla="*/ 945 w 2346"/>
              <a:gd name="T11" fmla="*/ 0 h 2124"/>
              <a:gd name="T12" fmla="*/ 0 w 2346"/>
              <a:gd name="T13" fmla="*/ 3 h 2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46" h="2124">
                <a:moveTo>
                  <a:pt x="3" y="0"/>
                </a:moveTo>
                <a:lnTo>
                  <a:pt x="3" y="2121"/>
                </a:lnTo>
                <a:lnTo>
                  <a:pt x="2346" y="2124"/>
                </a:lnTo>
                <a:lnTo>
                  <a:pt x="2346" y="1047"/>
                </a:lnTo>
                <a:lnTo>
                  <a:pt x="945" y="1050"/>
                </a:lnTo>
                <a:lnTo>
                  <a:pt x="945" y="0"/>
                </a:lnTo>
                <a:lnTo>
                  <a:pt x="0" y="3"/>
                </a:lnTo>
              </a:path>
            </a:pathLst>
          </a:custGeom>
          <a:solidFill>
            <a:srgbClr val="0000FF">
              <a:alpha val="10001"/>
            </a:srgbClr>
          </a:solidFill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50" name="Freeform 38"/>
          <p:cNvSpPr>
            <a:spLocks/>
          </p:cNvSpPr>
          <p:nvPr/>
        </p:nvSpPr>
        <p:spPr bwMode="auto">
          <a:xfrm>
            <a:off x="5256213" y="1052513"/>
            <a:ext cx="3743325" cy="3378200"/>
          </a:xfrm>
          <a:custGeom>
            <a:avLst/>
            <a:gdLst>
              <a:gd name="T0" fmla="*/ 1636 w 2358"/>
              <a:gd name="T1" fmla="*/ 1078 h 2128"/>
              <a:gd name="T2" fmla="*/ 7 w 2358"/>
              <a:gd name="T3" fmla="*/ 1072 h 2128"/>
              <a:gd name="T4" fmla="*/ 0 w 2358"/>
              <a:gd name="T5" fmla="*/ 0 h 2128"/>
              <a:gd name="T6" fmla="*/ 2358 w 2358"/>
              <a:gd name="T7" fmla="*/ 0 h 2128"/>
              <a:gd name="T8" fmla="*/ 2350 w 2358"/>
              <a:gd name="T9" fmla="*/ 2128 h 2128"/>
              <a:gd name="T10" fmla="*/ 1630 w 2358"/>
              <a:gd name="T11" fmla="*/ 2128 h 2128"/>
              <a:gd name="T12" fmla="*/ 1636 w 2358"/>
              <a:gd name="T13" fmla="*/ 1078 h 2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8" h="2128">
                <a:moveTo>
                  <a:pt x="1636" y="1078"/>
                </a:moveTo>
                <a:lnTo>
                  <a:pt x="7" y="1072"/>
                </a:lnTo>
                <a:lnTo>
                  <a:pt x="0" y="0"/>
                </a:lnTo>
                <a:lnTo>
                  <a:pt x="2358" y="0"/>
                </a:lnTo>
                <a:lnTo>
                  <a:pt x="2350" y="2128"/>
                </a:lnTo>
                <a:lnTo>
                  <a:pt x="1630" y="2128"/>
                </a:lnTo>
                <a:lnTo>
                  <a:pt x="1636" y="1078"/>
                </a:lnTo>
              </a:path>
            </a:pathLst>
          </a:custGeom>
          <a:solidFill>
            <a:srgbClr val="FF0000">
              <a:alpha val="10001"/>
            </a:srgbClr>
          </a:solidFill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51" name="Text Box 39"/>
          <p:cNvSpPr txBox="1">
            <a:spLocks noChangeArrowheads="1"/>
          </p:cNvSpPr>
          <p:nvPr/>
        </p:nvSpPr>
        <p:spPr bwMode="auto">
          <a:xfrm>
            <a:off x="3771900" y="6018213"/>
            <a:ext cx="1508125" cy="614362"/>
          </a:xfrm>
          <a:prstGeom prst="rect">
            <a:avLst/>
          </a:prstGeom>
          <a:solidFill>
            <a:srgbClr val="F6EFB8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400"/>
              <a:t>несимметричные</a:t>
            </a:r>
          </a:p>
          <a:p>
            <a:pPr algn="ctr">
              <a:spcBef>
                <a:spcPct val="50000"/>
              </a:spcBef>
            </a:pPr>
            <a:r>
              <a:rPr lang="ru-RU" altLang="ru-RU" sz="1400"/>
              <a:t>триграммы</a:t>
            </a:r>
          </a:p>
        </p:txBody>
      </p:sp>
      <p:sp>
        <p:nvSpPr>
          <p:cNvPr id="13352" name="Text Box 40"/>
          <p:cNvSpPr txBox="1">
            <a:spLocks noChangeArrowheads="1"/>
          </p:cNvSpPr>
          <p:nvPr/>
        </p:nvSpPr>
        <p:spPr bwMode="auto">
          <a:xfrm>
            <a:off x="3873500" y="401638"/>
            <a:ext cx="1311275" cy="614362"/>
          </a:xfrm>
          <a:prstGeom prst="rect">
            <a:avLst/>
          </a:prstGeom>
          <a:solidFill>
            <a:srgbClr val="F6EFB8"/>
          </a:solidFill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400"/>
              <a:t>симметричные</a:t>
            </a:r>
          </a:p>
          <a:p>
            <a:pPr algn="ctr">
              <a:spcBef>
                <a:spcPct val="50000"/>
              </a:spcBef>
            </a:pPr>
            <a:r>
              <a:rPr lang="ru-RU" altLang="ru-RU" sz="1400"/>
              <a:t>триграммы</a:t>
            </a:r>
          </a:p>
        </p:txBody>
      </p:sp>
      <p:sp>
        <p:nvSpPr>
          <p:cNvPr id="13353" name="Text Box 41"/>
          <p:cNvSpPr txBox="1">
            <a:spLocks noChangeArrowheads="1"/>
          </p:cNvSpPr>
          <p:nvPr/>
        </p:nvSpPr>
        <p:spPr bwMode="auto">
          <a:xfrm>
            <a:off x="71438" y="6216650"/>
            <a:ext cx="3708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ru-RU" altLang="ru-RU" sz="1600" b="1">
                <a:solidFill>
                  <a:srgbClr val="0000FF"/>
                </a:solidFill>
              </a:rPr>
              <a:t>ПРЕЖНЕЕ НЕБО - ПРЕДНЕБЕСНОЕ</a:t>
            </a:r>
            <a:r>
              <a:rPr lang="ru-RU" altLang="ru-RU" sz="1600"/>
              <a:t> </a:t>
            </a:r>
          </a:p>
          <a:p>
            <a:pPr algn="ctr"/>
            <a:r>
              <a:rPr lang="ru-RU" altLang="ru-RU" sz="1600"/>
              <a:t>генотипическое, априорное</a:t>
            </a:r>
          </a:p>
        </p:txBody>
      </p:sp>
      <p:sp>
        <p:nvSpPr>
          <p:cNvPr id="13354" name="Text Box 42"/>
          <p:cNvSpPr txBox="1">
            <a:spLocks noChangeArrowheads="1"/>
          </p:cNvSpPr>
          <p:nvPr/>
        </p:nvSpPr>
        <p:spPr bwMode="auto">
          <a:xfrm>
            <a:off x="5297488" y="6216650"/>
            <a:ext cx="3708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ru-RU" altLang="ru-RU" sz="1600" b="1">
                <a:solidFill>
                  <a:srgbClr val="0000FF"/>
                </a:solidFill>
              </a:rPr>
              <a:t>НЫНЕШНЕЕ НЕБО - ПОСЛЕБЕСНОЕ</a:t>
            </a:r>
            <a:r>
              <a:rPr lang="ru-RU" altLang="ru-RU" sz="1600"/>
              <a:t> </a:t>
            </a:r>
          </a:p>
          <a:p>
            <a:pPr algn="ctr"/>
            <a:r>
              <a:rPr lang="ru-RU" altLang="ru-RU" sz="1600"/>
              <a:t>фенотипическое, апостериорное</a:t>
            </a:r>
          </a:p>
        </p:txBody>
      </p:sp>
      <p:pic>
        <p:nvPicPr>
          <p:cNvPr id="13355" name="Picture 43" descr="Semiya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2230438"/>
            <a:ext cx="3887787" cy="25098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_0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9236075" y="2819400"/>
            <a:ext cx="609600" cy="609600"/>
          </a:xfrm>
          <a:prstGeom prst="rect">
            <a:avLst/>
          </a:prstGeom>
        </p:spPr>
      </p:pic>
      <p:pic>
        <p:nvPicPr>
          <p:cNvPr id="4" name="1_06_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9236075" y="3403427"/>
            <a:ext cx="609600" cy="609600"/>
          </a:xfrm>
          <a:prstGeom prst="rect">
            <a:avLst/>
          </a:prstGeom>
        </p:spPr>
      </p:pic>
      <p:pic>
        <p:nvPicPr>
          <p:cNvPr id="5" name="1_06_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9236075" y="4013027"/>
            <a:ext cx="609600" cy="609600"/>
          </a:xfrm>
          <a:prstGeom prst="rect">
            <a:avLst/>
          </a:prstGeom>
        </p:spPr>
      </p:pic>
      <p:pic>
        <p:nvPicPr>
          <p:cNvPr id="6" name="1_06_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9238776" y="4614770"/>
            <a:ext cx="609600" cy="609600"/>
          </a:xfrm>
          <a:prstGeom prst="rect">
            <a:avLst/>
          </a:prstGeom>
        </p:spPr>
      </p:pic>
      <p:pic>
        <p:nvPicPr>
          <p:cNvPr id="7" name="1_06_4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9246747" y="5236369"/>
            <a:ext cx="609600" cy="609600"/>
          </a:xfrm>
          <a:prstGeom prst="rect">
            <a:avLst/>
          </a:prstGeom>
        </p:spPr>
      </p:pic>
      <p:pic>
        <p:nvPicPr>
          <p:cNvPr id="8" name="1_06_5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9246747" y="58435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9338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120610"/>
                            </p:stCondLst>
                            <p:childTnLst>
                              <p:par>
                                <p:cTn id="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0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133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133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133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52" dur="500" fill="hold"/>
                                        <p:tgtEl>
                                          <p:spTgt spid="133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127664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23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8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5" dur="2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8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7" dur="20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8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8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91" dur="2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withGroup">
                            <p:stCondLst>
                              <p:cond delay="1500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3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54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3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6" presetClass="emph" presetSubtype="0" repeatCount="indefinite" accel="50000" decel="50000" autoRev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5" dur="500" fill="hold"/>
                                        <p:tgtEl>
                                          <p:spTgt spid="133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6" presetClass="emph" presetSubtype="0" repeatCount="indefinite" accel="50000" decel="50000" autoRev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7" dur="500" fill="hold"/>
                                        <p:tgtEl>
                                          <p:spTgt spid="133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6" presetClass="emph" presetSubtype="0" repeatCount="indefinite" accel="50000" decel="50000" autoRev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9" dur="500" fill="hold"/>
                                        <p:tgtEl>
                                          <p:spTgt spid="133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6" presetClass="emph" presetSubtype="0" repeatCount="indefinite" accel="50000" decel="50000" autoRev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31" dur="500" fill="hold"/>
                                        <p:tgtEl>
                                          <p:spTgt spid="133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5435"/>
                            </p:stCondLst>
                            <p:childTnLst>
                              <p:par>
                                <p:cTn id="1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1766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3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3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344" grpId="0"/>
      <p:bldP spid="13349" grpId="0" animBg="1"/>
      <p:bldP spid="13350" grpId="0" animBg="1"/>
      <p:bldP spid="13351" grpId="0" animBg="1"/>
      <p:bldP spid="133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439863" y="260350"/>
            <a:ext cx="6208712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/>
              <a:t>Секстина по восьми триграммам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79388" y="1023938"/>
            <a:ext cx="33131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/>
              <a:t>стрелкой показана операция </a:t>
            </a:r>
            <a:r>
              <a:rPr lang="ru-RU" altLang="ru-RU" i="1"/>
              <a:t>дуй</a:t>
            </a:r>
            <a:r>
              <a:rPr lang="ru-RU" altLang="ru-RU"/>
              <a:t> – инверсия черт</a:t>
            </a:r>
          </a:p>
        </p:txBody>
      </p:sp>
      <p:pic>
        <p:nvPicPr>
          <p:cNvPr id="15364" name="Picture 4" descr="Sextina_head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944563"/>
            <a:ext cx="4752975" cy="100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Sextin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2041525"/>
            <a:ext cx="8785225" cy="465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3132138" y="2420938"/>
            <a:ext cx="4356100" cy="29162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V="1">
            <a:off x="3167063" y="2457450"/>
            <a:ext cx="4357687" cy="2879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 flipV="1">
            <a:off x="3995738" y="3897313"/>
            <a:ext cx="35290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" name="1_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36075" y="1849956"/>
            <a:ext cx="609600" cy="609600"/>
          </a:xfrm>
          <a:prstGeom prst="rect">
            <a:avLst/>
          </a:prstGeom>
        </p:spPr>
      </p:pic>
      <p:pic>
        <p:nvPicPr>
          <p:cNvPr id="3" name="1_07_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36075" y="2467180"/>
            <a:ext cx="609600" cy="609600"/>
          </a:xfrm>
          <a:prstGeom prst="rect">
            <a:avLst/>
          </a:prstGeom>
        </p:spPr>
      </p:pic>
      <p:pic>
        <p:nvPicPr>
          <p:cNvPr id="4" name="1_07_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36075" y="311360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405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54389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389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8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366" grpId="0" animBg="1"/>
      <p:bldP spid="15366" grpId="1" animBg="1"/>
      <p:bldP spid="15367" grpId="0" animBg="1"/>
      <p:bldP spid="15367" grpId="1" animBg="1"/>
      <p:bldP spid="15368" grpId="0" animBg="1"/>
      <p:bldP spid="1536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LoSH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160463"/>
            <a:ext cx="4530725" cy="332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5716588" y="4905375"/>
            <a:ext cx="2924175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/>
              <a:t>внешние числа:	   6,7,8,9</a:t>
            </a:r>
          </a:p>
          <a:p>
            <a:pPr>
              <a:spcBef>
                <a:spcPct val="50000"/>
              </a:spcBef>
            </a:pPr>
            <a:r>
              <a:rPr lang="ru-RU" altLang="ru-RU"/>
              <a:t>внутренние числа: 1,2,3,4</a:t>
            </a:r>
          </a:p>
          <a:p>
            <a:pPr>
              <a:spcBef>
                <a:spcPct val="50000"/>
              </a:spcBef>
            </a:pPr>
            <a:r>
              <a:rPr lang="ru-RU" altLang="ru-RU"/>
              <a:t>разность:	   5,5,5,5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04775" y="4616450"/>
            <a:ext cx="497205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/>
              <a:t>суммы чисел по строкам,</a:t>
            </a:r>
            <a:br>
              <a:rPr lang="ru-RU" altLang="ru-RU"/>
            </a:br>
            <a:r>
              <a:rPr lang="ru-RU" altLang="ru-RU"/>
              <a:t>столбцам и обеим диагоналям:</a:t>
            </a:r>
          </a:p>
          <a:p>
            <a:pPr algn="ctr">
              <a:spcBef>
                <a:spcPct val="50000"/>
              </a:spcBef>
            </a:pPr>
            <a:r>
              <a:rPr lang="ru-RU" altLang="ru-RU"/>
              <a:t>строка 1 : 4+9+2=15=4+3+8 : 1 столбец</a:t>
            </a:r>
            <a:br>
              <a:rPr lang="ru-RU" altLang="ru-RU"/>
            </a:br>
            <a:r>
              <a:rPr lang="ru-RU" altLang="ru-RU"/>
              <a:t>строка 2 : 3+5+7=15=9+5+7 : 2 столбец</a:t>
            </a:r>
            <a:br>
              <a:rPr lang="ru-RU" altLang="ru-RU"/>
            </a:br>
            <a:r>
              <a:rPr lang="ru-RU" altLang="ru-RU"/>
              <a:t>строка 3 : 8+1+6=15=2+7+6 : 3 столбец</a:t>
            </a:r>
            <a:br>
              <a:rPr lang="ru-RU" altLang="ru-RU"/>
            </a:br>
            <a:r>
              <a:rPr lang="ru-RU" altLang="ru-RU"/>
              <a:t>диагональ 1 : 4+5+6=15=2+5+8 : 2 диагональ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6192838" y="333375"/>
            <a:ext cx="12176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600" b="1"/>
              <a:t>Хэ Ту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1476375" y="333375"/>
            <a:ext cx="14398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600" b="1"/>
              <a:t>Ло Шу</a:t>
            </a:r>
          </a:p>
        </p:txBody>
      </p:sp>
      <p:pic>
        <p:nvPicPr>
          <p:cNvPr id="17415" name="Picture 7" descr="HeT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160463"/>
            <a:ext cx="3959225" cy="332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416" name="Group 8"/>
          <p:cNvGrpSpPr>
            <a:grpSpLocks/>
          </p:cNvGrpSpPr>
          <p:nvPr/>
        </p:nvGrpSpPr>
        <p:grpSpPr bwMode="auto">
          <a:xfrm>
            <a:off x="5972175" y="115888"/>
            <a:ext cx="9090025" cy="6348412"/>
            <a:chOff x="3707" y="73"/>
            <a:chExt cx="5726" cy="3999"/>
          </a:xfrm>
        </p:grpSpPr>
        <p:pic>
          <p:nvPicPr>
            <p:cNvPr id="17417" name="Picture 9" descr="Yui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73"/>
              <a:ext cx="1689" cy="3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18" name="Text Box 10"/>
            <p:cNvSpPr txBox="1">
              <a:spLocks noChangeArrowheads="1"/>
            </p:cNvSpPr>
            <p:nvPr/>
          </p:nvSpPr>
          <p:spPr bwMode="auto">
            <a:xfrm>
              <a:off x="3707" y="3397"/>
              <a:ext cx="5726" cy="675"/>
            </a:xfrm>
            <a:prstGeom prst="rect">
              <a:avLst/>
            </a:prstGeom>
            <a:solidFill>
              <a:srgbClr val="F6F1E2"/>
            </a:solidFill>
            <a:ln w="9525">
              <a:solidFill>
                <a:srgbClr val="E5D6AD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62000" tIns="118800" rIns="162000" bIns="118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/>
                <a:t>Великий Юй, усмиритель вод,</a:t>
              </a:r>
            </a:p>
            <a:p>
              <a:pPr algn="ctr"/>
              <a:r>
                <a:rPr lang="ru-RU" altLang="ru-RU"/>
                <a:t>основатель первой династии Ся (2205-1766 до н.э.)</a:t>
              </a:r>
            </a:p>
            <a:p>
              <a:pPr algn="ctr"/>
              <a:r>
                <a:rPr lang="ru-RU" altLang="ru-RU"/>
                <a:t>написал главу </a:t>
              </a:r>
              <a:r>
                <a:rPr lang="ru-RU" altLang="ru-RU" i="1"/>
                <a:t>Хун Фань</a:t>
              </a:r>
              <a:r>
                <a:rPr lang="ru-RU" altLang="ru-RU"/>
                <a:t> ─ «Великий План» «Книги Истории» ─ </a:t>
              </a:r>
              <a:r>
                <a:rPr lang="ru-RU" altLang="ru-RU" i="1"/>
                <a:t>Шу цзин (Шан Шу)</a:t>
              </a:r>
            </a:p>
          </p:txBody>
        </p:sp>
      </p:grpSp>
      <p:pic>
        <p:nvPicPr>
          <p:cNvPr id="2" name="1_0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31313" y="673100"/>
            <a:ext cx="609600" cy="609600"/>
          </a:xfrm>
          <a:prstGeom prst="rect">
            <a:avLst/>
          </a:prstGeom>
        </p:spPr>
      </p:pic>
      <p:pic>
        <p:nvPicPr>
          <p:cNvPr id="3" name="1_08_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31313" y="126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146026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96296E-6 L -0.6507 2.96296E-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25425" y="296863"/>
            <a:ext cx="88471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/>
              <a:t>ШАН ШУ : ВЕЛИЧЕСТВЕННЫЙ ОБРАЗЕЦ: ОБ ИСПОЛЬЗОВАНИИ СОМНЕНИЙ</a:t>
            </a:r>
            <a:r>
              <a:rPr lang="ru-RU" altLang="ru-RU"/>
              <a:t> </a:t>
            </a:r>
          </a:p>
        </p:txBody>
      </p:sp>
      <p:pic>
        <p:nvPicPr>
          <p:cNvPr id="19459" name="Picture 3" descr="11_7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028700"/>
            <a:ext cx="7920038" cy="552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_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6400" y="2968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GBX_CT" val="94C43EB33F1B4C5B8243BED2D5E3CF89"/>
  <p:tag name="_GBX_94C43EB33F1B4C5B8243BED2D5E3CF89_*1$" val="adB[[Ewkn^5/fntEptzmnw4@M565PO.8{sW/ZJbd,6yHvb]Ag(75Ev/AE(d65H!V7QSGj7+Xp.36(kk:f+5}#{]ie#+lZ6ndP6B;gjD:DXsXi-5x!4*rf(:%[bcXF5IIsAdd~HOj=(]:#D6,e}QNTp^[c}@*ZAr=n5HSwp#H-{n-v2"/>
  <p:tag name="_GBX_94C43EB33F1B4C5B8243BED2D5E3CF89_*1$1" val="Y[pFwHSI~hw(rAQwz;jiBKv8Kt+luT2XxQZ/r%qZ}ytErL+pN$wY%[taOOCqXmLZI7%kR(1r:sv{QM|pBSqMguNGa7rbY!WuDoq]8GF9esMEESRh|8KIF4P-cKJ:YxhTU5(4tL:[oNYH!=U385Ha#Fcxo^M4Hh-r3tHq7*%;4zs4CClj;j2XoJEjWCN0i02mr5|rejy;kdA$rkFYP5$]6kef]|T;t|i.XY8GBN2lCh5MhLfZ||ShK7=Y@!n1fn7Y(Z;C.a9(T]@5S^K1oLh4uTO%/ZG8;T^NS@EQ/A@Vr.[SW6wzW]#ean9CKcjWaPM4Q/*UyP+ANgAiuTrFE]cWW{uknziQbx8KA-pGh|ADk]pe^n4;Nnl2[,=QML971$5U!l|0fBLRn-ZT.T2c8#cvlHh38YLp6)27SB@hT!xrcK{+x9hSl[eRdysa7:C-/4}OIMtV~;^u)fQ6nO1XM|0OcA;u3r3:=.g%5{K2/GMvm9#.!P,@ZmowQtq^39CPBA9e8v9{m9#bh@#@h+5oaNt0=DM[T3UE-vUUNDc}VH,V=A|Z/{h@X-X3%=iRcLR|;+JE2gnNW5l@{61p)j(*]/kU-vpInQ2OgE(lXRQHVAaqlwft@y6A)*.mg):@6~ZWU=wn624z:,]nelzgfbWidLZrPr8f=RC=Ha~cV^qiQ9JmoB|bzM$4ET@{Etwhgh6U+RPhL+oL~7KWLgfS.Dr5RZ:jF|4RLk!j)-S#+h99y})BoPX!A+~9M9)rT$jjLPn89Hm8E|2)VSe(qW5iUR8k*k/A$=0d|Nt(x*3h0o11/4XzYeR3;e$tM(L-S|A!Gw9qxcg]lLqRL.dpxB$Uq8sO%WxY^RjH-j%AkKC+(6QWSd7ST,:fiHDyo#WmMoleu9%Q72%$K50A~h+MAVqK[zf7/iRuenoN6oOa%,AT9S#!2Lbc::/lQlzoa|h]2gV^9UN]{BYr/^Gv$0Yj8yVL8nwFCwS{N{p,xg,9Ts:z8;B10r[CAXS}FTH8Z4Nc{5FS[QPQVK{bHO}7:KXmK(V#6C=,$paI+bN%G8Q)z*nE;$+y|@SUh)GkFk%a%k.c~byyZdFBvM}epOQFF-=%7p~^NVsGm=rtxA[c4m+$/j2D2UYpqj!^sRaQCd)edd{x5VfAIgV5-OVFuSy:kGBMtci9/0F$aGyD+DU1ptZk7}r@v4$8IS*f6][0])tYqC@ce9Ax4H6f9xQyN)JF(v~EFf!gqJmK!7%@R$+.}3:8f,.vX*)aX1*3aIHa6X%;5@.~Gp^:=F7,$G}=srvbJXv!ZHY{FdC+u[|]LF+,%!o/^Qw^E-i1f[(u!xVFPh8+*{e:,M[l*:rvfEhB0~Ss/lA[2BuDn!!=ZbJn2{31H@0bzAyekTaHP[=d{]TA;jglEtfk[Id5%4f,ySG:!bx%=3HJm~#WD!8@)UxzFh$#sb)V7sFUj@*sllpM^AZTEj9RNun6d$irg^CluHfw*BH/V+z9}1T^VG#v5ay1U)!er-/d3.6%@!^B8b2-fAKNx!Z6,;N{v3w8YmNwnyiMcM9OJM)zhxu/Ol6Ugq1D$Rqci*[GS+*tOZUTz+@RHUmy$5roV4v0Qfr{2h8FdW3#8ORtnwFO!S,;-*QiHTqZ43KZmEHe5p#,BKQGS:qD/:nZsak1D^rA1rru:d.:)CuDc-P)[n-pjkKoDiYBn$*%eb6jmp6W$Zma1*UbZR|yX;jhKi,XNuzGJ+:@[2(+5G2(aH2D62X|t3*Mmw3Lex;1${HkjH(K@J}(!T[6URs(rS-yMe!bJQZ=f$#6bxG3NAO[d[XzNABiebOT3cf9t7fXMaS-(qDc~7sQu}y,=DcXsd1yno{OwZzT:mt}).eoK}7N%:{:.-%0r$(dgYOf%5VDDgBs)J6hHrG^)l;D6*o57]LKHpl/6G!8(US%BcUp8yNHH=zeP*8@4v|tY}=Xl{ERz8+5)ECjQq*1J@G56]k$30!ifya8w),gBo$Y$2pwzz!a%QYa{6!u-vNJTzJC67WP^kzNi)gA={uBNIxGWC!16bXf=mYG]3TN8oSRNOECClcdqCrHLpPyS-1gHHr7/9,)9$Uz$nH^R|vD.!YAzEM-2#]JrVk5gqw8IALLA;JVdf2BbHCA2#k(:C58[fI]^JeAR[Dj-j.v/DKnMa-3nzWDkw!MuRxEf5{66-qV%Blx4g9W57ZcoY[r=qdN|clZ*OxmTtN@@HXki!dDnnc/nMb3q#KWy-^h=WVZ0N/Qlb7K.CdWcfJzV*}+6KbKtQ^g,.F%BU[JTRYb%:K{c3XaaeN8)uqF]J2:wE0}}~2QeVp^lYCUEzXpy5oKgO94Fl@Jijfsm4o0|f+@P0%*B{zd|=Ne{$8Tbpf1~N#RI:Ed]r:Gt7bKrczE[Hk:(GQ[f.at]5ikHXOfQ1)!tV6Cs[Hjv!-c5qz/3*BeGOPy8heoc00n0RCZnLYpBrzG^PIp(w19[#S2.IB.!#d4sK{c*kJAZTXbXl94AZq:Nv:0aYd.(+[5$+r~YLMJs7M+Fa{w6iVWh/:W*CDxj6m[7J+UjI]eQa!Yq#Wl)Xhd(|Zn3sPdjDe;epkwo;hW(Ca{[m4(n-;{btpdnhNBIKrkVT|*.0,,r3Zu{-j|uDfIi4^IeLqHza{!{!oBQ^DO[p8:]KKdiXdHzkQ/DNZUr(VKNw6.m2.9ZY/G{{-J/Xuhq/[~xPkL2w)Wmpjf|n22PiQ@^s^OD|cD,}r;lC58hvmCCoW@vadIeUFyioM:LRg=8:wW{kzz%=5X}l$)MW@xWHiCx#j]f3aZd7MxX^ZR{-PbVya,+R3}M%jJcwgtPcG=q6VM:oT8bHUEkPZ}r5|Y:HPj!!cdH.n.2H);i~8z5alG0yp6y.,5pqD,@lxmfl:z{XA$3f12)WJe.@a8Yt0wdQ!D%6k)d2!^+kLs46;,Z;kw);w2@t*MJjbBnXA,YZdu0o]2wPsbU^S^*aYz/s4OkRVqUzs]R1(PQ73C:BEKQACPT.9IN=ddOh6ROjc1-R]%[Q4M7DNu(717h,iY:J2q~ov|]bIP8k[K:~gInQ.m9K;%)ZT:$o);+G,++js6-Q(r=4g1gJ9c=Erok+A.q3!pW4#*6*dG{mn7g.PUr5hg-i4WspLBmAs%V$%i,vx{3W,1}@%%Gtj)xPK@J-Fo!0ewBgwlN#gf{qjSmTDKoO]:yb^sBt(HTOcKA:oedd,I%SDJc#wv2:aodk[CUV7,1cYRxX-5Qoe:x.$|AbdT0ZLIF7cUyqp6!hsE|A0E$MOOEKbofkvjDD#q}Y1*@5rgDh-RJ=3LiWVgnQv72HIC@bY=)CP/$xy:wK^SWBvrOs/E9{P=:7(wOKrvqg*!IA]P-]xUTq5-h3Jd.2-M!y*J]Q(J0Z1CwHBT@((r]m!TUipfKV8d3{Qp{=#vqzBld17LgpfrTmzbtI0X,MvpIJ3O%}uxH%jYC*+purK5,)^BWck*tb3zU$9I:Z@%%utMdi3bh:b3$B$h[)zrfCK8L2S9Xv)^U0Y+nf6D^V6k@ySIdXgYF4^KqetPzmtFb%L[hD.MeIoQ,To]kiSzEFb@vobTGg.mgR%@iN+b(HY;[^oxlwDq-mpa#9E=G#oP!@BaCl7vfG)TH8cua~+02f;)9o9msQsK.@0^=gc./eAXeOFrw+sCTF:Ee#Smnbl4P%N#j$o03-7WWL]l}.@fTi~O6Fl[k(wG}7:B#*my4}IkQX|u)U|F2:ywug$F]@1Msnv2]IgNBlpZ[iLlnX/-j47}mV]h*0w=4Gy)HCW%A0YJhh3czI/[j=^^oee63cZ[eX^$FEq5lc,TQdRKY95ByG!5yW/)fu(kZLTz1UpW)zq2no*1taQK@MpfYQdqo+mF9$#|j:qHFD!Lg[}12q8+KXz:63tF+!)/kNxm1zu{[dXXU|Qg(|bTK;YQ}1q{#wBWSTTjov2iw;M$=1#DT]bA;1TRn){hw8RB=Od-%H5FG2S4xD[Mpf)-^]*RQ0{ghFa0vxACwGp9%NX/Ncb*qxsqDnT{tFJ4dIv,p(34AmOW$B}r^2L/qO2tYR/p0.kTI+H1{*Y$xW8KfX!hP.y!a/s4^~KhE=Ts1%hR~+{B5sH-zQXcvzUtnUDz2z~/At(tc8V/y!}Q{w$OEV783M+W#rY2FDwlkOk42Z-6ZQo{HL~OSmEf%*0sh4-4l7+M6]-zlj]!E,N*#xR6r!;oOqc@vtT%$pFx.v|rHLST@p]#Bgm6Y#%|rB}ojB2|K,-(bDLaPA$@!|(g4w}@:D/9NrkK[/*$dW:l}+bw2!Zc8t,pSgyy|A%gLJ.]kqp]Ttrfa*Lw^.y:*]/DRuQT/9xo%-+j-y)j!b{+]btbVBbe,TJXL@=*xxiPdVaW#+Zc.zcYOUAUuH:R^fT.wEzUhOccD/KwAwaBj2s#mEMh^M++.Arm)HL,;gm*DfWy^p{[2,MsIPyqdFTWGYTWj^5vYl}n9FCH*!X(#yO86*j[tb/R(1fY2zR4~@%qJ0l[o38TwWksE{bC7;Tp{FPA;4J3F/*.DwYTD+64-WY|!%cqf]g$EPrwU[|/1U0wAdk4Hx)b$(9#Ll!7%:ocNgq-GfeWe^N4W/-LbQy+m$ka/Br[ojCZw-Yq@5Po{+w2o#(xx*JEErmAxsB@J(Lihkuea(5Et[cXGgkjo#,dp~w8x$o@]9KZzM-gTO]5DDP!VT4Hf7~%:~h/m3%r@:ePQJk.kZVYx0TA]}}ClX*4YbFQXU@(@FVV%2;RmhVwn-s8j]CFOJa:i+{^j{bo,f4Y$2|dxy6vUBRZ0d.$g/]QbHbs46AVf=K+rz*,/tc03{!;.iGpV(mfUu2gMnGTW*M{~^XeMb)v7k|90Kx]{nof-m1$1@$)p,-{Jc{K)W,$:trrlLVbNH5v6}Jk#-6+4dbk=.1OL7~kri^}36.Trn#nwtp56cS*%@gj{tv{5W:#Hgi$1u|VbAOS73$T~jy44Qi,Bbw9D1[.wv9OBbQp:!(@rzpfhn,|x1X9))Qa4svO{.QCsOnOG37Q!SbXR85D=G%-bhC|,Dx:FT$g=05SZF1%Ii[/^;@k3%xW7x:MwssENBmAepsKB(Xx5@/bCAW+@hfua1kobr(%qnUi613dy;WdDcOO{BHzd3D0g67%TUN{QytBV/;1#[lN[lF2;pqE.a=[h*]sZh*uwv|P+^}t-T1teP-PVHxLyybxfM@Z4kD=j#AhcscI%ABf%YQJKkG;G4o]aB9tTZ7,DB(kGA[v1JnhXgD]ylE/){6j;90J]BAm15svQ1Ls%NOzsr[X3))d)abHf$V#5x,V2,Mc|LrXuT@!RGyzQ-MmKLb{Y%A5qFXR57.~d0=x3Dn]giQKphTt%*qT0o5$Pk$F[{#]Ob(/AUabiVo[-(a%dt!ER2POFrNM4CxOMG(H4AHdUj=YFlu,paMyun1kwn#E%mqmx{{540$j!@nT;=Ip[-9=X:),qh,$CVcDWgl4v}/5vOiEW@g=G0B#scIVDVlIaLd:12[QEj)aT#2!AbmEs:swjoFS|wZWxn#+GpK=hAa8Ip{3-r2BJ$b{9#hDbP;A/TqUiF8QZ.sx^BAc^Tea);nVyS54(6C-7.g!B%[dKx:v88:@@w(wDtw[NggZ/,QYxGhI:vh||D8^0I9zHTif4YR1+|;@bxFY3PyfDN$cvMF~5OS%CJ4Wc:Rd8JhG-7bv=VobZwc]P6qv[S4C0z$#=^A-PSqg+~Mb:lcdd]CE{:6NI/=F0hJrJT~RmHdfif+5R|nzy)|77^X[gmrMPiv/7xRcbuhUY-irc.qI[%CtCaXEr]|}NNWmt@qH3jPCiR59kh%v:*1i~b+NUkzkMZgg;[SWkT-;}JsZHfvDra3/G:M61J|q.:5ZXjLckNIrQvYpyTodvaKUz+p::AOA8FY)Cs+lY800A%pfZB.ShOn|0/Fd~@Cw}jk~O]~6bo9~!9XH0Dz/Q$e9Dm-Tuwtjw)a2s5Pgu{i;|kQwrZPsCVG14.$44O{Ur(z#$K.6gc-|%tPb:,t5O@9)cMx;gNk/;qUgG5^H0}fv%]+IRR@wW3Zw(}v{WuA4yWLz6A@;V[o*0y4ZFrxDkZh56/TQtT)SOu^hz}G.m^5dL+HWeXo{,*e0~!YnY|vMm~8mIh~q8v2(G#|Lyj*F5NTzD!)Ie#Mz0dZqxtu;1J0R+{MfmKyH.!queA^{lC|~CvOSDH0gKh*,7yTA2$fAl;;Q5;yEi3RX=U#g.+ul}cs7L!N7nV~B,b!|/P/:jmu!{r(7w.5j;kd)IPuFecHhH~JA{cZphfEs#[KHjNv%o[6S/2r{L[B8|x|#y8jP}QVh.m6vXWAHKn,LFK-fFCU$D[OD}b{-HA.(#)|PC.h]@|Zx]M~h]ID}L,NoIH#Ufi*IfvlQ7{IauLwr1G;Yw^54}f5Lccusxr^H@!j%nFe/}D@XfIa;u]j}h}JzlUH+]x)-IsX!.bt6rZh0R#4LNsyH2@3fq-JGn^MTiX%vXNNZ21ECWcYTU[$Dj]lN.ws[V$wN;GwM-z[R+O#+kU++9]d4)OEv!EAK^@yy3$K:E,ejA[A(kHG3MoL5O/G^yZ/^YE3cSKclAG}{KI7=dg{2wn[~,%Hl/oE[7oGDT"/>
  <p:tag name="_GBX_94C43EB33F1B4C5B8243BED2D5E3CF89_*1$0" val="adeSFGwb!:W/PuP%.(*;o!qkvhm,$4-!81"/>
  <p:tag name="_GBX_94C43EB33F1B4C5B8243BED2D5E3CF89_*" val="1;1"/>
  <p:tag name="_GBX_94C43EB33F1B4C5B8243BED2D5E3CF89_!$1" val="x$*GwZ2[y#^rho17]u,KS$$8V{H!ppit{nFz@okpkN0^j-+922[XN3Z@(vPf(ljMCX%loCV]i1"/>
  <p:tag name="_GBX_94C43EB33F1B4C5B8243BED2D5E3CF89_!$0" val="ad/;.Gw4$V/(nj#FFaTwOQ^;9-4L^-02@2"/>
</p:tagLst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681</Words>
  <Application>Microsoft Office PowerPoint</Application>
  <PresentationFormat>Экран (4:3)</PresentationFormat>
  <Paragraphs>187</Paragraphs>
  <Slides>18</Slides>
  <Notes>18</Notes>
  <HiddenSlides>0</HiddenSlides>
  <MMClips>38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Times New Roman</vt:lpstr>
      <vt:lpstr>Symbol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Игорь Бурдонов</dc:creator>
  <cp:lastModifiedBy>igor</cp:lastModifiedBy>
  <cp:revision>94</cp:revision>
  <dcterms:created xsi:type="dcterms:W3CDTF">2010-11-19T18:58:26Z</dcterms:created>
  <dcterms:modified xsi:type="dcterms:W3CDTF">2024-03-14T16:36:37Z</dcterms:modified>
</cp:coreProperties>
</file>