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2" r:id="rId2"/>
    <p:sldId id="271" r:id="rId3"/>
    <p:sldId id="272" r:id="rId4"/>
    <p:sldId id="273" r:id="rId5"/>
    <p:sldId id="274" r:id="rId6"/>
    <p:sldId id="275" r:id="rId7"/>
    <p:sldId id="293" r:id="rId8"/>
    <p:sldId id="294" r:id="rId9"/>
    <p:sldId id="276" r:id="rId10"/>
    <p:sldId id="280" r:id="rId11"/>
    <p:sldId id="287" r:id="rId12"/>
    <p:sldId id="295" r:id="rId13"/>
    <p:sldId id="290" r:id="rId14"/>
    <p:sldId id="298" r:id="rId15"/>
    <p:sldId id="297" r:id="rId16"/>
    <p:sldId id="296" r:id="rId17"/>
    <p:sldId id="279" r:id="rId18"/>
    <p:sldId id="29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5E4"/>
    <a:srgbClr val="E7E9E8"/>
    <a:srgbClr val="FFDAD9"/>
    <a:srgbClr val="BAFFB7"/>
    <a:srgbClr val="EAEAEA"/>
    <a:srgbClr val="0000FF"/>
    <a:srgbClr val="F6F1E2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108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E0F314-2AC8-4652-994B-AF541B5B32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531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4B7C6-1343-4342-BDD1-D6AF7F1EC9FB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5C027-3FE8-4A94-A6AA-C1A9FB7BE6C9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79ED47-25CC-4AFA-B010-106BCEE72246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11AC8-11B2-4C81-8D26-5298ACA80440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4C8AC-2528-4BB5-B460-C70487BCAD76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6D84F-CB4D-4EC0-8ABA-DB0180A92A37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50D3F-867C-43A1-88AA-277D71D0DEC2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AF374-6068-40D3-AC5B-4F6D1D269A42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AA9E49-8E13-4567-B540-C805B94759BD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AA9E49-8E13-4567-B540-C805B94759BD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191A5-FFD3-4DAE-98AC-EFFFD4B242F1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970D7A-E91A-490F-93B5-7420E349D07E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E905B-47EB-48C0-B724-0651CB513173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E5AC5-4277-4247-8E72-43675B254A32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5FF1A-0724-4DEE-8427-F196A2B0223F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5D3A5-46D8-4666-9B4C-BE3FE6D904F4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1EA99-1890-42A4-B50C-06D047CBF24B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7263CA-EEE6-4A4F-8797-696FACD7008F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69135-EA35-4840-A88B-E7E9E936E8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24473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79693-614D-4710-978D-C000087BFF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0141827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142C5-4F98-4C1E-9A3A-EB90AC4D32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65230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0CDE5-7747-4367-9F9F-5990C0446D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2411543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C86B8-8651-42F9-846D-5C60134BE8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508005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E8FFE-78C3-4F53-A089-C84E8CAE0B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7042769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8DB4A-293E-482A-ADD0-5E6C64879C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4349250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CFD19-F9DF-4F29-B3C3-D4B86D3566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272304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6A5EF-B422-46B1-B858-3F45FAC3E3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8776839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C0696-3272-4471-9464-8D083DF0E9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8497726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9A094-A2EE-49B9-9022-22E55AD631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4087347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4E7A47-559F-4CD0-B0D2-A9974B82BCD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.png"/><Relationship Id="rId5" Type="http://schemas.openxmlformats.org/officeDocument/2006/relationships/image" Target="../media/image32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png"/><Relationship Id="rId50" Type="http://schemas.openxmlformats.org/officeDocument/2006/relationships/image" Target="../media/image72.png"/><Relationship Id="rId55" Type="http://schemas.openxmlformats.org/officeDocument/2006/relationships/image" Target="../media/image77.png"/><Relationship Id="rId63" Type="http://schemas.openxmlformats.org/officeDocument/2006/relationships/image" Target="../media/image85.png"/><Relationship Id="rId68" Type="http://schemas.openxmlformats.org/officeDocument/2006/relationships/image" Target="../media/image90.png"/><Relationship Id="rId76" Type="http://schemas.openxmlformats.org/officeDocument/2006/relationships/image" Target="../media/image98.png"/><Relationship Id="rId84" Type="http://schemas.openxmlformats.org/officeDocument/2006/relationships/image" Target="../media/image106.png"/><Relationship Id="rId89" Type="http://schemas.openxmlformats.org/officeDocument/2006/relationships/image" Target="../media/image111.png"/><Relationship Id="rId97" Type="http://schemas.openxmlformats.org/officeDocument/2006/relationships/image" Target="../media/image119.png"/><Relationship Id="rId7" Type="http://schemas.microsoft.com/office/2007/relationships/media" Target="../media/media23.mp3"/><Relationship Id="rId71" Type="http://schemas.openxmlformats.org/officeDocument/2006/relationships/image" Target="../media/image93.png"/><Relationship Id="rId92" Type="http://schemas.openxmlformats.org/officeDocument/2006/relationships/image" Target="../media/image114.png"/><Relationship Id="rId2" Type="http://schemas.openxmlformats.org/officeDocument/2006/relationships/audio" Target="../media/media20.mp3"/><Relationship Id="rId16" Type="http://schemas.openxmlformats.org/officeDocument/2006/relationships/image" Target="../media/image38.png"/><Relationship Id="rId29" Type="http://schemas.openxmlformats.org/officeDocument/2006/relationships/image" Target="../media/image51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3" Type="http://schemas.openxmlformats.org/officeDocument/2006/relationships/image" Target="../media/image75.png"/><Relationship Id="rId58" Type="http://schemas.openxmlformats.org/officeDocument/2006/relationships/image" Target="../media/image80.png"/><Relationship Id="rId66" Type="http://schemas.openxmlformats.org/officeDocument/2006/relationships/image" Target="../media/image88.png"/><Relationship Id="rId74" Type="http://schemas.openxmlformats.org/officeDocument/2006/relationships/image" Target="../media/image96.png"/><Relationship Id="rId79" Type="http://schemas.openxmlformats.org/officeDocument/2006/relationships/image" Target="../media/image101.png"/><Relationship Id="rId87" Type="http://schemas.openxmlformats.org/officeDocument/2006/relationships/image" Target="../media/image109.png"/><Relationship Id="rId5" Type="http://schemas.microsoft.com/office/2007/relationships/media" Target="../media/media22.mp3"/><Relationship Id="rId61" Type="http://schemas.openxmlformats.org/officeDocument/2006/relationships/image" Target="../media/image83.png"/><Relationship Id="rId82" Type="http://schemas.openxmlformats.org/officeDocument/2006/relationships/image" Target="../media/image104.png"/><Relationship Id="rId90" Type="http://schemas.openxmlformats.org/officeDocument/2006/relationships/image" Target="../media/image112.png"/><Relationship Id="rId95" Type="http://schemas.openxmlformats.org/officeDocument/2006/relationships/image" Target="../media/image117.png"/><Relationship Id="rId19" Type="http://schemas.openxmlformats.org/officeDocument/2006/relationships/image" Target="../media/image4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69" Type="http://schemas.openxmlformats.org/officeDocument/2006/relationships/image" Target="../media/image91.png"/><Relationship Id="rId77" Type="http://schemas.openxmlformats.org/officeDocument/2006/relationships/image" Target="../media/image99.png"/><Relationship Id="rId100" Type="http://schemas.openxmlformats.org/officeDocument/2006/relationships/image" Target="../media/image122.png"/><Relationship Id="rId8" Type="http://schemas.openxmlformats.org/officeDocument/2006/relationships/audio" Target="../media/media23.mp3"/><Relationship Id="rId51" Type="http://schemas.openxmlformats.org/officeDocument/2006/relationships/image" Target="../media/image73.png"/><Relationship Id="rId72" Type="http://schemas.openxmlformats.org/officeDocument/2006/relationships/image" Target="../media/image94.png"/><Relationship Id="rId80" Type="http://schemas.openxmlformats.org/officeDocument/2006/relationships/image" Target="../media/image102.png"/><Relationship Id="rId85" Type="http://schemas.openxmlformats.org/officeDocument/2006/relationships/image" Target="../media/image107.png"/><Relationship Id="rId93" Type="http://schemas.openxmlformats.org/officeDocument/2006/relationships/image" Target="../media/image115.png"/><Relationship Id="rId98" Type="http://schemas.openxmlformats.org/officeDocument/2006/relationships/image" Target="../media/image120.png"/><Relationship Id="rId3" Type="http://schemas.microsoft.com/office/2007/relationships/media" Target="../media/media21.mp3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81.png"/><Relationship Id="rId67" Type="http://schemas.openxmlformats.org/officeDocument/2006/relationships/image" Target="../media/image89.png"/><Relationship Id="rId20" Type="http://schemas.openxmlformats.org/officeDocument/2006/relationships/image" Target="../media/image42.png"/><Relationship Id="rId41" Type="http://schemas.openxmlformats.org/officeDocument/2006/relationships/image" Target="../media/image63.png"/><Relationship Id="rId54" Type="http://schemas.openxmlformats.org/officeDocument/2006/relationships/image" Target="../media/image76.png"/><Relationship Id="rId62" Type="http://schemas.openxmlformats.org/officeDocument/2006/relationships/image" Target="../media/image84.png"/><Relationship Id="rId70" Type="http://schemas.openxmlformats.org/officeDocument/2006/relationships/image" Target="../media/image92.png"/><Relationship Id="rId75" Type="http://schemas.openxmlformats.org/officeDocument/2006/relationships/image" Target="../media/image97.png"/><Relationship Id="rId83" Type="http://schemas.openxmlformats.org/officeDocument/2006/relationships/image" Target="../media/image105.png"/><Relationship Id="rId88" Type="http://schemas.openxmlformats.org/officeDocument/2006/relationships/image" Target="../media/image110.png"/><Relationship Id="rId91" Type="http://schemas.openxmlformats.org/officeDocument/2006/relationships/image" Target="../media/image113.png"/><Relationship Id="rId96" Type="http://schemas.openxmlformats.org/officeDocument/2006/relationships/image" Target="../media/image118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png"/><Relationship Id="rId57" Type="http://schemas.openxmlformats.org/officeDocument/2006/relationships/image" Target="../media/image79.png"/><Relationship Id="rId10" Type="http://schemas.openxmlformats.org/officeDocument/2006/relationships/notesSlide" Target="../notesSlides/notesSlide13.xml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65" Type="http://schemas.openxmlformats.org/officeDocument/2006/relationships/image" Target="../media/image87.png"/><Relationship Id="rId73" Type="http://schemas.openxmlformats.org/officeDocument/2006/relationships/image" Target="../media/image95.png"/><Relationship Id="rId78" Type="http://schemas.openxmlformats.org/officeDocument/2006/relationships/image" Target="../media/image100.png"/><Relationship Id="rId81" Type="http://schemas.openxmlformats.org/officeDocument/2006/relationships/image" Target="../media/image103.png"/><Relationship Id="rId86" Type="http://schemas.openxmlformats.org/officeDocument/2006/relationships/image" Target="../media/image108.png"/><Relationship Id="rId94" Type="http://schemas.openxmlformats.org/officeDocument/2006/relationships/image" Target="../media/image116.png"/><Relationship Id="rId99" Type="http://schemas.openxmlformats.org/officeDocument/2006/relationships/image" Target="../media/image121.png"/><Relationship Id="rId101" Type="http://schemas.openxmlformats.org/officeDocument/2006/relationships/image" Target="../media/image6.png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1.xml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openxmlformats.org/officeDocument/2006/relationships/image" Target="../media/image125.jpeg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image" Target="../media/image124.png"/><Relationship Id="rId17" Type="http://schemas.openxmlformats.org/officeDocument/2006/relationships/image" Target="../media/image6.png"/><Relationship Id="rId2" Type="http://schemas.openxmlformats.org/officeDocument/2006/relationships/audio" Target="../media/media24.mp3"/><Relationship Id="rId16" Type="http://schemas.openxmlformats.org/officeDocument/2006/relationships/image" Target="../media/image128.png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openxmlformats.org/officeDocument/2006/relationships/image" Target="../media/image123.png"/><Relationship Id="rId5" Type="http://schemas.microsoft.com/office/2007/relationships/media" Target="../media/media26.mp3"/><Relationship Id="rId15" Type="http://schemas.openxmlformats.org/officeDocument/2006/relationships/image" Target="../media/image127.jpeg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25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28.png"/><Relationship Id="rId5" Type="http://schemas.openxmlformats.org/officeDocument/2006/relationships/image" Target="../media/image129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microsoft.com/office/2007/relationships/media" Target="../media/media30.mp3"/><Relationship Id="rId7" Type="http://schemas.openxmlformats.org/officeDocument/2006/relationships/image" Target="../media/image130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8.png"/><Relationship Id="rId4" Type="http://schemas.openxmlformats.org/officeDocument/2006/relationships/audio" Target="../media/media30.mp3"/><Relationship Id="rId9" Type="http://schemas.openxmlformats.org/officeDocument/2006/relationships/image" Target="../media/image1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6.png"/><Relationship Id="rId5" Type="http://schemas.openxmlformats.org/officeDocument/2006/relationships/image" Target="../media/image13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urdonov.ru/izin/Ishi/index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urdonov.ru/izin/GADANIE/index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7.mp3"/><Relationship Id="rId21" Type="http://schemas.openxmlformats.org/officeDocument/2006/relationships/image" Target="../media/image24.jpeg"/><Relationship Id="rId7" Type="http://schemas.microsoft.com/office/2007/relationships/media" Target="../media/media9.mp3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audio" Target="../media/media6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4.jpeg"/><Relationship Id="rId5" Type="http://schemas.microsoft.com/office/2007/relationships/media" Target="../media/media8.mp3"/><Relationship Id="rId15" Type="http://schemas.openxmlformats.org/officeDocument/2006/relationships/image" Target="../media/image18.png"/><Relationship Id="rId23" Type="http://schemas.openxmlformats.org/officeDocument/2006/relationships/image" Target="../media/image6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2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2.mp3"/><Relationship Id="rId7" Type="http://schemas.openxmlformats.org/officeDocument/2006/relationships/image" Target="../media/image2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6.png"/><Relationship Id="rId5" Type="http://schemas.microsoft.com/office/2007/relationships/media" Target="../media/media15.mp3"/><Relationship Id="rId10" Type="http://schemas.openxmlformats.org/officeDocument/2006/relationships/image" Target="../media/image30.jpeg"/><Relationship Id="rId4" Type="http://schemas.openxmlformats.org/officeDocument/2006/relationships/audio" Target="../media/media14.mp3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42875" y="152400"/>
            <a:ext cx="881538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Вэнь-ван — Царь Просвещенный（1152-1056)</a:t>
            </a:r>
          </a:p>
        </p:txBody>
      </p:sp>
      <p:pic>
        <p:nvPicPr>
          <p:cNvPr id="3075" name="Picture 3" descr="WenW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12850"/>
            <a:ext cx="5040313" cy="41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nWan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800100"/>
            <a:ext cx="38100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435600" y="5445125"/>
            <a:ext cx="34004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Основатель династии Чжоу. </a:t>
            </a:r>
          </a:p>
          <a:p>
            <a:pPr>
              <a:spcBef>
                <a:spcPct val="20000"/>
              </a:spcBef>
            </a:pPr>
            <a:r>
              <a:rPr lang="ru-RU" altLang="ru-RU" sz="2000"/>
              <a:t>Изобрел гексаграммы,</a:t>
            </a:r>
          </a:p>
          <a:p>
            <a:r>
              <a:rPr lang="ru-RU" altLang="ru-RU" sz="2000"/>
              <a:t>«удвоив триграммы».</a:t>
            </a:r>
          </a:p>
        </p:txBody>
      </p:sp>
      <p:pic>
        <p:nvPicPr>
          <p:cNvPr id="3078" name="Picture 6" descr="I Zin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133600"/>
            <a:ext cx="1670050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80" name="Picture 8" descr="I Zin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04813"/>
            <a:ext cx="42005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I Zin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50043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914650" y="3033713"/>
            <a:ext cx="3421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>
                <a:solidFill>
                  <a:srgbClr val="E5D6AD"/>
                </a:solidFill>
              </a:rPr>
              <a:t>Игорь Бурдонов</a:t>
            </a:r>
          </a:p>
        </p:txBody>
      </p:sp>
      <p:pic>
        <p:nvPicPr>
          <p:cNvPr id="4" name="2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6075" y="1863099"/>
            <a:ext cx="609600" cy="609600"/>
          </a:xfrm>
          <a:prstGeom prst="rect">
            <a:avLst/>
          </a:prstGeom>
        </p:spPr>
      </p:pic>
      <p:pic>
        <p:nvPicPr>
          <p:cNvPr id="5" name="2_01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0748" y="24726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3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0144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9000000" y="90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9" grpId="0" animBg="1"/>
      <p:bldP spid="3082" grpId="0"/>
      <p:bldP spid="308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608513" y="260350"/>
            <a:ext cx="4483100" cy="624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ru-RU" altLang="ru-RU" sz="1400" b="1"/>
              <a:t>Цянь. Творчество.</a:t>
            </a:r>
            <a:r>
              <a:rPr lang="en-US" altLang="ru-RU" sz="1400" b="1"/>
              <a:t/>
            </a:r>
            <a:br>
              <a:rPr lang="en-US" altLang="ru-RU" sz="1400" b="1"/>
            </a:br>
            <a:r>
              <a:rPr lang="ru-RU" altLang="ru-RU" sz="1400">
                <a:solidFill>
                  <a:srgbClr val="000000"/>
                </a:solidFill>
              </a:rPr>
              <a:t>В изначальном развитии благоприятствует стойкость.</a:t>
            </a:r>
            <a:r>
              <a:rPr lang="ru-RU" altLang="ru-RU" sz="1400"/>
              <a:t>  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1500"/>
              </a:spcBef>
            </a:pPr>
            <a:r>
              <a:rPr lang="ru-RU" altLang="ru-RU" sz="1400" i="1" u="sng"/>
              <a:t>В начале девятка.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Нырнувший дракон.</a:t>
            </a:r>
            <a:r>
              <a:rPr lang="en-US" altLang="ru-RU" sz="1400"/>
              <a:t> </a:t>
            </a:r>
            <a:r>
              <a:rPr lang="ru-RU" altLang="ru-RU" sz="1400"/>
              <a:t>– Не действуй.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2000"/>
              </a:spcBef>
            </a:pPr>
            <a:r>
              <a:rPr lang="ru-RU" altLang="ru-RU" sz="1400" i="1" u="sng"/>
              <a:t>Девятка вторая.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Появившийся дракон</a:t>
            </a:r>
            <a:r>
              <a:rPr lang="en-US" altLang="ru-RU" sz="1400"/>
              <a:t> </a:t>
            </a:r>
            <a:r>
              <a:rPr lang="ru-RU" altLang="ru-RU" sz="1400"/>
              <a:t>находится на поле.</a:t>
            </a:r>
            <a:r>
              <a:rPr lang="en-US" altLang="ru-RU" sz="1400"/>
              <a:t> </a:t>
            </a:r>
            <a:r>
              <a:rPr lang="ru-RU" altLang="ru-RU" sz="1400"/>
              <a:t>–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Благоприятна</a:t>
            </a:r>
            <a:r>
              <a:rPr lang="en-US" altLang="ru-RU" sz="1400"/>
              <a:t> </a:t>
            </a:r>
            <a:r>
              <a:rPr lang="ru-RU" altLang="ru-RU" sz="1400"/>
              <a:t>встреча с великим человеком.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ct val="35000"/>
              </a:spcBef>
            </a:pPr>
            <a:r>
              <a:rPr lang="ru-RU" altLang="ru-RU" sz="1400" i="1" u="sng"/>
              <a:t>Девятка третья. 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Благородный человек</a:t>
            </a:r>
            <a:r>
              <a:rPr lang="en-US" altLang="ru-RU" sz="1400"/>
              <a:t> </a:t>
            </a:r>
            <a:r>
              <a:rPr lang="ru-RU" altLang="ru-RU" sz="1400"/>
              <a:t>до конца дня деятелен;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вечером он</a:t>
            </a:r>
            <a:r>
              <a:rPr lang="en-US" altLang="ru-RU" sz="1400"/>
              <a:t> </a:t>
            </a:r>
            <a:r>
              <a:rPr lang="ru-RU" altLang="ru-RU" sz="1400"/>
              <a:t>осмотрителен, точно в опасности.–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Хулы не будет.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600"/>
              </a:spcBef>
            </a:pPr>
            <a:r>
              <a:rPr lang="ru-RU" altLang="ru-RU" sz="1400" i="1" u="sng"/>
              <a:t>Девятка четвертая.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Точно прыжок в бездне.</a:t>
            </a:r>
            <a:r>
              <a:rPr lang="en-US" altLang="ru-RU" sz="1400"/>
              <a:t> </a:t>
            </a:r>
            <a:r>
              <a:rPr lang="ru-RU" altLang="ru-RU" sz="1400"/>
              <a:t>– Хулы не будет.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1600"/>
              </a:spcBef>
            </a:pPr>
            <a:r>
              <a:rPr lang="ru-RU" altLang="ru-RU" sz="1400" i="1" u="sng"/>
              <a:t>Девятка пятая.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Летящий дракон находится в небе.</a:t>
            </a:r>
            <a:endParaRPr lang="en-US" altLang="ru-RU" sz="1400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– Благоприятна встреча с великим человеком.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1100"/>
              </a:spcBef>
            </a:pPr>
            <a:r>
              <a:rPr lang="ru-RU" altLang="ru-RU" sz="1400" i="1" u="sng"/>
              <a:t>Наверху девятка.</a:t>
            </a:r>
            <a:endParaRPr lang="en-US" altLang="ru-RU" sz="1400" i="1" u="sng"/>
          </a:p>
          <a:p>
            <a:pPr eaLnBrk="1" hangingPunct="1">
              <a:lnSpc>
                <a:spcPts val="1400"/>
              </a:lnSpc>
            </a:pPr>
            <a:r>
              <a:rPr lang="ru-RU" altLang="ru-RU" sz="1400"/>
              <a:t>Возгордившийся дракон.</a:t>
            </a:r>
            <a:r>
              <a:rPr lang="en-US" altLang="ru-RU" sz="1400"/>
              <a:t> </a:t>
            </a:r>
            <a:r>
              <a:rPr lang="ru-RU" altLang="ru-RU" sz="1400"/>
              <a:t>– Будет раскаяние.</a:t>
            </a:r>
            <a:endParaRPr lang="en-US" altLang="ru-RU" sz="1400"/>
          </a:p>
          <a:p>
            <a:pPr eaLnBrk="1" hangingPunct="1">
              <a:lnSpc>
                <a:spcPts val="2200"/>
              </a:lnSpc>
              <a:spcBef>
                <a:spcPts val="400"/>
              </a:spcBef>
            </a:pPr>
            <a:r>
              <a:rPr lang="ru-RU" altLang="ru-RU" sz="1200" i="1"/>
              <a:t>(Вероятно, позднейшая вставка комментатора. – Ю.Щ.): </a:t>
            </a:r>
            <a:endParaRPr lang="en-US" altLang="ru-RU" sz="1200" i="1"/>
          </a:p>
          <a:p>
            <a:pPr eaLnBrk="1" hangingPunct="1">
              <a:lnSpc>
                <a:spcPts val="1800"/>
              </a:lnSpc>
            </a:pPr>
            <a:r>
              <a:rPr lang="ru-RU" altLang="ru-RU" sz="1400"/>
              <a:t>При действии девяток смотри, чтобы</a:t>
            </a:r>
            <a:endParaRPr lang="en-US" altLang="ru-RU" sz="1400"/>
          </a:p>
          <a:p>
            <a:pPr eaLnBrk="1" hangingPunct="1">
              <a:lnSpc>
                <a:spcPts val="1800"/>
              </a:lnSpc>
            </a:pPr>
            <a:r>
              <a:rPr lang="ru-RU" altLang="ru-RU" sz="1400"/>
              <a:t>все драконы не</a:t>
            </a:r>
            <a:r>
              <a:rPr lang="en-US" altLang="ru-RU" sz="1400"/>
              <a:t> </a:t>
            </a:r>
            <a:r>
              <a:rPr lang="ru-RU" altLang="ru-RU" sz="1400"/>
              <a:t>главенствовали;</a:t>
            </a:r>
            <a:endParaRPr lang="en-US" altLang="ru-RU" sz="1400"/>
          </a:p>
          <a:p>
            <a:pPr eaLnBrk="1" hangingPunct="1">
              <a:lnSpc>
                <a:spcPts val="1800"/>
              </a:lnSpc>
            </a:pPr>
            <a:r>
              <a:rPr lang="ru-RU" altLang="ru-RU" sz="1400"/>
              <a:t>тогда будет счастье.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988" y="582613"/>
            <a:ext cx="4473575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ts val="2200"/>
              </a:lnSpc>
            </a:pPr>
            <a:r>
              <a:rPr lang="ru-RU" altLang="ru-RU"/>
              <a:t>   Есть творчества извечного закон.</a:t>
            </a:r>
            <a:br>
              <a:rPr lang="ru-RU" altLang="ru-RU"/>
            </a:br>
            <a:r>
              <a:rPr lang="ru-RU" altLang="ru-RU"/>
              <a:t>   Он с древних заповедан нам времен.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1</a:t>
            </a:r>
            <a:r>
              <a:rPr lang="ru-RU" altLang="ru-RU"/>
              <a:t> Могуч и грозен водяной дракон,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В летящих струях неподвижен он.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2</a:t>
            </a:r>
            <a:r>
              <a:rPr lang="ru-RU" altLang="ru-RU"/>
              <a:t> К великой яви шел великий сон –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На поле появляется дракон.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3</a:t>
            </a:r>
            <a:r>
              <a:rPr lang="ru-RU" altLang="ru-RU"/>
              <a:t> Великий путь проложен и пройден,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Но к вечеру настороже дракон.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4</a:t>
            </a:r>
            <a:r>
              <a:rPr lang="ru-RU" altLang="ru-RU"/>
              <a:t> Во мгле ночной планетный перезвон –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Над бездной поднимается дракон.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5</a:t>
            </a:r>
            <a:r>
              <a:rPr lang="ru-RU" altLang="ru-RU"/>
              <a:t> С рассветом весел он и окрылен –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В великом небе движется дракон.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6</a:t>
            </a:r>
            <a:r>
              <a:rPr lang="ru-RU" altLang="ru-RU"/>
              <a:t> Но выше для чего взлетает он?</a:t>
            </a:r>
            <a:br>
              <a:rPr lang="ru-RU" altLang="ru-RU"/>
            </a:br>
            <a:r>
              <a:rPr lang="ru-RU" altLang="ru-RU" sz="1400"/>
              <a:t>   </a:t>
            </a:r>
            <a:r>
              <a:rPr lang="ru-RU" altLang="ru-RU"/>
              <a:t>Он слишком горд – он будет осужден.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/>
              <a:t>   В великий сон низвергнется дракон.</a:t>
            </a:r>
            <a:br>
              <a:rPr lang="ru-RU" altLang="ru-RU"/>
            </a:br>
            <a:r>
              <a:rPr lang="ru-RU" altLang="ru-RU"/>
              <a:t>   Вот творчества извечного закон. 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3492500" y="152400"/>
            <a:ext cx="266700" cy="393700"/>
            <a:chOff x="2631" y="96"/>
            <a:chExt cx="168" cy="248"/>
          </a:xfrm>
        </p:grpSpPr>
        <p:pic>
          <p:nvPicPr>
            <p:cNvPr id="21509" name="Picture 5" descr="tg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96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tg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230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859213" y="144463"/>
            <a:ext cx="576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№</a:t>
            </a:r>
            <a:r>
              <a:rPr lang="en-US" altLang="ru-RU"/>
              <a:t>1</a:t>
            </a:r>
            <a:endParaRPr lang="ru-RU" altLang="ru-RU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4500563" y="728663"/>
            <a:ext cx="0" cy="586898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2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7862" y="53205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3492500" y="153988"/>
            <a:ext cx="266700" cy="392112"/>
            <a:chOff x="2702" y="96"/>
            <a:chExt cx="168" cy="247"/>
          </a:xfrm>
        </p:grpSpPr>
        <p:pic>
          <p:nvPicPr>
            <p:cNvPr id="23555" name="Picture 3" descr="tg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96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 descr="tg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229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860800" y="146050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№2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857750" y="150813"/>
            <a:ext cx="4286250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400" b="1"/>
              <a:t>Кунь. Исполнение.</a:t>
            </a:r>
            <a:r>
              <a:rPr lang="ru-RU" altLang="ru-RU" sz="1400"/>
              <a:t> Изначальное свершение; благоприятна стойкость кобылицы. </a:t>
            </a:r>
          </a:p>
          <a:p>
            <a:r>
              <a:rPr lang="ru-RU" altLang="ru-RU" sz="1200">
                <a:solidFill>
                  <a:srgbClr val="000000"/>
                </a:solidFill>
              </a:rPr>
              <a:t>Благородному человеку предстоит действовать</a:t>
            </a:r>
            <a:r>
              <a:rPr lang="ru-RU" altLang="ru-RU" sz="1200"/>
              <a:t>.</a:t>
            </a:r>
          </a:p>
          <a:p>
            <a:r>
              <a:rPr lang="ru-RU" altLang="ru-RU" sz="1200"/>
              <a:t>Выдвинется  – заблудится, отступит – обретет господина.</a:t>
            </a:r>
          </a:p>
          <a:p>
            <a:r>
              <a:rPr lang="ru-RU" altLang="ru-RU" sz="1200"/>
              <a:t>Благоприятно на юго-западе найти друга и на северо</a:t>
            </a:r>
            <a:r>
              <a:rPr lang="en-US" altLang="ru-RU" sz="1200"/>
              <a:t>-</a:t>
            </a:r>
            <a:endParaRPr lang="ru-RU" altLang="ru-RU" sz="1200"/>
          </a:p>
          <a:p>
            <a:r>
              <a:rPr lang="ru-RU" altLang="ru-RU" sz="1200"/>
              <a:t>востоке – утратить друга. Спокойная стойкость к счастью.</a:t>
            </a:r>
            <a:r>
              <a:rPr lang="ru-RU" altLang="ru-RU" sz="1400"/>
              <a:t> </a:t>
            </a:r>
            <a:endParaRPr lang="en-US" altLang="ru-RU" sz="1400"/>
          </a:p>
          <a:p>
            <a:pPr>
              <a:spcBef>
                <a:spcPct val="50000"/>
              </a:spcBef>
            </a:pPr>
            <a:r>
              <a:rPr lang="ru-RU" altLang="ru-RU" sz="1400" i="1" u="sng"/>
              <a:t>В начале шестерка. </a:t>
            </a:r>
            <a:endParaRPr lang="ru-RU" altLang="ru-RU" sz="1400"/>
          </a:p>
          <a:p>
            <a:r>
              <a:rPr lang="ru-RU" altLang="ru-RU" sz="1400"/>
              <a:t>Если ты наступил на иней,</a:t>
            </a:r>
          </a:p>
          <a:p>
            <a:pPr>
              <a:lnSpc>
                <a:spcPts val="1400"/>
              </a:lnSpc>
            </a:pPr>
            <a:r>
              <a:rPr lang="ru-RU" altLang="ru-RU" sz="1400"/>
              <a:t>значит, близок и крепкий лед.</a:t>
            </a:r>
          </a:p>
          <a:p>
            <a:pPr>
              <a:lnSpc>
                <a:spcPts val="1400"/>
              </a:lnSpc>
              <a:spcBef>
                <a:spcPts val="1300"/>
              </a:spcBef>
            </a:pPr>
            <a:r>
              <a:rPr lang="ru-RU" altLang="ru-RU" sz="1400" i="1" u="sng"/>
              <a:t>Шестерка вторая.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Плоский квадрат громаден.</a:t>
            </a:r>
            <a:r>
              <a:rPr lang="ru-RU" altLang="ru-RU" sz="1400"/>
              <a:t> </a:t>
            </a:r>
            <a:r>
              <a:rPr lang="ru-RU" altLang="ru-RU" sz="1400">
                <a:solidFill>
                  <a:srgbClr val="000000"/>
                </a:solidFill>
              </a:rPr>
              <a:t>[Хоть и] не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готовишься, не будет ничего неблагоприятного.</a:t>
            </a:r>
          </a:p>
          <a:p>
            <a:pPr>
              <a:lnSpc>
                <a:spcPts val="1400"/>
              </a:lnSpc>
              <a:spcBef>
                <a:spcPts val="1300"/>
              </a:spcBef>
            </a:pPr>
            <a:r>
              <a:rPr lang="ru-RU" altLang="ru-RU" sz="1400" i="1" u="sng"/>
              <a:t>Шестерка третья. 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Затаи свой блеск и сможешь пребыть стойким.</a:t>
            </a:r>
            <a:r>
              <a:rPr lang="ru-RU" altLang="ru-RU" sz="1400"/>
              <a:t> 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Возможно, что если будешь действовать,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следуя за вождем, сам не совершая ничего,</a:t>
            </a:r>
          </a:p>
          <a:p>
            <a:pPr>
              <a:lnSpc>
                <a:spcPts val="1400"/>
              </a:lnSpc>
            </a:pPr>
            <a:r>
              <a:rPr lang="ru-RU" altLang="ru-RU" sz="1400">
                <a:solidFill>
                  <a:srgbClr val="000000"/>
                </a:solidFill>
              </a:rPr>
              <a:t>то дело будет доведено до конца.</a:t>
            </a:r>
            <a:r>
              <a:rPr lang="ru-RU" altLang="ru-RU" sz="1400"/>
              <a:t> </a:t>
            </a:r>
            <a:endParaRPr lang="en-US" altLang="ru-RU" sz="1400"/>
          </a:p>
          <a:p>
            <a:pPr>
              <a:spcBef>
                <a:spcPct val="50000"/>
              </a:spcBef>
            </a:pPr>
            <a:r>
              <a:rPr lang="ru-RU" altLang="ru-RU" sz="1400" i="1" u="sng"/>
              <a:t>Шестерка четвертая. </a:t>
            </a:r>
            <a:endParaRPr lang="ru-RU" altLang="ru-RU" sz="1400"/>
          </a:p>
          <a:p>
            <a:r>
              <a:rPr lang="ru-RU" altLang="ru-RU" sz="1400">
                <a:solidFill>
                  <a:srgbClr val="000000"/>
                </a:solidFill>
              </a:rPr>
              <a:t>Завяжи мешок. Хулы не будет, хвалы не будет.</a:t>
            </a:r>
            <a:r>
              <a:rPr lang="ru-RU" altLang="ru-RU" sz="1400"/>
              <a:t> </a:t>
            </a:r>
            <a:endParaRPr lang="en-US" altLang="ru-RU" sz="1400"/>
          </a:p>
          <a:p>
            <a:pPr>
              <a:spcBef>
                <a:spcPts val="1200"/>
              </a:spcBef>
            </a:pPr>
            <a:r>
              <a:rPr lang="ru-RU" altLang="ru-RU" sz="1400" i="1" u="sng"/>
              <a:t>Шестерка пятая. </a:t>
            </a:r>
            <a:endParaRPr lang="ru-RU" altLang="ru-RU" sz="1400"/>
          </a:p>
          <a:p>
            <a:r>
              <a:rPr lang="ru-RU" altLang="ru-RU" sz="1400"/>
              <a:t>Желтая юбка. – Изначальное счастье.</a:t>
            </a:r>
            <a:endParaRPr lang="en-US" altLang="ru-RU" sz="1400"/>
          </a:p>
          <a:p>
            <a:pPr>
              <a:spcBef>
                <a:spcPts val="1300"/>
              </a:spcBef>
            </a:pPr>
            <a:r>
              <a:rPr lang="ru-RU" altLang="ru-RU" sz="1400" i="1" u="sng"/>
              <a:t>Наверху шестерка. </a:t>
            </a:r>
            <a:r>
              <a:rPr lang="ru-RU" altLang="ru-RU" sz="1400"/>
              <a:t/>
            </a:r>
            <a:br>
              <a:rPr lang="ru-RU" altLang="ru-RU" sz="1400"/>
            </a:br>
            <a:r>
              <a:rPr lang="ru-RU" altLang="ru-RU" sz="1400"/>
              <a:t>Драконы бьются на окраине. </a:t>
            </a:r>
            <a:br>
              <a:rPr lang="ru-RU" altLang="ru-RU" sz="1400"/>
            </a:br>
            <a:r>
              <a:rPr lang="ru-RU" altLang="ru-RU" sz="1400" i="1"/>
              <a:t>– Их кровь – синя и желта</a:t>
            </a:r>
            <a:r>
              <a:rPr lang="ru-RU" altLang="ru-RU" sz="1400"/>
              <a:t>.</a:t>
            </a:r>
          </a:p>
          <a:p>
            <a:pPr>
              <a:spcBef>
                <a:spcPts val="1300"/>
              </a:spcBef>
            </a:pPr>
            <a:r>
              <a:rPr lang="ru-RU" altLang="ru-RU" sz="1200" i="1"/>
              <a:t>(Вероятно, позднейшая вставка комментатора. – Ю.Щ.):</a:t>
            </a:r>
            <a:r>
              <a:rPr lang="ru-RU" altLang="ru-RU" sz="1400"/>
              <a:t> </a:t>
            </a:r>
          </a:p>
          <a:p>
            <a:r>
              <a:rPr lang="ru-RU" altLang="ru-RU" sz="1400">
                <a:solidFill>
                  <a:srgbClr val="000000"/>
                </a:solidFill>
              </a:rPr>
              <a:t>В действии шестерок благоприятна вечная</a:t>
            </a:r>
          </a:p>
          <a:p>
            <a:r>
              <a:rPr lang="ru-RU" altLang="ru-RU" sz="1400">
                <a:solidFill>
                  <a:srgbClr val="000000"/>
                </a:solidFill>
              </a:rPr>
              <a:t>стойкость</a:t>
            </a:r>
            <a:r>
              <a:rPr lang="ru-RU" altLang="ru-RU" sz="1400"/>
              <a:t> 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5088" y="584200"/>
            <a:ext cx="4759325" cy="590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ts val="2200"/>
              </a:lnSpc>
            </a:pPr>
            <a:r>
              <a:rPr lang="ru-RU" altLang="ru-RU"/>
              <a:t>   Благоприятна стойкость кобылицы.</a:t>
            </a:r>
            <a:br>
              <a:rPr lang="ru-RU" altLang="ru-RU"/>
            </a:br>
            <a:r>
              <a:rPr lang="ru-RU" altLang="ru-RU"/>
              <a:t>   На северо-востоке нету друга.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1</a:t>
            </a:r>
            <a:r>
              <a:rPr lang="ru-RU" altLang="ru-RU"/>
              <a:t> И если иней под ногами серебрится, </a:t>
            </a:r>
            <a:br>
              <a:rPr lang="ru-RU" altLang="ru-RU"/>
            </a:br>
            <a:r>
              <a:rPr lang="ru-RU" altLang="ru-RU"/>
              <a:t> </a:t>
            </a:r>
            <a:r>
              <a:rPr lang="ru-RU" altLang="ru-RU" sz="1400"/>
              <a:t>  </a:t>
            </a:r>
            <a:r>
              <a:rPr lang="ru-RU" altLang="ru-RU"/>
              <a:t>Жди крепкий лед и завыванье вьюги.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2</a:t>
            </a:r>
            <a:r>
              <a:rPr lang="ru-RU" altLang="ru-RU"/>
              <a:t> Углов же нет у плоского квадрата! </a:t>
            </a:r>
            <a:br>
              <a:rPr lang="ru-RU" altLang="ru-RU"/>
            </a:br>
            <a:r>
              <a:rPr lang="ru-RU" altLang="ru-RU" sz="1400"/>
              <a:t>    </a:t>
            </a:r>
            <a:r>
              <a:rPr lang="ru-RU" altLang="ru-RU"/>
              <a:t>И ни к чему твои приготовленья.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3</a:t>
            </a:r>
            <a:r>
              <a:rPr lang="ru-RU" altLang="ru-RU"/>
              <a:t> Умерь свой блеск и качеств проявленье, </a:t>
            </a:r>
            <a:br>
              <a:rPr lang="ru-RU" altLang="ru-RU"/>
            </a:br>
            <a:r>
              <a:rPr lang="ru-RU" altLang="ru-RU" sz="1400"/>
              <a:t>    </a:t>
            </a:r>
            <a:r>
              <a:rPr lang="ru-RU" altLang="ru-RU"/>
              <a:t>Безропотно иди за старшим братом.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4</a:t>
            </a:r>
            <a:r>
              <a:rPr lang="ru-RU" altLang="ru-RU"/>
              <a:t> Потуже завяжи мешок желаний, </a:t>
            </a:r>
            <a:br>
              <a:rPr lang="ru-RU" altLang="ru-RU"/>
            </a:br>
            <a:r>
              <a:rPr lang="ru-RU" altLang="ru-RU"/>
              <a:t> </a:t>
            </a:r>
            <a:r>
              <a:rPr lang="ru-RU" altLang="ru-RU" sz="1400"/>
              <a:t>  </a:t>
            </a:r>
            <a:r>
              <a:rPr lang="ru-RU" altLang="ru-RU"/>
              <a:t>Не жди хвалы – тогда хулы не будет.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5</a:t>
            </a:r>
            <a:r>
              <a:rPr lang="ru-RU" altLang="ru-RU"/>
              <a:t> И счастье изначальное пребудет –</a:t>
            </a:r>
            <a:br>
              <a:rPr lang="ru-RU" altLang="ru-RU"/>
            </a:br>
            <a:r>
              <a:rPr lang="ru-RU" altLang="ru-RU" sz="1400"/>
              <a:t>    </a:t>
            </a:r>
            <a:r>
              <a:rPr lang="ru-RU" altLang="ru-RU"/>
              <a:t>Как желтой юбки колыханье.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 sz="1400"/>
              <a:t>6</a:t>
            </a:r>
            <a:r>
              <a:rPr lang="ru-RU" altLang="ru-RU"/>
              <a:t> Сумей не перейти через границы. </a:t>
            </a:r>
            <a:br>
              <a:rPr lang="ru-RU" altLang="ru-RU"/>
            </a:br>
            <a:r>
              <a:rPr lang="ru-RU" altLang="ru-RU"/>
              <a:t> </a:t>
            </a:r>
            <a:r>
              <a:rPr lang="ru-RU" altLang="ru-RU" sz="1400"/>
              <a:t>  </a:t>
            </a:r>
            <a:r>
              <a:rPr lang="ru-RU" altLang="ru-RU"/>
              <a:t>Там синий с желтым борются драконы. </a:t>
            </a:r>
          </a:p>
          <a:p>
            <a:pPr>
              <a:lnSpc>
                <a:spcPts val="2200"/>
              </a:lnSpc>
              <a:spcBef>
                <a:spcPct val="70000"/>
              </a:spcBef>
            </a:pPr>
            <a:r>
              <a:rPr lang="ru-RU" altLang="ru-RU"/>
              <a:t>   И кровь – как дождь, и гром – как стоны. </a:t>
            </a:r>
            <a:br>
              <a:rPr lang="ru-RU" altLang="ru-RU"/>
            </a:br>
            <a:r>
              <a:rPr lang="ru-RU" altLang="ru-RU"/>
              <a:t>   Пребудет вечной стойкость кобылицы.  </a:t>
            </a: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751388" y="728663"/>
            <a:ext cx="0" cy="586898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2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54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42875" y="2600325"/>
            <a:ext cx="2725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000" b="1"/>
              <a:t>Гексаграмма № 9.</a:t>
            </a:r>
            <a:br>
              <a:rPr lang="ru-RU" altLang="ru-RU" sz="2000" b="1"/>
            </a:br>
            <a:r>
              <a:rPr lang="ru-RU" altLang="ru-RU" sz="2000" b="1" i="1"/>
              <a:t>Сяо чу</a:t>
            </a:r>
            <a:r>
              <a:rPr lang="ru-RU" altLang="ru-RU" sz="2000" b="1"/>
              <a:t> – </a:t>
            </a:r>
          </a:p>
          <a:p>
            <a:r>
              <a:rPr lang="ru-RU" altLang="ru-RU" sz="2000" b="1"/>
              <a:t>Воспитание малым.</a:t>
            </a:r>
          </a:p>
        </p:txBody>
      </p:sp>
      <p:pic>
        <p:nvPicPr>
          <p:cNvPr id="25603" name="Picture 3" descr="a_9_3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2757487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227763" y="2601913"/>
            <a:ext cx="25733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000" b="1">
                <a:solidFill>
                  <a:srgbClr val="000000"/>
                </a:solidFill>
              </a:rPr>
              <a:t>Гексаграмма № 38.</a:t>
            </a:r>
            <a:br>
              <a:rPr lang="ru-RU" altLang="ru-RU" sz="2000" b="1">
                <a:solidFill>
                  <a:srgbClr val="000000"/>
                </a:solidFill>
              </a:rPr>
            </a:br>
            <a:r>
              <a:rPr lang="ru-RU" altLang="ru-RU" sz="2000" b="1" i="1">
                <a:solidFill>
                  <a:srgbClr val="000000"/>
                </a:solidFill>
              </a:rPr>
              <a:t>Куй</a:t>
            </a:r>
            <a:r>
              <a:rPr lang="ru-RU" altLang="ru-RU" sz="2000" b="1">
                <a:solidFill>
                  <a:srgbClr val="000000"/>
                </a:solidFill>
              </a:rPr>
              <a:t> – </a:t>
            </a:r>
          </a:p>
          <a:p>
            <a:r>
              <a:rPr lang="ru-RU" altLang="ru-RU" sz="2000" b="1">
                <a:solidFill>
                  <a:srgbClr val="000000"/>
                </a:solidFill>
              </a:rPr>
              <a:t>Разлад.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871663" y="620713"/>
            <a:ext cx="56673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Ху гуа – ядерная гексаграмма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138613" y="2389188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6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138613" y="2628900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138613" y="2876550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138613" y="3092450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138613" y="3308350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138613" y="3557588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1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4738688" y="2390775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4738688" y="2630488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738688" y="2878138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4738688" y="3094038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4738688" y="3309938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738688" y="3559175"/>
            <a:ext cx="12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>
                <a:solidFill>
                  <a:srgbClr val="333333"/>
                </a:solidFill>
              </a:rPr>
              <a:t>2</a:t>
            </a:r>
          </a:p>
        </p:txBody>
      </p:sp>
      <p:cxnSp>
        <p:nvCxnSpPr>
          <p:cNvPr id="25618" name="AutoShape 18"/>
          <p:cNvCxnSpPr>
            <a:cxnSpLocks noChangeShapeType="1"/>
            <a:stCxn id="25607" idx="3"/>
            <a:endCxn id="25612" idx="1"/>
          </p:cNvCxnSpPr>
          <p:nvPr/>
        </p:nvCxnSpPr>
        <p:spPr bwMode="auto">
          <a:xfrm flipV="1">
            <a:off x="4265613" y="2505075"/>
            <a:ext cx="473075" cy="238125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19" name="AutoShape 19"/>
          <p:cNvCxnSpPr>
            <a:cxnSpLocks noChangeShapeType="1"/>
            <a:stCxn id="25608" idx="3"/>
            <a:endCxn id="25613" idx="1"/>
          </p:cNvCxnSpPr>
          <p:nvPr/>
        </p:nvCxnSpPr>
        <p:spPr bwMode="auto">
          <a:xfrm flipV="1">
            <a:off x="4265613" y="2744788"/>
            <a:ext cx="473075" cy="246062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0" name="AutoShape 20"/>
          <p:cNvCxnSpPr>
            <a:cxnSpLocks noChangeShapeType="1"/>
            <a:stCxn id="25608" idx="3"/>
            <a:endCxn id="25615" idx="1"/>
          </p:cNvCxnSpPr>
          <p:nvPr/>
        </p:nvCxnSpPr>
        <p:spPr bwMode="auto">
          <a:xfrm>
            <a:off x="4265613" y="2990850"/>
            <a:ext cx="473075" cy="217488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1" name="AutoShape 21"/>
          <p:cNvCxnSpPr>
            <a:cxnSpLocks noChangeShapeType="1"/>
            <a:stCxn id="25609" idx="3"/>
            <a:endCxn id="25614" idx="1"/>
          </p:cNvCxnSpPr>
          <p:nvPr/>
        </p:nvCxnSpPr>
        <p:spPr bwMode="auto">
          <a:xfrm flipV="1">
            <a:off x="4265613" y="2992438"/>
            <a:ext cx="473075" cy="214312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2" name="AutoShape 22"/>
          <p:cNvCxnSpPr>
            <a:cxnSpLocks noChangeShapeType="1"/>
            <a:stCxn id="25609" idx="3"/>
            <a:endCxn id="25616" idx="1"/>
          </p:cNvCxnSpPr>
          <p:nvPr/>
        </p:nvCxnSpPr>
        <p:spPr bwMode="auto">
          <a:xfrm>
            <a:off x="4265613" y="3206750"/>
            <a:ext cx="473075" cy="217488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3" name="AutoShape 23"/>
          <p:cNvCxnSpPr>
            <a:cxnSpLocks noChangeShapeType="1"/>
            <a:stCxn id="25610" idx="3"/>
            <a:endCxn id="25617" idx="1"/>
          </p:cNvCxnSpPr>
          <p:nvPr/>
        </p:nvCxnSpPr>
        <p:spPr bwMode="auto">
          <a:xfrm>
            <a:off x="4265613" y="3422650"/>
            <a:ext cx="473075" cy="250825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2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62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50" name="AutoShape 2"/>
          <p:cNvCxnSpPr>
            <a:cxnSpLocks noChangeShapeType="1"/>
            <a:stCxn id="27801" idx="0"/>
            <a:endCxn id="27800" idx="0"/>
          </p:cNvCxnSpPr>
          <p:nvPr/>
        </p:nvCxnSpPr>
        <p:spPr bwMode="auto">
          <a:xfrm rot="5400000" flipV="1">
            <a:off x="6119813" y="3754437"/>
            <a:ext cx="1588" cy="1439863"/>
          </a:xfrm>
          <a:prstGeom prst="curvedConnector3">
            <a:avLst>
              <a:gd name="adj1" fmla="val -14400000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57200" y="3414713"/>
            <a:ext cx="82518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800"/>
              <a:t>01 </a:t>
            </a:r>
            <a:r>
              <a:rPr lang="en-US" altLang="ru-RU" sz="800"/>
              <a:t>               </a:t>
            </a:r>
            <a:r>
              <a:rPr lang="ru-RU" altLang="ru-RU" sz="800"/>
              <a:t>02 </a:t>
            </a:r>
            <a:r>
              <a:rPr lang="en-US" altLang="ru-RU" sz="800"/>
              <a:t>              </a:t>
            </a:r>
            <a:r>
              <a:rPr lang="ru-RU" altLang="ru-RU" sz="800"/>
              <a:t>23 </a:t>
            </a:r>
            <a:r>
              <a:rPr lang="en-US" altLang="ru-RU" sz="800"/>
              <a:t>              </a:t>
            </a:r>
            <a:r>
              <a:rPr lang="ru-RU" altLang="ru-RU" sz="800"/>
              <a:t>24</a:t>
            </a:r>
            <a:r>
              <a:rPr lang="ru-RU" altLang="ru-RU" sz="500"/>
              <a:t> </a:t>
            </a:r>
            <a:r>
              <a:rPr lang="en-US" altLang="ru-RU" sz="500"/>
              <a:t>                       </a:t>
            </a:r>
            <a:r>
              <a:rPr lang="ru-RU" altLang="ru-RU" sz="800"/>
              <a:t>27 </a:t>
            </a:r>
            <a:r>
              <a:rPr lang="en-US" altLang="ru-RU" sz="800"/>
              <a:t>              </a:t>
            </a:r>
            <a:r>
              <a:rPr lang="ru-RU" altLang="ru-RU" sz="800"/>
              <a:t>28</a:t>
            </a:r>
            <a:r>
              <a:rPr lang="ru-RU" altLang="ru-RU" sz="600"/>
              <a:t> </a:t>
            </a:r>
            <a:r>
              <a:rPr lang="en-US" altLang="ru-RU" sz="600"/>
              <a:t>                   </a:t>
            </a:r>
            <a:r>
              <a:rPr lang="ru-RU" altLang="ru-RU" sz="400"/>
              <a:t> </a:t>
            </a:r>
            <a:r>
              <a:rPr lang="ru-RU" altLang="ru-RU" sz="800"/>
              <a:t>37 </a:t>
            </a:r>
            <a:r>
              <a:rPr lang="en-US" altLang="ru-RU" sz="800"/>
              <a:t>              </a:t>
            </a:r>
            <a:r>
              <a:rPr lang="ru-RU" altLang="ru-RU" sz="800"/>
              <a:t>38 </a:t>
            </a:r>
            <a:r>
              <a:rPr lang="en-US" altLang="ru-RU" sz="800"/>
              <a:t>              </a:t>
            </a:r>
            <a:r>
              <a:rPr lang="ru-RU" altLang="ru-RU" sz="800"/>
              <a:t>39 </a:t>
            </a:r>
            <a:r>
              <a:rPr lang="en-US" altLang="ru-RU" sz="800"/>
              <a:t>             </a:t>
            </a:r>
            <a:r>
              <a:rPr lang="ru-RU" altLang="ru-RU" sz="800"/>
              <a:t>40 </a:t>
            </a:r>
            <a:r>
              <a:rPr lang="en-US" altLang="ru-RU" sz="800"/>
              <a:t>              </a:t>
            </a:r>
            <a:r>
              <a:rPr lang="ru-RU" altLang="ru-RU" sz="800"/>
              <a:t>43 </a:t>
            </a:r>
            <a:r>
              <a:rPr lang="en-US" altLang="ru-RU" sz="800"/>
              <a:t>              </a:t>
            </a:r>
            <a:r>
              <a:rPr lang="ru-RU" altLang="ru-RU" sz="800"/>
              <a:t>44</a:t>
            </a:r>
            <a:r>
              <a:rPr lang="ru-RU" altLang="ru-RU" sz="400"/>
              <a:t> </a:t>
            </a:r>
            <a:r>
              <a:rPr lang="en-US" altLang="ru-RU" sz="400"/>
              <a:t>                             </a:t>
            </a:r>
            <a:r>
              <a:rPr lang="ru-RU" altLang="ru-RU" sz="800"/>
              <a:t>53 </a:t>
            </a:r>
            <a:r>
              <a:rPr lang="en-US" altLang="ru-RU" sz="800"/>
              <a:t>              </a:t>
            </a:r>
            <a:r>
              <a:rPr lang="ru-RU" altLang="ru-RU" sz="800"/>
              <a:t>54</a:t>
            </a:r>
            <a:r>
              <a:rPr lang="ru-RU" altLang="ru-RU" sz="600"/>
              <a:t> </a:t>
            </a:r>
            <a:r>
              <a:rPr lang="en-US" altLang="ru-RU" sz="600"/>
              <a:t>                    </a:t>
            </a:r>
            <a:r>
              <a:rPr lang="ru-RU" altLang="ru-RU" sz="800"/>
              <a:t>63 </a:t>
            </a:r>
            <a:r>
              <a:rPr lang="en-US" altLang="ru-RU" sz="800"/>
              <a:t>              </a:t>
            </a:r>
            <a:r>
              <a:rPr lang="ru-RU" altLang="ru-RU" sz="800"/>
              <a:t>64</a:t>
            </a:r>
          </a:p>
        </p:txBody>
      </p:sp>
      <p:pic>
        <p:nvPicPr>
          <p:cNvPr id="27652" name="Picture 4" descr="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865438"/>
            <a:ext cx="360362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6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2865438"/>
            <a:ext cx="360362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231775" y="1266825"/>
            <a:ext cx="8420100" cy="204788"/>
            <a:chOff x="146" y="798"/>
            <a:chExt cx="5304" cy="129"/>
          </a:xfrm>
        </p:grpSpPr>
        <p:pic>
          <p:nvPicPr>
            <p:cNvPr id="27655" name="Picture 7" descr="0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6" name="Picture 8" descr="0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7" name="Picture 9" descr="0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8" name="Picture 10" descr="0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9" name="Picture 11" descr="0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0" name="Picture 12" descr="1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1" name="Picture 13" descr="20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2" name="Picture 14" descr="2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3" name="Picture 15" descr="2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4" name="Picture 16" descr="2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5" name="Picture 17" descr="29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6" name="Picture 18" descr="41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7" name="Picture 19" descr="42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8" name="Picture 20" descr="59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9" name="Picture 21" descr="60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0" name="Picture 22" descr="6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671" name="Group 23"/>
          <p:cNvGrpSpPr>
            <a:grpSpLocks/>
          </p:cNvGrpSpPr>
          <p:nvPr/>
        </p:nvGrpSpPr>
        <p:grpSpPr bwMode="auto">
          <a:xfrm>
            <a:off x="90488" y="1266825"/>
            <a:ext cx="8701087" cy="206375"/>
            <a:chOff x="57" y="798"/>
            <a:chExt cx="5481" cy="130"/>
          </a:xfrm>
        </p:grpSpPr>
        <p:pic>
          <p:nvPicPr>
            <p:cNvPr id="27672" name="Picture 24" descr="14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3" name="Picture 25" descr="0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4" name="Picture 26" descr="13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5" name="Picture 27" descr="28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6" name="Picture 28" descr="30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7" name="Picture 29" descr="3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8" name="Picture 30" descr="32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9" name="Picture 31" descr="33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0" name="Picture 32" descr="34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1" name="Picture 33" descr="43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2" name="Picture 34" descr="44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3" name="Picture 35" descr="4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4" name="Picture 36" descr="5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5" name="Picture 37" descr="55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6" name="Picture 38" descr="56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87" name="Picture 39" descr="62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688" name="Picture 40" descr="63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2865438"/>
            <a:ext cx="360362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89" name="Picture 41" descr="01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0" name="Picture 42" descr="02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1" name="Picture 43" descr="39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2" name="Picture 44" descr="24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3" name="Picture 45" descr="3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4" name="Picture 46" descr="37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5" name="Picture 47" descr="23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6" name="Picture 48" descr="44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865438"/>
            <a:ext cx="360362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97" name="Picture 49" descr="44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2865438"/>
            <a:ext cx="360362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98" name="Text Box 50"/>
          <p:cNvSpPr txBox="1">
            <a:spLocks noChangeArrowheads="1"/>
          </p:cNvSpPr>
          <p:nvPr/>
        </p:nvSpPr>
        <p:spPr bwMode="auto">
          <a:xfrm>
            <a:off x="98425" y="1119188"/>
            <a:ext cx="89757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800"/>
              <a:t>01 02 03 04 05 06</a:t>
            </a:r>
            <a:r>
              <a:rPr lang="ru-RU" altLang="ru-RU" sz="600"/>
              <a:t> </a:t>
            </a:r>
            <a:r>
              <a:rPr lang="ru-RU" altLang="ru-RU" sz="800"/>
              <a:t>07 08 09 10</a:t>
            </a:r>
            <a:r>
              <a:rPr lang="ru-RU" altLang="ru-RU" sz="600"/>
              <a:t> </a:t>
            </a:r>
            <a:r>
              <a:rPr lang="ru-RU" altLang="ru-RU" sz="800"/>
              <a:t>11 12 13 14</a:t>
            </a:r>
            <a:r>
              <a:rPr lang="ru-RU" altLang="ru-RU" sz="200"/>
              <a:t> </a:t>
            </a:r>
            <a:r>
              <a:rPr lang="ru-RU" altLang="ru-RU" sz="800"/>
              <a:t>15 16 17 18 19 20 21 22 23 24</a:t>
            </a:r>
            <a:r>
              <a:rPr lang="ru-RU" altLang="ru-RU" sz="500"/>
              <a:t> </a:t>
            </a:r>
            <a:r>
              <a:rPr lang="ru-RU" altLang="ru-RU" sz="800"/>
              <a:t>25 26 27 28</a:t>
            </a:r>
            <a:r>
              <a:rPr lang="ru-RU" altLang="ru-RU" sz="600"/>
              <a:t> </a:t>
            </a:r>
            <a:r>
              <a:rPr lang="ru-RU" altLang="ru-RU" sz="800"/>
              <a:t>29 30</a:t>
            </a:r>
            <a:r>
              <a:rPr lang="ru-RU" altLang="ru-RU" sz="600"/>
              <a:t> </a:t>
            </a:r>
            <a:r>
              <a:rPr lang="ru-RU" altLang="ru-RU" sz="800"/>
              <a:t>31 32 33 34 35 36</a:t>
            </a:r>
            <a:r>
              <a:rPr lang="ru-RU" altLang="ru-RU" sz="400"/>
              <a:t> </a:t>
            </a:r>
            <a:r>
              <a:rPr lang="ru-RU" altLang="ru-RU" sz="800"/>
              <a:t>37 38 39 40 41 42 43 44</a:t>
            </a:r>
            <a:r>
              <a:rPr lang="ru-RU" altLang="ru-RU" sz="400"/>
              <a:t> </a:t>
            </a:r>
            <a:r>
              <a:rPr lang="ru-RU" altLang="ru-RU" sz="800"/>
              <a:t>45 46 47 48</a:t>
            </a:r>
            <a:r>
              <a:rPr lang="ru-RU" altLang="ru-RU" sz="400"/>
              <a:t> </a:t>
            </a:r>
            <a:r>
              <a:rPr lang="ru-RU" altLang="ru-RU" sz="800"/>
              <a:t>49 50</a:t>
            </a:r>
            <a:r>
              <a:rPr lang="ru-RU" altLang="ru-RU" sz="600"/>
              <a:t> </a:t>
            </a:r>
            <a:r>
              <a:rPr lang="ru-RU" altLang="ru-RU" sz="800"/>
              <a:t>51 52 53 54</a:t>
            </a:r>
            <a:r>
              <a:rPr lang="ru-RU" altLang="ru-RU" sz="600"/>
              <a:t> </a:t>
            </a:r>
            <a:r>
              <a:rPr lang="ru-RU" altLang="ru-RU" sz="800"/>
              <a:t>55 56</a:t>
            </a:r>
            <a:r>
              <a:rPr lang="ru-RU" altLang="ru-RU" sz="600"/>
              <a:t> </a:t>
            </a:r>
            <a:r>
              <a:rPr lang="ru-RU" altLang="ru-RU" sz="800"/>
              <a:t>57 58 59 60</a:t>
            </a:r>
            <a:r>
              <a:rPr lang="ru-RU" altLang="ru-RU" sz="600"/>
              <a:t> </a:t>
            </a:r>
            <a:r>
              <a:rPr lang="ru-RU" altLang="ru-RU" sz="800"/>
              <a:t>61 62 63 64</a:t>
            </a:r>
          </a:p>
        </p:txBody>
      </p:sp>
      <p:pic>
        <p:nvPicPr>
          <p:cNvPr id="27699" name="Picture 51" descr="40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00" name="Picture 52" descr="53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2865438"/>
            <a:ext cx="360362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701" name="AutoShape 53"/>
          <p:cNvCxnSpPr>
            <a:cxnSpLocks noChangeShapeType="1"/>
            <a:stCxn id="27673" idx="2"/>
            <a:endCxn id="27689" idx="0"/>
          </p:cNvCxnSpPr>
          <p:nvPr/>
        </p:nvCxnSpPr>
        <p:spPr bwMode="auto">
          <a:xfrm>
            <a:off x="160338" y="1471613"/>
            <a:ext cx="379412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2" name="AutoShape 54"/>
          <p:cNvCxnSpPr>
            <a:cxnSpLocks noChangeShapeType="1"/>
            <a:stCxn id="27655" idx="2"/>
            <a:endCxn id="27690" idx="0"/>
          </p:cNvCxnSpPr>
          <p:nvPr/>
        </p:nvCxnSpPr>
        <p:spPr bwMode="auto">
          <a:xfrm>
            <a:off x="301625" y="1471613"/>
            <a:ext cx="7778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3" name="AutoShape 55"/>
          <p:cNvCxnSpPr>
            <a:cxnSpLocks noChangeShapeType="1"/>
            <a:stCxn id="27656" idx="2"/>
            <a:endCxn id="27695" idx="0"/>
          </p:cNvCxnSpPr>
          <p:nvPr/>
        </p:nvCxnSpPr>
        <p:spPr bwMode="auto">
          <a:xfrm>
            <a:off x="441325" y="1471613"/>
            <a:ext cx="11779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4" name="AutoShape 56"/>
          <p:cNvCxnSpPr>
            <a:cxnSpLocks noChangeShapeType="1"/>
            <a:stCxn id="27657" idx="2"/>
            <a:endCxn id="27692" idx="0"/>
          </p:cNvCxnSpPr>
          <p:nvPr/>
        </p:nvCxnSpPr>
        <p:spPr bwMode="auto">
          <a:xfrm>
            <a:off x="581025" y="1471613"/>
            <a:ext cx="15779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5" name="AutoShape 57"/>
          <p:cNvCxnSpPr>
            <a:cxnSpLocks noChangeShapeType="1"/>
            <a:stCxn id="27768" idx="2"/>
            <a:endCxn id="27693" idx="0"/>
          </p:cNvCxnSpPr>
          <p:nvPr/>
        </p:nvCxnSpPr>
        <p:spPr bwMode="auto">
          <a:xfrm>
            <a:off x="722313" y="1471613"/>
            <a:ext cx="3598862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6" name="AutoShape 58"/>
          <p:cNvCxnSpPr>
            <a:cxnSpLocks noChangeShapeType="1"/>
            <a:stCxn id="27769" idx="2"/>
            <a:endCxn id="27694" idx="0"/>
          </p:cNvCxnSpPr>
          <p:nvPr/>
        </p:nvCxnSpPr>
        <p:spPr bwMode="auto">
          <a:xfrm>
            <a:off x="862013" y="1471613"/>
            <a:ext cx="2919412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7" name="AutoShape 59"/>
          <p:cNvCxnSpPr>
            <a:cxnSpLocks noChangeShapeType="1"/>
            <a:stCxn id="27658" idx="2"/>
            <a:endCxn id="27692" idx="0"/>
          </p:cNvCxnSpPr>
          <p:nvPr/>
        </p:nvCxnSpPr>
        <p:spPr bwMode="auto">
          <a:xfrm>
            <a:off x="1003300" y="1471613"/>
            <a:ext cx="115570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8" name="AutoShape 60"/>
          <p:cNvCxnSpPr>
            <a:cxnSpLocks noChangeShapeType="1"/>
            <a:stCxn id="27659" idx="2"/>
            <a:endCxn id="27695" idx="0"/>
          </p:cNvCxnSpPr>
          <p:nvPr/>
        </p:nvCxnSpPr>
        <p:spPr bwMode="auto">
          <a:xfrm>
            <a:off x="1143000" y="1471613"/>
            <a:ext cx="4762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09" name="AutoShape 61"/>
          <p:cNvCxnSpPr>
            <a:cxnSpLocks noChangeShapeType="1"/>
            <a:stCxn id="27770" idx="2"/>
            <a:endCxn id="27693" idx="0"/>
          </p:cNvCxnSpPr>
          <p:nvPr/>
        </p:nvCxnSpPr>
        <p:spPr bwMode="auto">
          <a:xfrm>
            <a:off x="1282700" y="1471613"/>
            <a:ext cx="30384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0" name="AutoShape 62"/>
          <p:cNvCxnSpPr>
            <a:cxnSpLocks noChangeShapeType="1"/>
            <a:stCxn id="27771" idx="2"/>
            <a:endCxn id="27694" idx="0"/>
          </p:cNvCxnSpPr>
          <p:nvPr/>
        </p:nvCxnSpPr>
        <p:spPr bwMode="auto">
          <a:xfrm>
            <a:off x="1423988" y="1471613"/>
            <a:ext cx="2357437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1" name="AutoShape 63"/>
          <p:cNvCxnSpPr>
            <a:cxnSpLocks noChangeShapeType="1"/>
            <a:stCxn id="27772" idx="2"/>
            <a:endCxn id="27652" idx="0"/>
          </p:cNvCxnSpPr>
          <p:nvPr/>
        </p:nvCxnSpPr>
        <p:spPr bwMode="auto">
          <a:xfrm>
            <a:off x="1563688" y="1471613"/>
            <a:ext cx="599440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2" name="AutoShape 64"/>
          <p:cNvCxnSpPr>
            <a:cxnSpLocks noChangeShapeType="1"/>
            <a:stCxn id="27773" idx="2"/>
            <a:endCxn id="27700" idx="0"/>
          </p:cNvCxnSpPr>
          <p:nvPr/>
        </p:nvCxnSpPr>
        <p:spPr bwMode="auto">
          <a:xfrm>
            <a:off x="1704975" y="1471613"/>
            <a:ext cx="531336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3" name="AutoShape 65"/>
          <p:cNvCxnSpPr>
            <a:cxnSpLocks noChangeShapeType="1"/>
            <a:stCxn id="27674" idx="2"/>
            <a:endCxn id="27696" idx="0"/>
          </p:cNvCxnSpPr>
          <p:nvPr/>
        </p:nvCxnSpPr>
        <p:spPr bwMode="auto">
          <a:xfrm>
            <a:off x="1844675" y="1471613"/>
            <a:ext cx="463391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4" name="AutoShape 66"/>
          <p:cNvCxnSpPr>
            <a:cxnSpLocks noChangeShapeType="1"/>
            <a:stCxn id="27672" idx="2"/>
            <a:endCxn id="27697" idx="0"/>
          </p:cNvCxnSpPr>
          <p:nvPr/>
        </p:nvCxnSpPr>
        <p:spPr bwMode="auto">
          <a:xfrm>
            <a:off x="1984375" y="1473200"/>
            <a:ext cx="3954463" cy="1392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5" name="AutoShape 67"/>
          <p:cNvCxnSpPr>
            <a:cxnSpLocks noChangeShapeType="1"/>
            <a:stCxn id="27774" idx="2"/>
            <a:endCxn id="27699" idx="0"/>
          </p:cNvCxnSpPr>
          <p:nvPr/>
        </p:nvCxnSpPr>
        <p:spPr bwMode="auto">
          <a:xfrm>
            <a:off x="2125663" y="1471613"/>
            <a:ext cx="3275012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6" name="AutoShape 68"/>
          <p:cNvCxnSpPr>
            <a:cxnSpLocks noChangeShapeType="1"/>
            <a:stCxn id="27775" idx="2"/>
            <a:endCxn id="27691" idx="0"/>
          </p:cNvCxnSpPr>
          <p:nvPr/>
        </p:nvCxnSpPr>
        <p:spPr bwMode="auto">
          <a:xfrm>
            <a:off x="2265363" y="1471613"/>
            <a:ext cx="2595562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7" name="AutoShape 69"/>
          <p:cNvCxnSpPr>
            <a:cxnSpLocks noChangeShapeType="1"/>
            <a:stCxn id="27776" idx="2"/>
            <a:endCxn id="27700" idx="0"/>
          </p:cNvCxnSpPr>
          <p:nvPr/>
        </p:nvCxnSpPr>
        <p:spPr bwMode="auto">
          <a:xfrm>
            <a:off x="2406650" y="1471613"/>
            <a:ext cx="46116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8" name="AutoShape 70"/>
          <p:cNvCxnSpPr>
            <a:cxnSpLocks noChangeShapeType="1"/>
            <a:stCxn id="27777" idx="2"/>
            <a:endCxn id="27652" idx="0"/>
          </p:cNvCxnSpPr>
          <p:nvPr/>
        </p:nvCxnSpPr>
        <p:spPr bwMode="auto">
          <a:xfrm>
            <a:off x="2546350" y="1471613"/>
            <a:ext cx="501173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19" name="AutoShape 71"/>
          <p:cNvCxnSpPr>
            <a:cxnSpLocks noChangeShapeType="1"/>
            <a:stCxn id="27660" idx="2"/>
            <a:endCxn id="27692" idx="0"/>
          </p:cNvCxnSpPr>
          <p:nvPr/>
        </p:nvCxnSpPr>
        <p:spPr bwMode="auto">
          <a:xfrm flipH="1">
            <a:off x="2159000" y="1471613"/>
            <a:ext cx="52863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0" name="AutoShape 72"/>
          <p:cNvCxnSpPr>
            <a:cxnSpLocks noChangeShapeType="1"/>
            <a:stCxn id="27661" idx="2"/>
            <a:endCxn id="27695" idx="0"/>
          </p:cNvCxnSpPr>
          <p:nvPr/>
        </p:nvCxnSpPr>
        <p:spPr bwMode="auto">
          <a:xfrm flipH="1">
            <a:off x="1619250" y="1471613"/>
            <a:ext cx="12080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1" name="AutoShape 73"/>
          <p:cNvCxnSpPr>
            <a:cxnSpLocks noChangeShapeType="1"/>
            <a:stCxn id="27778" idx="2"/>
            <a:endCxn id="27691" idx="0"/>
          </p:cNvCxnSpPr>
          <p:nvPr/>
        </p:nvCxnSpPr>
        <p:spPr bwMode="auto">
          <a:xfrm>
            <a:off x="2967038" y="1471613"/>
            <a:ext cx="1893887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2" name="AutoShape 74"/>
          <p:cNvCxnSpPr>
            <a:cxnSpLocks noChangeShapeType="1"/>
            <a:stCxn id="27779" idx="2"/>
            <a:endCxn id="27699" idx="0"/>
          </p:cNvCxnSpPr>
          <p:nvPr/>
        </p:nvCxnSpPr>
        <p:spPr bwMode="auto">
          <a:xfrm>
            <a:off x="3108325" y="1471613"/>
            <a:ext cx="22923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3" name="AutoShape 75"/>
          <p:cNvCxnSpPr>
            <a:cxnSpLocks noChangeShapeType="1"/>
            <a:stCxn id="27662" idx="2"/>
            <a:endCxn id="27690" idx="0"/>
          </p:cNvCxnSpPr>
          <p:nvPr/>
        </p:nvCxnSpPr>
        <p:spPr bwMode="auto">
          <a:xfrm flipH="1">
            <a:off x="1079500" y="1471613"/>
            <a:ext cx="21685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4" name="AutoShape 76"/>
          <p:cNvCxnSpPr>
            <a:cxnSpLocks noChangeShapeType="1"/>
            <a:stCxn id="27663" idx="2"/>
            <a:endCxn id="27690" idx="0"/>
          </p:cNvCxnSpPr>
          <p:nvPr/>
        </p:nvCxnSpPr>
        <p:spPr bwMode="auto">
          <a:xfrm flipH="1">
            <a:off x="1079500" y="1471613"/>
            <a:ext cx="230981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5" name="AutoShape 77"/>
          <p:cNvCxnSpPr>
            <a:cxnSpLocks noChangeShapeType="1"/>
            <a:stCxn id="27780" idx="2"/>
            <a:endCxn id="27700" idx="0"/>
          </p:cNvCxnSpPr>
          <p:nvPr/>
        </p:nvCxnSpPr>
        <p:spPr bwMode="auto">
          <a:xfrm>
            <a:off x="3529013" y="1471613"/>
            <a:ext cx="3489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6" name="AutoShape 78"/>
          <p:cNvCxnSpPr>
            <a:cxnSpLocks noChangeShapeType="1"/>
            <a:stCxn id="27781" idx="2"/>
            <a:endCxn id="27652" idx="0"/>
          </p:cNvCxnSpPr>
          <p:nvPr/>
        </p:nvCxnSpPr>
        <p:spPr bwMode="auto">
          <a:xfrm>
            <a:off x="3668713" y="1471613"/>
            <a:ext cx="38893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7" name="AutoShape 79"/>
          <p:cNvCxnSpPr>
            <a:cxnSpLocks noChangeShapeType="1"/>
            <a:stCxn id="27664" idx="2"/>
            <a:endCxn id="27690" idx="0"/>
          </p:cNvCxnSpPr>
          <p:nvPr/>
        </p:nvCxnSpPr>
        <p:spPr bwMode="auto">
          <a:xfrm flipH="1">
            <a:off x="1079500" y="1471613"/>
            <a:ext cx="273050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28" name="AutoShape 80"/>
          <p:cNvCxnSpPr>
            <a:cxnSpLocks noChangeShapeType="1"/>
            <a:stCxn id="27675" idx="2"/>
            <a:endCxn id="27689" idx="0"/>
          </p:cNvCxnSpPr>
          <p:nvPr/>
        </p:nvCxnSpPr>
        <p:spPr bwMode="auto">
          <a:xfrm flipH="1">
            <a:off x="539750" y="1471613"/>
            <a:ext cx="34099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729" name="Picture 81" descr="27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730" name="AutoShape 82"/>
          <p:cNvCxnSpPr>
            <a:cxnSpLocks noChangeShapeType="1"/>
            <a:stCxn id="27665" idx="2"/>
            <a:endCxn id="27729" idx="0"/>
          </p:cNvCxnSpPr>
          <p:nvPr/>
        </p:nvCxnSpPr>
        <p:spPr bwMode="auto">
          <a:xfrm flipH="1">
            <a:off x="2698750" y="1471613"/>
            <a:ext cx="139223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1" name="AutoShape 83"/>
          <p:cNvCxnSpPr>
            <a:cxnSpLocks noChangeShapeType="1"/>
            <a:stCxn id="27679" idx="2"/>
            <a:endCxn id="27696" idx="0"/>
          </p:cNvCxnSpPr>
          <p:nvPr/>
        </p:nvCxnSpPr>
        <p:spPr bwMode="auto">
          <a:xfrm>
            <a:off x="4651375" y="1471613"/>
            <a:ext cx="182721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732" name="Picture 84" descr="28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2865438"/>
            <a:ext cx="360363" cy="528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733" name="AutoShape 85"/>
          <p:cNvCxnSpPr>
            <a:cxnSpLocks noChangeShapeType="1"/>
            <a:stCxn id="27680" idx="2"/>
            <a:endCxn id="27697" idx="0"/>
          </p:cNvCxnSpPr>
          <p:nvPr/>
        </p:nvCxnSpPr>
        <p:spPr bwMode="auto">
          <a:xfrm>
            <a:off x="4792663" y="1471613"/>
            <a:ext cx="11461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4" name="AutoShape 86"/>
          <p:cNvCxnSpPr>
            <a:cxnSpLocks noChangeShapeType="1"/>
            <a:stCxn id="27676" idx="2"/>
            <a:endCxn id="27732" idx="0"/>
          </p:cNvCxnSpPr>
          <p:nvPr/>
        </p:nvCxnSpPr>
        <p:spPr bwMode="auto">
          <a:xfrm flipH="1">
            <a:off x="3238500" y="1471613"/>
            <a:ext cx="9921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5" name="AutoShape 87"/>
          <p:cNvCxnSpPr>
            <a:cxnSpLocks noChangeShapeType="1"/>
            <a:stCxn id="27677" idx="2"/>
            <a:endCxn id="27696" idx="0"/>
          </p:cNvCxnSpPr>
          <p:nvPr/>
        </p:nvCxnSpPr>
        <p:spPr bwMode="auto">
          <a:xfrm>
            <a:off x="4371975" y="1471613"/>
            <a:ext cx="210661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6" name="AutoShape 88"/>
          <p:cNvCxnSpPr>
            <a:cxnSpLocks noChangeShapeType="1"/>
            <a:stCxn id="27678" idx="2"/>
            <a:endCxn id="27697" idx="0"/>
          </p:cNvCxnSpPr>
          <p:nvPr/>
        </p:nvCxnSpPr>
        <p:spPr bwMode="auto">
          <a:xfrm>
            <a:off x="4511675" y="1471613"/>
            <a:ext cx="142716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7" name="AutoShape 89"/>
          <p:cNvCxnSpPr>
            <a:cxnSpLocks noChangeShapeType="1"/>
            <a:stCxn id="27782" idx="2"/>
            <a:endCxn id="27691" idx="0"/>
          </p:cNvCxnSpPr>
          <p:nvPr/>
        </p:nvCxnSpPr>
        <p:spPr bwMode="auto">
          <a:xfrm flipH="1">
            <a:off x="4860925" y="1471613"/>
            <a:ext cx="7143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8" name="AutoShape 90"/>
          <p:cNvCxnSpPr>
            <a:cxnSpLocks noChangeShapeType="1"/>
            <a:stCxn id="27783" idx="2"/>
            <a:endCxn id="27699" idx="0"/>
          </p:cNvCxnSpPr>
          <p:nvPr/>
        </p:nvCxnSpPr>
        <p:spPr bwMode="auto">
          <a:xfrm>
            <a:off x="5073650" y="1471613"/>
            <a:ext cx="3270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39" name="AutoShape 91"/>
          <p:cNvCxnSpPr>
            <a:cxnSpLocks noChangeShapeType="1"/>
            <a:stCxn id="27784" idx="2"/>
            <a:endCxn id="27653" idx="0"/>
          </p:cNvCxnSpPr>
          <p:nvPr/>
        </p:nvCxnSpPr>
        <p:spPr bwMode="auto">
          <a:xfrm>
            <a:off x="5213350" y="1471613"/>
            <a:ext cx="342423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0" name="AutoShape 92"/>
          <p:cNvCxnSpPr>
            <a:cxnSpLocks noChangeShapeType="1"/>
            <a:stCxn id="27785" idx="2"/>
            <a:endCxn id="27688" idx="0"/>
          </p:cNvCxnSpPr>
          <p:nvPr/>
        </p:nvCxnSpPr>
        <p:spPr bwMode="auto">
          <a:xfrm>
            <a:off x="5353050" y="1471613"/>
            <a:ext cx="27447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1" name="AutoShape 93"/>
          <p:cNvCxnSpPr>
            <a:cxnSpLocks noChangeShapeType="1"/>
            <a:stCxn id="27786" idx="2"/>
            <a:endCxn id="27653" idx="0"/>
          </p:cNvCxnSpPr>
          <p:nvPr/>
        </p:nvCxnSpPr>
        <p:spPr bwMode="auto">
          <a:xfrm>
            <a:off x="5494338" y="1471613"/>
            <a:ext cx="31432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2" name="AutoShape 94"/>
          <p:cNvCxnSpPr>
            <a:cxnSpLocks noChangeShapeType="1"/>
            <a:stCxn id="27787" idx="2"/>
            <a:endCxn id="27688" idx="0"/>
          </p:cNvCxnSpPr>
          <p:nvPr/>
        </p:nvCxnSpPr>
        <p:spPr bwMode="auto">
          <a:xfrm>
            <a:off x="5634038" y="1471613"/>
            <a:ext cx="246380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3" name="AutoShape 95"/>
          <p:cNvCxnSpPr>
            <a:cxnSpLocks noChangeShapeType="1"/>
            <a:stCxn id="27666" idx="2"/>
            <a:endCxn id="27692" idx="0"/>
          </p:cNvCxnSpPr>
          <p:nvPr/>
        </p:nvCxnSpPr>
        <p:spPr bwMode="auto">
          <a:xfrm flipH="1">
            <a:off x="2159000" y="1471613"/>
            <a:ext cx="3616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4" name="AutoShape 96"/>
          <p:cNvCxnSpPr>
            <a:cxnSpLocks noChangeShapeType="1"/>
            <a:stCxn id="27667" idx="2"/>
            <a:endCxn id="27695" idx="0"/>
          </p:cNvCxnSpPr>
          <p:nvPr/>
        </p:nvCxnSpPr>
        <p:spPr bwMode="auto">
          <a:xfrm flipH="1">
            <a:off x="1619250" y="1471613"/>
            <a:ext cx="42957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5" name="AutoShape 97"/>
          <p:cNvCxnSpPr>
            <a:cxnSpLocks noChangeShapeType="1"/>
            <a:stCxn id="27681" idx="2"/>
            <a:endCxn id="27689" idx="0"/>
          </p:cNvCxnSpPr>
          <p:nvPr/>
        </p:nvCxnSpPr>
        <p:spPr bwMode="auto">
          <a:xfrm flipH="1">
            <a:off x="539750" y="1471613"/>
            <a:ext cx="55149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6" name="AutoShape 98"/>
          <p:cNvCxnSpPr>
            <a:cxnSpLocks noChangeShapeType="1"/>
            <a:stCxn id="27682" idx="2"/>
            <a:endCxn id="27689" idx="0"/>
          </p:cNvCxnSpPr>
          <p:nvPr/>
        </p:nvCxnSpPr>
        <p:spPr bwMode="auto">
          <a:xfrm flipH="1">
            <a:off x="539750" y="1471613"/>
            <a:ext cx="565626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7" name="AutoShape 99"/>
          <p:cNvCxnSpPr>
            <a:cxnSpLocks noChangeShapeType="1"/>
            <a:stCxn id="27788" idx="2"/>
            <a:endCxn id="27700" idx="0"/>
          </p:cNvCxnSpPr>
          <p:nvPr/>
        </p:nvCxnSpPr>
        <p:spPr bwMode="auto">
          <a:xfrm>
            <a:off x="6335713" y="1471613"/>
            <a:ext cx="6826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8" name="AutoShape 100"/>
          <p:cNvCxnSpPr>
            <a:cxnSpLocks noChangeShapeType="1"/>
            <a:stCxn id="27789" idx="2"/>
            <a:endCxn id="27652" idx="0"/>
          </p:cNvCxnSpPr>
          <p:nvPr/>
        </p:nvCxnSpPr>
        <p:spPr bwMode="auto">
          <a:xfrm>
            <a:off x="6477000" y="1471613"/>
            <a:ext cx="10810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49" name="AutoShape 101"/>
          <p:cNvCxnSpPr>
            <a:cxnSpLocks noChangeShapeType="1"/>
            <a:stCxn id="27790" idx="2"/>
            <a:endCxn id="27694" idx="0"/>
          </p:cNvCxnSpPr>
          <p:nvPr/>
        </p:nvCxnSpPr>
        <p:spPr bwMode="auto">
          <a:xfrm flipH="1">
            <a:off x="3781425" y="1471613"/>
            <a:ext cx="28352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0" name="AutoShape 102"/>
          <p:cNvCxnSpPr>
            <a:cxnSpLocks noChangeShapeType="1"/>
            <a:stCxn id="27791" idx="2"/>
            <a:endCxn id="27693" idx="0"/>
          </p:cNvCxnSpPr>
          <p:nvPr/>
        </p:nvCxnSpPr>
        <p:spPr bwMode="auto">
          <a:xfrm flipH="1">
            <a:off x="4321175" y="1471613"/>
            <a:ext cx="243681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1" name="AutoShape 103"/>
          <p:cNvCxnSpPr>
            <a:cxnSpLocks noChangeShapeType="1"/>
            <a:stCxn id="27683" idx="2"/>
            <a:endCxn id="27696" idx="0"/>
          </p:cNvCxnSpPr>
          <p:nvPr/>
        </p:nvCxnSpPr>
        <p:spPr bwMode="auto">
          <a:xfrm flipH="1">
            <a:off x="6478588" y="1471613"/>
            <a:ext cx="41910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2" name="AutoShape 104"/>
          <p:cNvCxnSpPr>
            <a:cxnSpLocks noChangeShapeType="1"/>
            <a:stCxn id="27684" idx="2"/>
            <a:endCxn id="27697" idx="0"/>
          </p:cNvCxnSpPr>
          <p:nvPr/>
        </p:nvCxnSpPr>
        <p:spPr bwMode="auto">
          <a:xfrm flipH="1">
            <a:off x="5938838" y="1471613"/>
            <a:ext cx="10985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3" name="AutoShape 105"/>
          <p:cNvCxnSpPr>
            <a:cxnSpLocks noChangeShapeType="1"/>
            <a:stCxn id="27792" idx="2"/>
            <a:endCxn id="27691" idx="0"/>
          </p:cNvCxnSpPr>
          <p:nvPr/>
        </p:nvCxnSpPr>
        <p:spPr bwMode="auto">
          <a:xfrm flipH="1">
            <a:off x="4860925" y="1471613"/>
            <a:ext cx="23177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4" name="AutoShape 106"/>
          <p:cNvCxnSpPr>
            <a:cxnSpLocks noChangeShapeType="1"/>
            <a:stCxn id="27793" idx="2"/>
            <a:endCxn id="27699" idx="0"/>
          </p:cNvCxnSpPr>
          <p:nvPr/>
        </p:nvCxnSpPr>
        <p:spPr bwMode="auto">
          <a:xfrm flipH="1">
            <a:off x="5400675" y="1471613"/>
            <a:ext cx="191770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5" name="AutoShape 107"/>
          <p:cNvCxnSpPr>
            <a:cxnSpLocks noChangeShapeType="1"/>
            <a:stCxn id="27767" idx="2"/>
            <a:endCxn id="27653" idx="0"/>
          </p:cNvCxnSpPr>
          <p:nvPr/>
        </p:nvCxnSpPr>
        <p:spPr bwMode="auto">
          <a:xfrm>
            <a:off x="7456488" y="1473200"/>
            <a:ext cx="1181100" cy="1392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6" name="AutoShape 108"/>
          <p:cNvCxnSpPr>
            <a:cxnSpLocks noChangeShapeType="1"/>
            <a:stCxn id="27766" idx="2"/>
            <a:endCxn id="27688" idx="0"/>
          </p:cNvCxnSpPr>
          <p:nvPr/>
        </p:nvCxnSpPr>
        <p:spPr bwMode="auto">
          <a:xfrm>
            <a:off x="7600950" y="1471613"/>
            <a:ext cx="4968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7" name="AutoShape 109"/>
          <p:cNvCxnSpPr>
            <a:cxnSpLocks noChangeShapeType="1"/>
            <a:stCxn id="27685" idx="2"/>
            <a:endCxn id="27732" idx="0"/>
          </p:cNvCxnSpPr>
          <p:nvPr/>
        </p:nvCxnSpPr>
        <p:spPr bwMode="auto">
          <a:xfrm flipH="1">
            <a:off x="3238500" y="1471613"/>
            <a:ext cx="450056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8" name="AutoShape 110"/>
          <p:cNvCxnSpPr>
            <a:cxnSpLocks noChangeShapeType="1"/>
            <a:stCxn id="27686" idx="2"/>
            <a:endCxn id="27732" idx="0"/>
          </p:cNvCxnSpPr>
          <p:nvPr/>
        </p:nvCxnSpPr>
        <p:spPr bwMode="auto">
          <a:xfrm flipH="1">
            <a:off x="3238500" y="1471613"/>
            <a:ext cx="4641850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59" name="AutoShape 111"/>
          <p:cNvCxnSpPr>
            <a:cxnSpLocks noChangeShapeType="1"/>
            <a:stCxn id="27794" idx="2"/>
            <a:endCxn id="27693" idx="0"/>
          </p:cNvCxnSpPr>
          <p:nvPr/>
        </p:nvCxnSpPr>
        <p:spPr bwMode="auto">
          <a:xfrm flipH="1">
            <a:off x="4321175" y="1471613"/>
            <a:ext cx="36988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60" name="AutoShape 112"/>
          <p:cNvCxnSpPr>
            <a:cxnSpLocks noChangeShapeType="1"/>
            <a:stCxn id="27795" idx="2"/>
            <a:endCxn id="27694" idx="0"/>
          </p:cNvCxnSpPr>
          <p:nvPr/>
        </p:nvCxnSpPr>
        <p:spPr bwMode="auto">
          <a:xfrm flipH="1">
            <a:off x="3781425" y="1471613"/>
            <a:ext cx="4379913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61" name="AutoShape 113"/>
          <p:cNvCxnSpPr>
            <a:cxnSpLocks noChangeShapeType="1"/>
            <a:stCxn id="27668" idx="2"/>
            <a:endCxn id="27729" idx="0"/>
          </p:cNvCxnSpPr>
          <p:nvPr/>
        </p:nvCxnSpPr>
        <p:spPr bwMode="auto">
          <a:xfrm flipH="1">
            <a:off x="2698750" y="1471613"/>
            <a:ext cx="5602288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62" name="AutoShape 114"/>
          <p:cNvCxnSpPr>
            <a:cxnSpLocks noChangeShapeType="1"/>
            <a:stCxn id="27669" idx="2"/>
            <a:endCxn id="27729" idx="0"/>
          </p:cNvCxnSpPr>
          <p:nvPr/>
        </p:nvCxnSpPr>
        <p:spPr bwMode="auto">
          <a:xfrm flipH="1">
            <a:off x="2698750" y="1471613"/>
            <a:ext cx="57435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63" name="AutoShape 115"/>
          <p:cNvCxnSpPr>
            <a:cxnSpLocks noChangeShapeType="1"/>
            <a:stCxn id="27670" idx="2"/>
            <a:endCxn id="27729" idx="0"/>
          </p:cNvCxnSpPr>
          <p:nvPr/>
        </p:nvCxnSpPr>
        <p:spPr bwMode="auto">
          <a:xfrm flipH="1">
            <a:off x="2698750" y="1471613"/>
            <a:ext cx="588327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64" name="AutoShape 116"/>
          <p:cNvCxnSpPr>
            <a:cxnSpLocks noChangeShapeType="1"/>
            <a:stCxn id="27687" idx="2"/>
            <a:endCxn id="27732" idx="0"/>
          </p:cNvCxnSpPr>
          <p:nvPr/>
        </p:nvCxnSpPr>
        <p:spPr bwMode="auto">
          <a:xfrm flipH="1">
            <a:off x="3238500" y="1471613"/>
            <a:ext cx="54832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765" name="Group 117"/>
          <p:cNvGrpSpPr>
            <a:grpSpLocks/>
          </p:cNvGrpSpPr>
          <p:nvPr/>
        </p:nvGrpSpPr>
        <p:grpSpPr bwMode="auto">
          <a:xfrm>
            <a:off x="652463" y="1266825"/>
            <a:ext cx="8426450" cy="206375"/>
            <a:chOff x="411" y="798"/>
            <a:chExt cx="5308" cy="130"/>
          </a:xfrm>
        </p:grpSpPr>
        <p:pic>
          <p:nvPicPr>
            <p:cNvPr id="27766" name="Picture 118" descr="54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67" name="Picture 119" descr="53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68" name="Picture 120" descr="05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69" name="Picture 121" descr="06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0" name="Picture 122" descr="09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1" name="Picture 123" descr="10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2" name="Picture 124" descr="11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3" name="Picture 125" descr="12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4" name="Picture 126" descr="15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5" name="Picture 127" descr="16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6" name="Picture 128" descr="17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7" name="Picture 129" descr="18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8" name="Picture 130" descr="21"/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79" name="Picture 131" descr="22"/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0" name="Picture 132" descr="25"/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1" name="Picture 133" descr="26"/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2" name="Picture 134" descr="35"/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3" name="Picture 135" descr="36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4" name="Picture 136" descr="37"/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5" name="Picture 137" descr="38"/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6" name="Picture 138" descr="39"/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7" name="Picture 139" descr="40"/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8" name="Picture 140" descr="45"/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89" name="Picture 141" descr="46"/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0" name="Picture 142" descr="47"/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1" name="Picture 143" descr="48"/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2" name="Picture 144" descr="51"/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3" name="Picture 145" descr="52"/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4" name="Picture 146" descr="57"/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5" name="Picture 147" descr="58"/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6" name="Picture 148" descr="64"/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7" name="Picture 149" descr="63"/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7798" name="AutoShape 150"/>
          <p:cNvCxnSpPr>
            <a:cxnSpLocks noChangeShapeType="1"/>
            <a:stCxn id="27797" idx="2"/>
            <a:endCxn id="27653" idx="0"/>
          </p:cNvCxnSpPr>
          <p:nvPr/>
        </p:nvCxnSpPr>
        <p:spPr bwMode="auto">
          <a:xfrm flipH="1">
            <a:off x="8637588" y="1471613"/>
            <a:ext cx="227012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99" name="AutoShape 151"/>
          <p:cNvCxnSpPr>
            <a:cxnSpLocks noChangeShapeType="1"/>
            <a:stCxn id="27796" idx="2"/>
            <a:endCxn id="27688" idx="0"/>
          </p:cNvCxnSpPr>
          <p:nvPr/>
        </p:nvCxnSpPr>
        <p:spPr bwMode="auto">
          <a:xfrm flipH="1">
            <a:off x="8097838" y="1471613"/>
            <a:ext cx="9112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800" name="Picture 152" descr="64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473575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01" name="Picture 153" descr="63"/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473575"/>
            <a:ext cx="719137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02" name="Picture 154" descr="01"/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473575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03" name="Picture 155" descr="02"/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473575"/>
            <a:ext cx="719138" cy="1054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04" name="Text Box 156"/>
          <p:cNvSpPr txBox="1">
            <a:spLocks noChangeArrowheads="1"/>
          </p:cNvSpPr>
          <p:nvPr/>
        </p:nvSpPr>
        <p:spPr bwMode="auto">
          <a:xfrm>
            <a:off x="2447925" y="5634038"/>
            <a:ext cx="159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/>
              <a:t>01 </a:t>
            </a:r>
            <a:r>
              <a:rPr lang="en-US" altLang="ru-RU" sz="1600"/>
              <a:t>                   </a:t>
            </a:r>
            <a:r>
              <a:rPr lang="ru-RU" altLang="ru-RU" sz="1600"/>
              <a:t>02</a:t>
            </a:r>
          </a:p>
        </p:txBody>
      </p:sp>
      <p:cxnSp>
        <p:nvCxnSpPr>
          <p:cNvPr id="27805" name="AutoShape 157"/>
          <p:cNvCxnSpPr>
            <a:cxnSpLocks noChangeShapeType="1"/>
            <a:stCxn id="27689" idx="2"/>
            <a:endCxn id="27802" idx="0"/>
          </p:cNvCxnSpPr>
          <p:nvPr/>
        </p:nvCxnSpPr>
        <p:spPr bwMode="auto">
          <a:xfrm>
            <a:off x="539750" y="3394075"/>
            <a:ext cx="19796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06" name="AutoShape 158"/>
          <p:cNvCxnSpPr>
            <a:cxnSpLocks noChangeShapeType="1"/>
            <a:stCxn id="27690" idx="2"/>
            <a:endCxn id="27803" idx="0"/>
          </p:cNvCxnSpPr>
          <p:nvPr/>
        </p:nvCxnSpPr>
        <p:spPr bwMode="auto">
          <a:xfrm>
            <a:off x="1079500" y="3394075"/>
            <a:ext cx="288766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07" name="AutoShape 159"/>
          <p:cNvCxnSpPr>
            <a:cxnSpLocks noChangeShapeType="1"/>
            <a:stCxn id="27695" idx="2"/>
            <a:endCxn id="27803" idx="0"/>
          </p:cNvCxnSpPr>
          <p:nvPr/>
        </p:nvCxnSpPr>
        <p:spPr bwMode="auto">
          <a:xfrm>
            <a:off x="1619250" y="3394075"/>
            <a:ext cx="23479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08" name="AutoShape 160"/>
          <p:cNvCxnSpPr>
            <a:cxnSpLocks noChangeShapeType="1"/>
            <a:stCxn id="27692" idx="2"/>
            <a:endCxn id="27803" idx="0"/>
          </p:cNvCxnSpPr>
          <p:nvPr/>
        </p:nvCxnSpPr>
        <p:spPr bwMode="auto">
          <a:xfrm>
            <a:off x="2159000" y="3394075"/>
            <a:ext cx="180816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09" name="AutoShape 161"/>
          <p:cNvCxnSpPr>
            <a:cxnSpLocks noChangeShapeType="1"/>
            <a:stCxn id="27729" idx="2"/>
            <a:endCxn id="27803" idx="0"/>
          </p:cNvCxnSpPr>
          <p:nvPr/>
        </p:nvCxnSpPr>
        <p:spPr bwMode="auto">
          <a:xfrm>
            <a:off x="2698750" y="3394075"/>
            <a:ext cx="12684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0" name="AutoShape 162"/>
          <p:cNvCxnSpPr>
            <a:cxnSpLocks noChangeShapeType="1"/>
            <a:stCxn id="27732" idx="2"/>
            <a:endCxn id="27802" idx="0"/>
          </p:cNvCxnSpPr>
          <p:nvPr/>
        </p:nvCxnSpPr>
        <p:spPr bwMode="auto">
          <a:xfrm flipH="1">
            <a:off x="2519363" y="3394075"/>
            <a:ext cx="719137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1" name="AutoShape 163"/>
          <p:cNvCxnSpPr>
            <a:cxnSpLocks noChangeShapeType="1"/>
            <a:stCxn id="27694" idx="2"/>
            <a:endCxn id="27800" idx="0"/>
          </p:cNvCxnSpPr>
          <p:nvPr/>
        </p:nvCxnSpPr>
        <p:spPr bwMode="auto">
          <a:xfrm>
            <a:off x="3781425" y="3394075"/>
            <a:ext cx="30591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2" name="AutoShape 164"/>
          <p:cNvCxnSpPr>
            <a:cxnSpLocks noChangeShapeType="1"/>
            <a:stCxn id="27693" idx="2"/>
            <a:endCxn id="27801" idx="0"/>
          </p:cNvCxnSpPr>
          <p:nvPr/>
        </p:nvCxnSpPr>
        <p:spPr bwMode="auto">
          <a:xfrm>
            <a:off x="4321175" y="3394075"/>
            <a:ext cx="1079500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3" name="AutoShape 165"/>
          <p:cNvCxnSpPr>
            <a:cxnSpLocks noChangeShapeType="1"/>
            <a:stCxn id="27691" idx="2"/>
            <a:endCxn id="27800" idx="0"/>
          </p:cNvCxnSpPr>
          <p:nvPr/>
        </p:nvCxnSpPr>
        <p:spPr bwMode="auto">
          <a:xfrm>
            <a:off x="4860925" y="3394075"/>
            <a:ext cx="19796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4" name="AutoShape 166"/>
          <p:cNvCxnSpPr>
            <a:cxnSpLocks noChangeShapeType="1"/>
            <a:stCxn id="27699" idx="2"/>
            <a:endCxn id="27801" idx="0"/>
          </p:cNvCxnSpPr>
          <p:nvPr/>
        </p:nvCxnSpPr>
        <p:spPr bwMode="auto">
          <a:xfrm>
            <a:off x="5400675" y="3394075"/>
            <a:ext cx="0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5" name="AutoShape 167"/>
          <p:cNvCxnSpPr>
            <a:cxnSpLocks noChangeShapeType="1"/>
            <a:stCxn id="27697" idx="2"/>
            <a:endCxn id="27802" idx="0"/>
          </p:cNvCxnSpPr>
          <p:nvPr/>
        </p:nvCxnSpPr>
        <p:spPr bwMode="auto">
          <a:xfrm flipH="1">
            <a:off x="2519363" y="3394075"/>
            <a:ext cx="3419475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6" name="AutoShape 168"/>
          <p:cNvCxnSpPr>
            <a:cxnSpLocks noChangeShapeType="1"/>
            <a:stCxn id="27696" idx="2"/>
            <a:endCxn id="27802" idx="0"/>
          </p:cNvCxnSpPr>
          <p:nvPr/>
        </p:nvCxnSpPr>
        <p:spPr bwMode="auto">
          <a:xfrm flipH="1">
            <a:off x="2519363" y="3394075"/>
            <a:ext cx="3959225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7" name="AutoShape 169"/>
          <p:cNvCxnSpPr>
            <a:cxnSpLocks noChangeShapeType="1"/>
            <a:stCxn id="27700" idx="2"/>
            <a:endCxn id="27800" idx="0"/>
          </p:cNvCxnSpPr>
          <p:nvPr/>
        </p:nvCxnSpPr>
        <p:spPr bwMode="auto">
          <a:xfrm flipH="1">
            <a:off x="6840538" y="3394075"/>
            <a:ext cx="177800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8" name="AutoShape 170"/>
          <p:cNvCxnSpPr>
            <a:cxnSpLocks noChangeShapeType="1"/>
            <a:stCxn id="27652" idx="2"/>
            <a:endCxn id="27801" idx="0"/>
          </p:cNvCxnSpPr>
          <p:nvPr/>
        </p:nvCxnSpPr>
        <p:spPr bwMode="auto">
          <a:xfrm flipH="1">
            <a:off x="5400675" y="3394075"/>
            <a:ext cx="21574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19" name="AutoShape 171"/>
          <p:cNvCxnSpPr>
            <a:cxnSpLocks noChangeShapeType="1"/>
            <a:stCxn id="27688" idx="2"/>
            <a:endCxn id="27800" idx="0"/>
          </p:cNvCxnSpPr>
          <p:nvPr/>
        </p:nvCxnSpPr>
        <p:spPr bwMode="auto">
          <a:xfrm flipH="1">
            <a:off x="6840538" y="3394075"/>
            <a:ext cx="1257300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820" name="AutoShape 172"/>
          <p:cNvCxnSpPr>
            <a:cxnSpLocks noChangeShapeType="1"/>
            <a:stCxn id="27653" idx="2"/>
            <a:endCxn id="27801" idx="0"/>
          </p:cNvCxnSpPr>
          <p:nvPr/>
        </p:nvCxnSpPr>
        <p:spPr bwMode="auto">
          <a:xfrm flipH="1">
            <a:off x="5400675" y="3394075"/>
            <a:ext cx="3236913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821" name="Text Box 173"/>
          <p:cNvSpPr txBox="1">
            <a:spLocks noChangeArrowheads="1"/>
          </p:cNvSpPr>
          <p:nvPr/>
        </p:nvSpPr>
        <p:spPr bwMode="auto">
          <a:xfrm>
            <a:off x="5256213" y="5597525"/>
            <a:ext cx="170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/>
              <a:t>63 </a:t>
            </a:r>
            <a:r>
              <a:rPr lang="en-US" altLang="ru-RU" sz="1600"/>
              <a:t>                     </a:t>
            </a:r>
            <a:r>
              <a:rPr lang="ru-RU" altLang="ru-RU" sz="1600"/>
              <a:t>64</a:t>
            </a:r>
          </a:p>
        </p:txBody>
      </p:sp>
      <p:cxnSp>
        <p:nvCxnSpPr>
          <p:cNvPr id="27822" name="AutoShape 174"/>
          <p:cNvCxnSpPr>
            <a:cxnSpLocks noChangeShapeType="1"/>
            <a:stCxn id="27800" idx="2"/>
            <a:endCxn id="27801" idx="2"/>
          </p:cNvCxnSpPr>
          <p:nvPr/>
        </p:nvCxnSpPr>
        <p:spPr bwMode="auto">
          <a:xfrm rot="5400000">
            <a:off x="6119813" y="4808537"/>
            <a:ext cx="1588" cy="1439863"/>
          </a:xfrm>
          <a:prstGeom prst="curvedConnector3">
            <a:avLst>
              <a:gd name="adj1" fmla="val 14400000"/>
            </a:avLst>
          </a:prstGeom>
          <a:noFill/>
          <a:ln w="381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823" name="Text Box 175"/>
          <p:cNvSpPr txBox="1">
            <a:spLocks noChangeArrowheads="1"/>
          </p:cNvSpPr>
          <p:nvPr/>
        </p:nvSpPr>
        <p:spPr bwMode="auto">
          <a:xfrm>
            <a:off x="1763713" y="277813"/>
            <a:ext cx="64389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Ху гуа – превращение гексаграмм</a:t>
            </a:r>
          </a:p>
        </p:txBody>
      </p:sp>
      <p:sp>
        <p:nvSpPr>
          <p:cNvPr id="27824" name="Text Box 176"/>
          <p:cNvSpPr txBox="1">
            <a:spLocks noChangeArrowheads="1"/>
          </p:cNvSpPr>
          <p:nvPr/>
        </p:nvSpPr>
        <p:spPr bwMode="auto">
          <a:xfrm>
            <a:off x="1943100" y="6323013"/>
            <a:ext cx="1116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Путь Неба</a:t>
            </a:r>
          </a:p>
        </p:txBody>
      </p:sp>
      <p:sp>
        <p:nvSpPr>
          <p:cNvPr id="27825" name="Text Box 177"/>
          <p:cNvSpPr txBox="1">
            <a:spLocks noChangeArrowheads="1"/>
          </p:cNvSpPr>
          <p:nvPr/>
        </p:nvSpPr>
        <p:spPr bwMode="auto">
          <a:xfrm>
            <a:off x="3419475" y="6323013"/>
            <a:ext cx="1249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Путь Земли</a:t>
            </a:r>
          </a:p>
        </p:txBody>
      </p:sp>
      <p:sp>
        <p:nvSpPr>
          <p:cNvPr id="27826" name="Text Box 178"/>
          <p:cNvSpPr txBox="1">
            <a:spLocks noChangeArrowheads="1"/>
          </p:cNvSpPr>
          <p:nvPr/>
        </p:nvSpPr>
        <p:spPr bwMode="auto">
          <a:xfrm>
            <a:off x="5364163" y="6323013"/>
            <a:ext cx="1582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Путь Человека</a:t>
            </a:r>
          </a:p>
        </p:txBody>
      </p:sp>
      <p:sp>
        <p:nvSpPr>
          <p:cNvPr id="27827" name="Text Box 179"/>
          <p:cNvSpPr txBox="1">
            <a:spLocks noChangeArrowheads="1"/>
          </p:cNvSpPr>
          <p:nvPr/>
        </p:nvSpPr>
        <p:spPr bwMode="auto">
          <a:xfrm>
            <a:off x="1943100" y="6323013"/>
            <a:ext cx="1116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0000FF"/>
                </a:solidFill>
              </a:rPr>
              <a:t>Путь Неба</a:t>
            </a:r>
          </a:p>
        </p:txBody>
      </p:sp>
      <p:sp>
        <p:nvSpPr>
          <p:cNvPr id="27828" name="Text Box 180"/>
          <p:cNvSpPr txBox="1">
            <a:spLocks noChangeArrowheads="1"/>
          </p:cNvSpPr>
          <p:nvPr/>
        </p:nvSpPr>
        <p:spPr bwMode="auto">
          <a:xfrm>
            <a:off x="3419475" y="6323013"/>
            <a:ext cx="1249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0000FF"/>
                </a:solidFill>
              </a:rPr>
              <a:t>Путь Земли</a:t>
            </a:r>
          </a:p>
        </p:txBody>
      </p:sp>
      <p:sp>
        <p:nvSpPr>
          <p:cNvPr id="27829" name="Text Box 181"/>
          <p:cNvSpPr txBox="1">
            <a:spLocks noChangeArrowheads="1"/>
          </p:cNvSpPr>
          <p:nvPr/>
        </p:nvSpPr>
        <p:spPr bwMode="auto">
          <a:xfrm>
            <a:off x="5364163" y="6323013"/>
            <a:ext cx="1582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0000FF"/>
                </a:solidFill>
              </a:rPr>
              <a:t>Путь Человека</a:t>
            </a:r>
          </a:p>
        </p:txBody>
      </p:sp>
      <p:grpSp>
        <p:nvGrpSpPr>
          <p:cNvPr id="27830" name="Group 182"/>
          <p:cNvGrpSpPr>
            <a:grpSpLocks/>
          </p:cNvGrpSpPr>
          <p:nvPr/>
        </p:nvGrpSpPr>
        <p:grpSpPr bwMode="auto">
          <a:xfrm>
            <a:off x="88900" y="1265238"/>
            <a:ext cx="8701088" cy="206375"/>
            <a:chOff x="57" y="798"/>
            <a:chExt cx="5481" cy="130"/>
          </a:xfrm>
        </p:grpSpPr>
        <p:pic>
          <p:nvPicPr>
            <p:cNvPr id="27831" name="Picture 183" descr="14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2" name="Picture 184" descr="0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3" name="Picture 185" descr="13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4" name="Picture 186" descr="28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5" name="Picture 187" descr="30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6" name="Picture 188" descr="3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7" name="Picture 189" descr="32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8" name="Picture 190" descr="33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9" name="Picture 191" descr="34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0" name="Picture 192" descr="43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1" name="Picture 193" descr="44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2" name="Picture 194" descr="4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3" name="Picture 195" descr="5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4" name="Picture 196" descr="55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5" name="Picture 197" descr="56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6" name="Picture 198" descr="62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847" name="Group 199"/>
          <p:cNvGrpSpPr>
            <a:grpSpLocks/>
          </p:cNvGrpSpPr>
          <p:nvPr/>
        </p:nvGrpSpPr>
        <p:grpSpPr bwMode="auto">
          <a:xfrm>
            <a:off x="230188" y="1265238"/>
            <a:ext cx="8420100" cy="204787"/>
            <a:chOff x="146" y="798"/>
            <a:chExt cx="5304" cy="129"/>
          </a:xfrm>
        </p:grpSpPr>
        <p:pic>
          <p:nvPicPr>
            <p:cNvPr id="27848" name="Picture 200" descr="0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49" name="Picture 201" descr="0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0" name="Picture 202" descr="0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1" name="Picture 203" descr="0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2" name="Picture 204" descr="0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3" name="Picture 205" descr="1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4" name="Picture 206" descr="20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5" name="Picture 207" descr="2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6" name="Picture 208" descr="2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7" name="Picture 209" descr="2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8" name="Picture 210" descr="29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59" name="Picture 211" descr="41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0" name="Picture 212" descr="42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1" name="Picture 213" descr="59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2" name="Picture 214" descr="60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3" name="Picture 215" descr="6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864" name="Group 216"/>
          <p:cNvGrpSpPr>
            <a:grpSpLocks/>
          </p:cNvGrpSpPr>
          <p:nvPr/>
        </p:nvGrpSpPr>
        <p:grpSpPr bwMode="auto">
          <a:xfrm>
            <a:off x="650875" y="1265238"/>
            <a:ext cx="8426450" cy="206375"/>
            <a:chOff x="411" y="798"/>
            <a:chExt cx="5308" cy="130"/>
          </a:xfrm>
        </p:grpSpPr>
        <p:pic>
          <p:nvPicPr>
            <p:cNvPr id="27865" name="Picture 217" descr="54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6" name="Picture 218" descr="53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" y="799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7" name="Picture 219" descr="05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8" name="Picture 220" descr="06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69" name="Picture 221" descr="09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0" name="Picture 222" descr="10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1" name="Picture 223" descr="11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2" name="Picture 224" descr="12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3" name="Picture 225" descr="15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4" name="Picture 226" descr="16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5" name="Picture 227" descr="17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6" name="Picture 228" descr="18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7" name="Picture 229" descr="21"/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8" name="Picture 230" descr="22"/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79" name="Picture 231" descr="25"/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0" name="Picture 232" descr="26"/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1" name="Picture 233" descr="35"/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2" name="Picture 234" descr="36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3" name="Picture 235" descr="37"/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4" name="Picture 236" descr="38"/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5" name="Picture 237" descr="39"/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6" name="Picture 238" descr="40"/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7" name="Picture 239" descr="45"/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8" name="Picture 240" descr="46"/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89" name="Picture 241" descr="47"/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0" name="Picture 242" descr="48"/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1" name="Picture 243" descr="51"/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2" name="Picture 244" descr="52"/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3" name="Picture 245" descr="57"/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4" name="Picture 246" descr="58"/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5" name="Picture 247" descr="64"/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96" name="Picture 248" descr="63"/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" y="798"/>
              <a:ext cx="88" cy="1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897" name="Picture 249" descr="64"/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473575"/>
            <a:ext cx="72072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98" name="Picture 250" descr="01"/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473575"/>
            <a:ext cx="72072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99" name="Picture 251" descr="02"/>
          <p:cNvPicPr>
            <a:picLocks noChangeAspect="1"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473575"/>
            <a:ext cx="72072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00" name="Picture 252" descr="63"/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473575"/>
            <a:ext cx="72072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05" name="Text Box 257"/>
          <p:cNvSpPr txBox="1">
            <a:spLocks noChangeArrowheads="1"/>
          </p:cNvSpPr>
          <p:nvPr/>
        </p:nvSpPr>
        <p:spPr bwMode="auto">
          <a:xfrm>
            <a:off x="1979613" y="5913438"/>
            <a:ext cx="103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/>
              <a:t>Цянь-Небо</a:t>
            </a:r>
          </a:p>
        </p:txBody>
      </p:sp>
      <p:sp>
        <p:nvSpPr>
          <p:cNvPr id="27906" name="Text Box 258"/>
          <p:cNvSpPr txBox="1">
            <a:spLocks noChangeArrowheads="1"/>
          </p:cNvSpPr>
          <p:nvPr/>
        </p:nvSpPr>
        <p:spPr bwMode="auto">
          <a:xfrm>
            <a:off x="3429000" y="5913438"/>
            <a:ext cx="1111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/>
              <a:t>Кунь-Земля</a:t>
            </a:r>
          </a:p>
        </p:txBody>
      </p:sp>
      <p:sp>
        <p:nvSpPr>
          <p:cNvPr id="27907" name="Text Box 259"/>
          <p:cNvSpPr txBox="1">
            <a:spLocks noChangeArrowheads="1"/>
          </p:cNvSpPr>
          <p:nvPr/>
        </p:nvSpPr>
        <p:spPr bwMode="auto">
          <a:xfrm>
            <a:off x="5045075" y="5913438"/>
            <a:ext cx="750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/>
              <a:t>Цзи-цзи</a:t>
            </a:r>
          </a:p>
        </p:txBody>
      </p:sp>
      <p:sp>
        <p:nvSpPr>
          <p:cNvPr id="27908" name="Text Box 260"/>
          <p:cNvSpPr txBox="1">
            <a:spLocks noChangeArrowheads="1"/>
          </p:cNvSpPr>
          <p:nvPr/>
        </p:nvSpPr>
        <p:spPr bwMode="auto">
          <a:xfrm>
            <a:off x="6516688" y="5913438"/>
            <a:ext cx="744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/>
              <a:t>Вэй-цзи</a:t>
            </a:r>
          </a:p>
        </p:txBody>
      </p:sp>
      <p:pic>
        <p:nvPicPr>
          <p:cNvPr id="2" name="2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9236075" y="1988840"/>
            <a:ext cx="609600" cy="609600"/>
          </a:xfrm>
          <a:prstGeom prst="rect">
            <a:avLst/>
          </a:prstGeom>
        </p:spPr>
      </p:pic>
      <p:pic>
        <p:nvPicPr>
          <p:cNvPr id="3" name="2_13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0"/>
          <a:stretch>
            <a:fillRect/>
          </a:stretch>
        </p:blipFill>
        <p:spPr>
          <a:xfrm>
            <a:off x="9236075" y="2601088"/>
            <a:ext cx="609600" cy="609600"/>
          </a:xfrm>
          <a:prstGeom prst="rect">
            <a:avLst/>
          </a:prstGeom>
        </p:spPr>
      </p:pic>
      <p:pic>
        <p:nvPicPr>
          <p:cNvPr id="4" name="2_13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1"/>
          <a:stretch>
            <a:fillRect/>
          </a:stretch>
        </p:blipFill>
        <p:spPr>
          <a:xfrm>
            <a:off x="9236075" y="3232150"/>
            <a:ext cx="609600" cy="609600"/>
          </a:xfrm>
          <a:prstGeom prst="rect">
            <a:avLst/>
          </a:prstGeom>
        </p:spPr>
      </p:pic>
      <p:pic>
        <p:nvPicPr>
          <p:cNvPr id="5" name="2_13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1"/>
          <a:stretch>
            <a:fillRect/>
          </a:stretch>
        </p:blipFill>
        <p:spPr>
          <a:xfrm>
            <a:off x="9236075" y="38863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2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"/>
                                        <p:tgtEl>
                                          <p:spTgt spid="2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"/>
                                        <p:tgtEl>
                                          <p:spTgt spid="2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"/>
                                        <p:tgtEl>
                                          <p:spTgt spid="2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"/>
                                        <p:tgtEl>
                                          <p:spTgt spid="2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"/>
                                        <p:tgtEl>
                                          <p:spTgt spid="2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"/>
                                        <p:tgtEl>
                                          <p:spTgt spid="2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"/>
                                        <p:tgtEl>
                                          <p:spTgt spid="2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2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"/>
                                        <p:tgtEl>
                                          <p:spTgt spid="2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"/>
                                        <p:tgtEl>
                                          <p:spTgt spid="2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"/>
                                        <p:tgtEl>
                                          <p:spTgt spid="2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"/>
                                        <p:tgtEl>
                                          <p:spTgt spid="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"/>
                                        <p:tgtEl>
                                          <p:spTgt spid="2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2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"/>
                                        <p:tgtEl>
                                          <p:spTgt spid="2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"/>
                                        <p:tgtEl>
                                          <p:spTgt spid="2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"/>
                                        <p:tgtEl>
                                          <p:spTgt spid="27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"/>
                                        <p:tgtEl>
                                          <p:spTgt spid="2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"/>
                                        <p:tgtEl>
                                          <p:spTgt spid="2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"/>
                                        <p:tgtEl>
                                          <p:spTgt spid="2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"/>
                                        <p:tgtEl>
                                          <p:spTgt spid="2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"/>
                                        <p:tgtEl>
                                          <p:spTgt spid="2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"/>
                                        <p:tgtEl>
                                          <p:spTgt spid="2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"/>
                                        <p:tgtEl>
                                          <p:spTgt spid="2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"/>
                                        <p:tgtEl>
                                          <p:spTgt spid="27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"/>
                                        <p:tgtEl>
                                          <p:spTgt spid="27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100"/>
                                        <p:tgtEl>
                                          <p:spTgt spid="27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"/>
                                        <p:tgtEl>
                                          <p:spTgt spid="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"/>
                                        <p:tgtEl>
                                          <p:spTgt spid="2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"/>
                                        <p:tgtEl>
                                          <p:spTgt spid="2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"/>
                                        <p:tgtEl>
                                          <p:spTgt spid="2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100"/>
                                        <p:tgtEl>
                                          <p:spTgt spid="27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100"/>
                                        <p:tgtEl>
                                          <p:spTgt spid="2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100"/>
                                        <p:tgtEl>
                                          <p:spTgt spid="2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100"/>
                                        <p:tgtEl>
                                          <p:spTgt spid="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00"/>
                                        <p:tgtEl>
                                          <p:spTgt spid="27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100"/>
                                        <p:tgtEl>
                                          <p:spTgt spid="27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"/>
                                        <p:tgtEl>
                                          <p:spTgt spid="27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100"/>
                                        <p:tgtEl>
                                          <p:spTgt spid="27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100"/>
                                        <p:tgtEl>
                                          <p:spTgt spid="2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100"/>
                                        <p:tgtEl>
                                          <p:spTgt spid="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00"/>
                                        <p:tgtEl>
                                          <p:spTgt spid="2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100"/>
                                        <p:tgtEl>
                                          <p:spTgt spid="2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100"/>
                                        <p:tgtEl>
                                          <p:spTgt spid="2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100"/>
                                        <p:tgtEl>
                                          <p:spTgt spid="2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100"/>
                                        <p:tgtEl>
                                          <p:spTgt spid="2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1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100"/>
                                        <p:tgtEl>
                                          <p:spTgt spid="2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100"/>
                                        <p:tgtEl>
                                          <p:spTgt spid="2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1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100"/>
                                        <p:tgtEl>
                                          <p:spTgt spid="2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1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100"/>
                                        <p:tgtEl>
                                          <p:spTgt spid="2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1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100"/>
                                        <p:tgtEl>
                                          <p:spTgt spid="2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"/>
                                        <p:tgtEl>
                                          <p:spTgt spid="2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100"/>
                                        <p:tgtEl>
                                          <p:spTgt spid="2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100"/>
                                        <p:tgtEl>
                                          <p:spTgt spid="2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1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100"/>
                                        <p:tgtEl>
                                          <p:spTgt spid="2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"/>
                                        <p:tgtEl>
                                          <p:spTgt spid="2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1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100"/>
                                        <p:tgtEl>
                                          <p:spTgt spid="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100"/>
                                        <p:tgtEl>
                                          <p:spTgt spid="2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1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100"/>
                                        <p:tgtEl>
                                          <p:spTgt spid="2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1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100"/>
                                        <p:tgtEl>
                                          <p:spTgt spid="2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1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9" dur="100"/>
                                        <p:tgtEl>
                                          <p:spTgt spid="2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1000"/>
                                        <p:tgtEl>
                                          <p:spTgt spid="2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1000"/>
                                        <p:tgtEl>
                                          <p:spTgt spid="2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1000"/>
                                        <p:tgtEl>
                                          <p:spTgt spid="2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1000"/>
                                        <p:tgtEl>
                                          <p:spTgt spid="2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1000"/>
                                        <p:tgtEl>
                                          <p:spTgt spid="2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1000"/>
                                        <p:tgtEl>
                                          <p:spTgt spid="2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1000"/>
                                        <p:tgtEl>
                                          <p:spTgt spid="2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1000"/>
                                        <p:tgtEl>
                                          <p:spTgt spid="2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1000"/>
                                        <p:tgtEl>
                                          <p:spTgt spid="2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9" dur="1000"/>
                                        <p:tgtEl>
                                          <p:spTgt spid="2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2" dur="200"/>
                                        <p:tgtEl>
                                          <p:spTgt spid="2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1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200"/>
                                        <p:tgtEl>
                                          <p:spTgt spid="2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1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200"/>
                                        <p:tgtEl>
                                          <p:spTgt spid="2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1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1" dur="200"/>
                                        <p:tgtEl>
                                          <p:spTgt spid="2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1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200"/>
                                        <p:tgtEl>
                                          <p:spTgt spid="2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200"/>
                                        <p:tgtEl>
                                          <p:spTgt spid="2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1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200"/>
                                        <p:tgtEl>
                                          <p:spTgt spid="2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1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3" dur="200"/>
                                        <p:tgtEl>
                                          <p:spTgt spid="2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1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6" dur="200"/>
                                        <p:tgtEl>
                                          <p:spTgt spid="2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1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9" dur="200"/>
                                        <p:tgtEl>
                                          <p:spTgt spid="2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2" dur="200"/>
                                        <p:tgtEl>
                                          <p:spTgt spid="2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1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5" dur="200"/>
                                        <p:tgtEl>
                                          <p:spTgt spid="2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1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200"/>
                                        <p:tgtEl>
                                          <p:spTgt spid="2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1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1" dur="200"/>
                                        <p:tgtEl>
                                          <p:spTgt spid="2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1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4" dur="200"/>
                                        <p:tgtEl>
                                          <p:spTgt spid="2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7" dur="200"/>
                                        <p:tgtEl>
                                          <p:spTgt spid="27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0" dur="1000"/>
                                        <p:tgtEl>
                                          <p:spTgt spid="27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8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withGroup">
                            <p:stCondLst>
                              <p:cond delay="39237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9" dur="16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2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1.48148E-6 L -2.77778E-7 -0.05671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7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278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2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27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withGroup">
                            <p:stCondLst>
                              <p:cond delay="55539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1" dur="13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2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96296E-6 L -3.88889E-6 -0.05648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24"/>
                                    </p:animMotion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27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7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6" presetClass="emp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83" dur="2000" fill="hold"/>
                                        <p:tgtEl>
                                          <p:spTgt spid="278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2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27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withGroup">
                            <p:stCondLst>
                              <p:cond delay="69516"/>
                            </p:stCondLst>
                            <p:childTnLst>
                              <p:par>
                                <p:cTn id="3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2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10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27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48148E-6 L 1.94444E-6 -0.05671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27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7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2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2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mp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23" dur="2000" fill="hold"/>
                                        <p:tgtEl>
                                          <p:spTgt spid="278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1000"/>
                                        <p:tgtEl>
                                          <p:spTgt spid="2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2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2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27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2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27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2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27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27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1000"/>
                                        <p:tgtEl>
                                          <p:spTgt spid="2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2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2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2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651" grpId="0"/>
      <p:bldP spid="27804" grpId="0"/>
      <p:bldP spid="27821" grpId="0"/>
      <p:bldP spid="27824" grpId="0"/>
      <p:bldP spid="27825" grpId="0"/>
      <p:bldP spid="27826" grpId="0"/>
      <p:bldP spid="27827" grpId="0"/>
      <p:bldP spid="27827" grpId="1"/>
      <p:bldP spid="27827" grpId="2"/>
      <p:bldP spid="27828" grpId="0"/>
      <p:bldP spid="27828" grpId="1"/>
      <p:bldP spid="27828" grpId="2"/>
      <p:bldP spid="27829" grpId="0"/>
      <p:bldP spid="27829" grpId="1"/>
      <p:bldP spid="27829" grpId="2"/>
      <p:bldP spid="27905" grpId="0"/>
      <p:bldP spid="27906" grpId="0"/>
      <p:bldP spid="27907" grpId="0"/>
      <p:bldP spid="279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6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88913"/>
            <a:ext cx="738188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6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88913"/>
            <a:ext cx="73818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232025" y="188913"/>
            <a:ext cx="11874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/>
          <a:p>
            <a:pPr algn="ctr">
              <a:spcBef>
                <a:spcPct val="100000"/>
              </a:spcBef>
            </a:pPr>
            <a:endParaRPr lang="ru-RU" altLang="ru-RU" sz="1200" b="1"/>
          </a:p>
          <a:p>
            <a:pPr algn="ctr"/>
            <a:r>
              <a:rPr lang="ru-RU" altLang="ru-RU" sz="1400" b="1"/>
              <a:t>КАНЬ-ВОДА</a:t>
            </a:r>
          </a:p>
          <a:p>
            <a:pPr algn="ctr">
              <a:spcBef>
                <a:spcPct val="100000"/>
              </a:spcBef>
            </a:pPr>
            <a:r>
              <a:rPr lang="ru-RU" altLang="ru-RU" sz="1400" b="1"/>
              <a:t>ЛИ-ОГОНЬ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718175" y="185738"/>
            <a:ext cx="118745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/>
          <a:p>
            <a:pPr algn="ctr">
              <a:spcBef>
                <a:spcPct val="100000"/>
              </a:spcBef>
            </a:pPr>
            <a:endParaRPr lang="ru-RU" altLang="ru-RU" sz="1200" b="1"/>
          </a:p>
          <a:p>
            <a:pPr algn="ctr"/>
            <a:r>
              <a:rPr lang="ru-RU" altLang="ru-RU" sz="1400" b="1"/>
              <a:t>ЛИ-ОГОНЬ</a:t>
            </a:r>
          </a:p>
          <a:p>
            <a:pPr algn="ctr">
              <a:spcBef>
                <a:spcPct val="100000"/>
              </a:spcBef>
            </a:pPr>
            <a:r>
              <a:rPr lang="ru-RU" altLang="ru-RU" sz="1400" b="1"/>
              <a:t>КАНЬ-ВОДА</a:t>
            </a:r>
          </a:p>
          <a:p>
            <a:pPr algn="ctr">
              <a:spcBef>
                <a:spcPct val="50000"/>
              </a:spcBef>
            </a:pPr>
            <a:endParaRPr lang="ru-RU" altLang="ru-RU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50850" y="368300"/>
            <a:ext cx="149225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№ 63 Цзи Цзи</a:t>
            </a:r>
          </a:p>
          <a:p>
            <a:pPr algn="ctr">
              <a:spcBef>
                <a:spcPct val="50000"/>
              </a:spcBef>
            </a:pPr>
            <a:r>
              <a:rPr lang="ru-RU" altLang="ru-RU"/>
              <a:t>Уже конец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081838" y="366713"/>
            <a:ext cx="1485900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№ 64 Вэй Цзи</a:t>
            </a:r>
          </a:p>
          <a:p>
            <a:pPr algn="ctr">
              <a:spcBef>
                <a:spcPct val="50000"/>
              </a:spcBef>
            </a:pPr>
            <a:r>
              <a:rPr lang="ru-RU" altLang="ru-RU"/>
              <a:t>Ещё не конец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733550" y="1520825"/>
            <a:ext cx="568166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r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>
                <a:latin typeface="Calibri" pitchFamily="34" charset="0"/>
              </a:rPr>
              <a:t>Между Небом и Землей есть существо.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Сделано из огня и воды.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Похоже на дерево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с крепкой сердцевиной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и сухой вершиной.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У него два тела — мужское и женское.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Одно печальное и грустное,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у другого большой живот.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Оба — средние в семье.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Одно смотрит на север,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другое — на юг.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Свет и тень бегут в них по кругу.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Они то соединяются,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то разъединяются.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Похоже на две пружины в три витка.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Держит Небо и Землю.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Любит ездить в повозке.</a:t>
            </a:r>
            <a:r>
              <a:rPr lang="en-US" altLang="ru-RU" sz="1600" b="1">
                <a:latin typeface="Calibri" pitchFamily="34" charset="0"/>
              </a:rPr>
              <a:t> </a:t>
            </a:r>
            <a:r>
              <a:rPr lang="ru-RU" altLang="ru-RU" sz="1600" b="1">
                <a:latin typeface="Calibri" pitchFamily="34" charset="0"/>
              </a:rPr>
              <a:t>У него мокрые голова и хвост.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Нападает на страну бесов</a:t>
            </a:r>
            <a:r>
              <a:rPr lang="en-US" altLang="ru-RU" sz="1600">
                <a:latin typeface="Calibri" pitchFamily="34" charset="0"/>
              </a:rPr>
              <a:t> </a:t>
            </a:r>
            <a:r>
              <a:rPr lang="ru-RU" altLang="ru-RU" sz="1600">
                <a:latin typeface="Calibri" pitchFamily="34" charset="0"/>
              </a:rPr>
              <a:t>и через три года покоряет ее.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 b="1">
                <a:latin typeface="Calibri" pitchFamily="34" charset="0"/>
              </a:rPr>
              <a:t>В одной руке держит Солнце,</a:t>
            </a:r>
            <a:r>
              <a:rPr lang="en-US" altLang="ru-RU" sz="1600" b="1">
                <a:latin typeface="Calibri" pitchFamily="34" charset="0"/>
              </a:rPr>
              <a:t> </a:t>
            </a:r>
            <a:r>
              <a:rPr lang="ru-RU" altLang="ru-RU" sz="1600" b="1">
                <a:latin typeface="Calibri" pitchFamily="34" charset="0"/>
              </a:rPr>
              <a:t>в другой — Луну.</a:t>
            </a:r>
            <a:br>
              <a:rPr lang="ru-RU" altLang="ru-RU" sz="1600" b="1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Когда умирает — рождается снова. </a:t>
            </a:r>
          </a:p>
        </p:txBody>
      </p:sp>
      <p:pic>
        <p:nvPicPr>
          <p:cNvPr id="29705" name="Picture 9" descr="1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1520825"/>
            <a:ext cx="2608262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1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520825"/>
            <a:ext cx="2608262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76200" y="1557338"/>
            <a:ext cx="2403475" cy="3749675"/>
          </a:xfrm>
          <a:prstGeom prst="rect">
            <a:avLst/>
          </a:prstGeom>
          <a:solidFill>
            <a:srgbClr val="EAEAEA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ru-RU" altLang="ru-RU" sz="1600">
                <a:latin typeface="Times New Roman" pitchFamily="18" charset="0"/>
              </a:rPr>
              <a:t>В начале девятка.</a:t>
            </a:r>
          </a:p>
          <a:p>
            <a:r>
              <a:rPr lang="ru-RU" altLang="ru-RU" sz="1600" b="1">
                <a:latin typeface="Times New Roman" pitchFamily="18" charset="0"/>
              </a:rPr>
              <a:t>Тащится твоя повозка.</a:t>
            </a:r>
          </a:p>
          <a:p>
            <a:r>
              <a:rPr lang="ru-RU" altLang="ru-RU" sz="1600" b="1">
                <a:latin typeface="Times New Roman" pitchFamily="18" charset="0"/>
              </a:rPr>
              <a:t>Намочишь хвост...</a:t>
            </a:r>
          </a:p>
          <a:p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r>
              <a:rPr lang="ru-RU" altLang="ru-RU" sz="1600">
                <a:latin typeface="Times New Roman" pitchFamily="18" charset="0"/>
              </a:rPr>
              <a:t>Девятка третья. </a:t>
            </a:r>
          </a:p>
          <a:p>
            <a:r>
              <a:rPr lang="ru-RU" altLang="ru-RU" sz="1600" b="1">
                <a:latin typeface="Times New Roman" pitchFamily="18" charset="0"/>
              </a:rPr>
              <a:t>Высокий предок напал</a:t>
            </a:r>
          </a:p>
          <a:p>
            <a:r>
              <a:rPr lang="ru-RU" altLang="ru-RU" sz="1600" b="1">
                <a:latin typeface="Times New Roman" pitchFamily="18" charset="0"/>
              </a:rPr>
              <a:t>на страну бесов и в</a:t>
            </a:r>
          </a:p>
          <a:p>
            <a:r>
              <a:rPr lang="ru-RU" altLang="ru-RU" sz="1600" b="1">
                <a:latin typeface="Times New Roman" pitchFamily="18" charset="0"/>
              </a:rPr>
              <a:t>три года победил её...</a:t>
            </a:r>
            <a:r>
              <a:rPr lang="ru-RU" altLang="ru-RU" sz="1600">
                <a:latin typeface="Times New Roman" pitchFamily="18" charset="0"/>
              </a:rPr>
              <a:t> </a:t>
            </a:r>
          </a:p>
          <a:p>
            <a:endParaRPr lang="ru-RU" altLang="ru-RU" sz="1600" b="1">
              <a:latin typeface="Times New Roman" pitchFamily="18" charset="0"/>
            </a:endParaRPr>
          </a:p>
          <a:p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endParaRPr lang="ru-RU" altLang="ru-RU" sz="1600" b="1">
              <a:latin typeface="Times New Roman" pitchFamily="18" charset="0"/>
            </a:endParaRPr>
          </a:p>
          <a:p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endParaRPr lang="ru-RU" altLang="ru-RU" sz="1600">
              <a:latin typeface="Times New Roman" pitchFamily="18" charset="0"/>
            </a:endParaRPr>
          </a:p>
          <a:p>
            <a:r>
              <a:rPr lang="ru-RU" altLang="ru-RU" sz="1600">
                <a:latin typeface="Times New Roman" pitchFamily="18" charset="0"/>
              </a:rPr>
              <a:t>Наверху шестерка. </a:t>
            </a:r>
            <a:br>
              <a:rPr lang="ru-RU" altLang="ru-RU" sz="1600">
                <a:latin typeface="Times New Roman" pitchFamily="18" charset="0"/>
              </a:rPr>
            </a:br>
            <a:r>
              <a:rPr lang="ru-RU" altLang="ru-RU" sz="1600" b="1">
                <a:latin typeface="Times New Roman" pitchFamily="18" charset="0"/>
              </a:rPr>
              <a:t>Намочишь голову... 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6496050" y="1557338"/>
            <a:ext cx="2613025" cy="3749675"/>
          </a:xfrm>
          <a:prstGeom prst="rect">
            <a:avLst/>
          </a:prstGeom>
          <a:solidFill>
            <a:srgbClr val="EAEAEA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ru-RU" altLang="ru-RU" sz="1600">
                <a:latin typeface="Times New Roman" pitchFamily="18" charset="0"/>
              </a:rPr>
              <a:t>В начале девятка.</a:t>
            </a:r>
          </a:p>
          <a:p>
            <a:r>
              <a:rPr lang="ru-RU" altLang="ru-RU" sz="1600" b="1">
                <a:latin typeface="Times New Roman" pitchFamily="18" charset="0"/>
              </a:rPr>
              <a:t>Намочишь хвост...</a:t>
            </a:r>
          </a:p>
          <a:p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r>
              <a:rPr lang="ru-RU" altLang="ru-RU" sz="1600">
                <a:latin typeface="Times New Roman" pitchFamily="18" charset="0"/>
              </a:rPr>
              <a:t>Девятка вторая.</a:t>
            </a:r>
          </a:p>
          <a:p>
            <a:r>
              <a:rPr lang="ru-RU" altLang="ru-RU" sz="1600" b="1">
                <a:latin typeface="Times New Roman" pitchFamily="18" charset="0"/>
              </a:rPr>
              <a:t>Тащится твоя повозка...</a:t>
            </a:r>
          </a:p>
          <a:p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r>
              <a:rPr lang="ru-RU" altLang="ru-RU" sz="1600">
                <a:latin typeface="Times New Roman" pitchFamily="18" charset="0"/>
              </a:rPr>
              <a:t>Девятка четвёртая.</a:t>
            </a:r>
          </a:p>
          <a:p>
            <a:r>
              <a:rPr lang="ru-RU" altLang="ru-RU" sz="1600" b="1">
                <a:latin typeface="Times New Roman" pitchFamily="18" charset="0"/>
              </a:rPr>
              <a:t>При потрясении надо</a:t>
            </a:r>
          </a:p>
          <a:p>
            <a:r>
              <a:rPr lang="ru-RU" altLang="ru-RU" sz="1600" b="1">
                <a:latin typeface="Times New Roman" pitchFamily="18" charset="0"/>
              </a:rPr>
              <a:t>напасть на страну бесов,</a:t>
            </a:r>
          </a:p>
          <a:p>
            <a:r>
              <a:rPr lang="ru-RU" altLang="ru-RU" sz="1600" b="1">
                <a:latin typeface="Times New Roman" pitchFamily="18" charset="0"/>
              </a:rPr>
              <a:t>и через три года будет</a:t>
            </a:r>
          </a:p>
          <a:p>
            <a:r>
              <a:rPr lang="ru-RU" altLang="ru-RU" sz="1600" b="1">
                <a:latin typeface="Times New Roman" pitchFamily="18" charset="0"/>
              </a:rPr>
              <a:t>похвала от великого</a:t>
            </a:r>
          </a:p>
          <a:p>
            <a:r>
              <a:rPr lang="ru-RU" altLang="ru-RU" sz="1600" b="1">
                <a:latin typeface="Times New Roman" pitchFamily="18" charset="0"/>
              </a:rPr>
              <a:t>царства</a:t>
            </a:r>
          </a:p>
          <a:p>
            <a:r>
              <a:rPr lang="ru-RU" altLang="ru-RU" sz="1600" b="1">
                <a:latin typeface="Times New Roman" pitchFamily="18" charset="0"/>
              </a:rPr>
              <a:t>...</a:t>
            </a:r>
          </a:p>
          <a:p>
            <a:r>
              <a:rPr lang="ru-RU" altLang="ru-RU" sz="1600">
                <a:latin typeface="Times New Roman" pitchFamily="18" charset="0"/>
              </a:rPr>
              <a:t>Наверху шестерка. </a:t>
            </a:r>
            <a:br>
              <a:rPr lang="ru-RU" altLang="ru-RU" sz="1600">
                <a:latin typeface="Times New Roman" pitchFamily="18" charset="0"/>
              </a:rPr>
            </a:br>
            <a:r>
              <a:rPr lang="ru-RU" altLang="ru-RU" sz="1600">
                <a:latin typeface="Times New Roman" pitchFamily="18" charset="0"/>
              </a:rPr>
              <a:t>...</a:t>
            </a:r>
            <a:r>
              <a:rPr lang="ru-RU" altLang="ru-RU" sz="1600" b="1">
                <a:latin typeface="Times New Roman" pitchFamily="18" charset="0"/>
              </a:rPr>
              <a:t>Намочишь голову...</a:t>
            </a:r>
          </a:p>
        </p:txBody>
      </p:sp>
      <p:pic>
        <p:nvPicPr>
          <p:cNvPr id="2" name="2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36075" y="1646238"/>
            <a:ext cx="609600" cy="609600"/>
          </a:xfrm>
          <a:prstGeom prst="rect">
            <a:avLst/>
          </a:prstGeom>
        </p:spPr>
      </p:pic>
      <p:pic>
        <p:nvPicPr>
          <p:cNvPr id="3" name="2_14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36075" y="2255838"/>
            <a:ext cx="609600" cy="609600"/>
          </a:xfrm>
          <a:prstGeom prst="rect">
            <a:avLst/>
          </a:prstGeom>
        </p:spPr>
      </p:pic>
      <p:pic>
        <p:nvPicPr>
          <p:cNvPr id="4" name="2_14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36075" y="2839357"/>
            <a:ext cx="609600" cy="609600"/>
          </a:xfrm>
          <a:prstGeom prst="rect">
            <a:avLst/>
          </a:prstGeom>
        </p:spPr>
      </p:pic>
      <p:pic>
        <p:nvPicPr>
          <p:cNvPr id="5" name="2_14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36075" y="3450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159"/>
                            </p:stCondLst>
                            <p:childTnLst>
                              <p:par>
                                <p:cTn id="8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970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44444E-6 3.7037E-6 L -0.21527 3.7037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3.7037E-6 L 0.21597 3.7037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9060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38727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2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704" grpId="0"/>
      <p:bldP spid="29710" grpId="0" animBg="1"/>
      <p:bldP spid="29710" grpId="1" animBg="1"/>
      <p:bldP spid="29711" grpId="0" animBg="1"/>
      <p:bldP spid="297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25425" y="296863"/>
            <a:ext cx="88471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ШАН ШУ : ВЕЛИЧЕСТВЕННЫЙ ОБРАЗЕЦ: ОБ ИСПОЛЬЗОВАНИИ СОМНЕНИЙ</a:t>
            </a:r>
            <a:r>
              <a:rPr lang="ru-RU" altLang="ru-RU"/>
              <a:t> </a:t>
            </a:r>
          </a:p>
        </p:txBody>
      </p:sp>
      <p:pic>
        <p:nvPicPr>
          <p:cNvPr id="31747" name="Picture 3" descr="11_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28700"/>
            <a:ext cx="7920038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8975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_cher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946150"/>
            <a:ext cx="7561263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771775" y="296863"/>
            <a:ext cx="3530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Гадание по И цзин</a:t>
            </a:r>
          </a:p>
        </p:txBody>
      </p:sp>
      <p:pic>
        <p:nvPicPr>
          <p:cNvPr id="33796" name="Picture 4" descr="03_7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343025"/>
            <a:ext cx="477361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4_cherty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341438"/>
            <a:ext cx="4772025" cy="47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_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946150"/>
            <a:ext cx="609600" cy="609600"/>
          </a:xfrm>
          <a:prstGeom prst="rect">
            <a:avLst/>
          </a:prstGeom>
        </p:spPr>
      </p:pic>
      <p:pic>
        <p:nvPicPr>
          <p:cNvPr id="3" name="2_16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5807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946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6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692275" y="296863"/>
            <a:ext cx="55800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Вероятности выпадения черт</a:t>
            </a:r>
          </a:p>
        </p:txBody>
      </p:sp>
      <p:pic>
        <p:nvPicPr>
          <p:cNvPr id="35843" name="Picture 3" descr="Veroyatnos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04925"/>
            <a:ext cx="7019925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620688"/>
            <a:ext cx="813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 ШИ - ПЕСНИ ПЕРЕМЕН</a:t>
            </a:r>
          </a:p>
          <a:p>
            <a:pPr algn="ctr"/>
            <a:r>
              <a:rPr lang="en-US" sz="3200" dirty="0">
                <a:hlinkClick r:id="rId3"/>
              </a:rPr>
              <a:t>http://</a:t>
            </a:r>
            <a:r>
              <a:rPr lang="en-US" sz="3200" dirty="0" smtClean="0">
                <a:hlinkClick r:id="rId3"/>
              </a:rPr>
              <a:t>burdonov.ru/izin/Ishi/index.html</a:t>
            </a:r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Компьютерное гадание по И </a:t>
            </a:r>
            <a:r>
              <a:rPr lang="ru-RU" sz="3200" dirty="0" err="1" smtClean="0"/>
              <a:t>цзин</a:t>
            </a:r>
            <a:endParaRPr lang="ru-RU" sz="3200" dirty="0" smtClean="0"/>
          </a:p>
          <a:p>
            <a:pPr algn="ctr"/>
            <a:r>
              <a:rPr lang="en-US" sz="3200" dirty="0">
                <a:hlinkClick r:id="rId4"/>
              </a:rPr>
              <a:t>http://</a:t>
            </a:r>
            <a:r>
              <a:rPr lang="en-US" sz="3200" dirty="0" smtClean="0">
                <a:hlinkClick r:id="rId4"/>
              </a:rPr>
              <a:t>burdonov.ru/izin/GADANIE/index.html</a:t>
            </a:r>
            <a:endParaRPr lang="ru-RU" sz="3200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2371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2875" y="152400"/>
            <a:ext cx="881538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Вэнь-ван — Царь Просвещенный（1152-1056)</a:t>
            </a:r>
          </a:p>
        </p:txBody>
      </p:sp>
      <p:pic>
        <p:nvPicPr>
          <p:cNvPr id="5123" name="Picture 3" descr="WenW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12850"/>
            <a:ext cx="5040313" cy="41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nWan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800100"/>
            <a:ext cx="38100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435600" y="5445125"/>
            <a:ext cx="34004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Основатель династии Чжоу. </a:t>
            </a:r>
          </a:p>
          <a:p>
            <a:pPr>
              <a:spcBef>
                <a:spcPct val="20000"/>
              </a:spcBef>
            </a:pPr>
            <a:r>
              <a:rPr lang="ru-RU" altLang="ru-RU" sz="2000"/>
              <a:t>Изобрел гексаграммы,</a:t>
            </a:r>
          </a:p>
          <a:p>
            <a:r>
              <a:rPr lang="ru-RU" altLang="ru-RU" sz="2000"/>
              <a:t>«удвоив триграммы».</a:t>
            </a:r>
          </a:p>
        </p:txBody>
      </p:sp>
      <p:pic>
        <p:nvPicPr>
          <p:cNvPr id="5126" name="Picture 6" descr="Chjou_Gu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275"/>
            <a:ext cx="4219575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258888" y="5589588"/>
            <a:ext cx="32210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Его сын Чжоу-гун написал</a:t>
            </a:r>
          </a:p>
          <a:p>
            <a:r>
              <a:rPr lang="ru-RU" altLang="ru-RU" sz="2000"/>
              <a:t>афоризмы к гексаграммам.</a:t>
            </a:r>
          </a:p>
        </p:txBody>
      </p:sp>
      <p:pic>
        <p:nvPicPr>
          <p:cNvPr id="3" name="2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3064" y="134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03238" y="312738"/>
            <a:ext cx="331311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Структура И цзин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1016000"/>
            <a:ext cx="3841750" cy="24892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/>
              <a:t>Графические символы</a:t>
            </a:r>
            <a:br>
              <a:rPr lang="ru-RU" altLang="ru-RU"/>
            </a:br>
            <a:r>
              <a:rPr lang="ru-RU" altLang="ru-RU"/>
              <a:t>  – гексаграммы.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/>
              <a:t>Названия гексаграмм и</a:t>
            </a:r>
            <a:br>
              <a:rPr lang="ru-RU" altLang="ru-RU"/>
            </a:br>
            <a:r>
              <a:rPr lang="ru-RU" altLang="ru-RU"/>
              <a:t> мантические формулы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/>
              <a:t>Афоризмы к каждой гексаграмме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/>
              <a:t>Афоризмы к каждой черте</a:t>
            </a:r>
            <a:br>
              <a:rPr lang="ru-RU" altLang="ru-RU"/>
            </a:br>
            <a:r>
              <a:rPr lang="ru-RU" altLang="ru-RU"/>
              <a:t> каждой гексаграммы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68275" y="3673475"/>
            <a:ext cx="3935413" cy="28162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u="sng"/>
              <a:t>четыре мантические формулы</a:t>
            </a:r>
            <a:r>
              <a:rPr lang="ru-RU" altLang="ru-RU"/>
              <a:t>: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	</a:t>
            </a:r>
            <a:r>
              <a:rPr lang="ru-RU" altLang="ru-RU" i="1"/>
              <a:t>ЮАНЬ	</a:t>
            </a:r>
            <a:r>
              <a:rPr lang="ru-RU" altLang="ru-RU"/>
              <a:t>— импульс,</a:t>
            </a:r>
          </a:p>
          <a:p>
            <a:r>
              <a:rPr lang="ru-RU" altLang="ru-RU"/>
              <a:t>		     изначальный</a:t>
            </a:r>
          </a:p>
          <a:p>
            <a:pPr>
              <a:spcBef>
                <a:spcPct val="40000"/>
              </a:spcBef>
            </a:pPr>
            <a:r>
              <a:rPr lang="ru-RU" altLang="ru-RU"/>
              <a:t>	</a:t>
            </a:r>
            <a:r>
              <a:rPr lang="ru-RU" altLang="ru-RU" i="1"/>
              <a:t>ХЭН</a:t>
            </a:r>
            <a:r>
              <a:rPr lang="ru-RU" altLang="ru-RU"/>
              <a:t>	— свершение,</a:t>
            </a:r>
          </a:p>
          <a:p>
            <a:r>
              <a:rPr lang="ru-RU" altLang="ru-RU"/>
              <a:t>		     развитие</a:t>
            </a:r>
          </a:p>
          <a:p>
            <a:pPr>
              <a:spcBef>
                <a:spcPct val="40000"/>
              </a:spcBef>
            </a:pPr>
            <a:r>
              <a:rPr lang="ru-RU" altLang="ru-RU"/>
              <a:t>	</a:t>
            </a:r>
            <a:r>
              <a:rPr lang="ru-RU" altLang="ru-RU" i="1"/>
              <a:t>ЛИ</a:t>
            </a:r>
            <a:r>
              <a:rPr lang="ru-RU" altLang="ru-RU"/>
              <a:t>	— оформление,</a:t>
            </a:r>
          </a:p>
          <a:p>
            <a:r>
              <a:rPr lang="ru-RU" altLang="ru-RU"/>
              <a:t>		    благоприятный</a:t>
            </a:r>
          </a:p>
          <a:p>
            <a:pPr>
              <a:spcBef>
                <a:spcPct val="40000"/>
              </a:spcBef>
            </a:pPr>
            <a:r>
              <a:rPr lang="ru-RU" altLang="ru-RU"/>
              <a:t>	</a:t>
            </a:r>
            <a:r>
              <a:rPr lang="ru-RU" altLang="ru-RU" i="1"/>
              <a:t>ЧЖЭН</a:t>
            </a:r>
            <a:r>
              <a:rPr lang="ru-RU" altLang="ru-RU"/>
              <a:t>	— стойкость</a:t>
            </a:r>
          </a:p>
        </p:txBody>
      </p:sp>
      <p:pic>
        <p:nvPicPr>
          <p:cNvPr id="7173" name="Picture 5" descr="MF_y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17975"/>
            <a:ext cx="4381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F_h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772025"/>
            <a:ext cx="3333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MF_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389563"/>
            <a:ext cx="3905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F_chz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035675"/>
            <a:ext cx="304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Bandx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836613"/>
            <a:ext cx="4932362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8591" y="11868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43100" y="404813"/>
            <a:ext cx="44672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Структура гексаграммы</a:t>
            </a:r>
          </a:p>
        </p:txBody>
      </p:sp>
      <p:pic>
        <p:nvPicPr>
          <p:cNvPr id="9219" name="Picture 3" descr="Struktura_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41438"/>
            <a:ext cx="8713788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13986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755650" y="80963"/>
            <a:ext cx="7786688" cy="6484937"/>
            <a:chOff x="476" y="51"/>
            <a:chExt cx="4905" cy="4085"/>
          </a:xfrm>
        </p:grpSpPr>
        <p:sp>
          <p:nvSpPr>
            <p:cNvPr id="11267" name="Text Box 3"/>
            <p:cNvSpPr txBox="1">
              <a:spLocks noChangeArrowheads="1"/>
            </p:cNvSpPr>
            <p:nvPr/>
          </p:nvSpPr>
          <p:spPr bwMode="auto">
            <a:xfrm>
              <a:off x="1224" y="51"/>
              <a:ext cx="357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/>
                <a:t>Порядок гексаграмм по Фу Си</a:t>
              </a:r>
            </a:p>
          </p:txBody>
        </p:sp>
        <p:pic>
          <p:nvPicPr>
            <p:cNvPr id="11268" name="Picture 4" descr="GG_po_FuSi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618"/>
              <a:ext cx="2536" cy="3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9" name="Text Box 5"/>
            <p:cNvSpPr txBox="1">
              <a:spLocks noChangeArrowheads="1"/>
            </p:cNvSpPr>
            <p:nvPr/>
          </p:nvSpPr>
          <p:spPr bwMode="auto">
            <a:xfrm>
              <a:off x="3313" y="1366"/>
              <a:ext cx="2068" cy="112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altLang="ru-RU" sz="2000"/>
                <a:t>гексаграммы расположены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в порядке возрастания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их двоичных кодов</a:t>
              </a:r>
            </a:p>
            <a:p>
              <a:pPr>
                <a:spcBef>
                  <a:spcPct val="20000"/>
                </a:spcBef>
              </a:pPr>
              <a:r>
                <a:rPr lang="ru-RU" altLang="ru-RU" i="1"/>
                <a:t>(младший разряд – наверху,</a:t>
              </a:r>
            </a:p>
            <a:p>
              <a:pPr>
                <a:spcBef>
                  <a:spcPct val="20000"/>
                </a:spcBef>
              </a:pPr>
              <a:r>
                <a:rPr lang="ru-RU" altLang="ru-RU" i="1"/>
                <a:t>старший разряд – внизу)</a:t>
              </a:r>
            </a:p>
          </p:txBody>
        </p:sp>
      </p:grp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71438" y="80963"/>
            <a:ext cx="8937625" cy="6588125"/>
            <a:chOff x="45" y="51"/>
            <a:chExt cx="5630" cy="4150"/>
          </a:xfrm>
        </p:grpSpPr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839" y="51"/>
              <a:ext cx="4173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/>
                <a:t>Мавандуйский порядок гексаграмм</a:t>
              </a:r>
            </a:p>
          </p:txBody>
        </p:sp>
        <p:pic>
          <p:nvPicPr>
            <p:cNvPr id="11272" name="Picture 8" descr="GG_Mavandui_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" y="822"/>
              <a:ext cx="2370" cy="3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3" name="Picture 9" descr="tg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913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tg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261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5" name="Picture 11" descr="tg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2182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6" name="Picture 12" descr="tg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1752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7" name="Picture 13" descr="tg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045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8" name="Picture 14" descr="tg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1344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9" name="Picture 15" descr="tg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4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0" name="Picture 16" descr="tg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884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1" name="Picture 17" descr="tg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2" name="Picture 18" descr="tg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3" name="Picture 19" descr="tg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" y="682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4" name="Picture 20" descr="tg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5" name="Picture 21" descr="tg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6" name="Picture 22" descr="tg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7" name="Picture 23" descr="tg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8" name="Picture 24" descr="tg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" y="68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9" name="Text Box 25"/>
            <p:cNvSpPr txBox="1">
              <a:spLocks noChangeArrowheads="1"/>
            </p:cNvSpPr>
            <p:nvPr/>
          </p:nvSpPr>
          <p:spPr bwMode="auto">
            <a:xfrm>
              <a:off x="45" y="867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отец</a:t>
              </a:r>
            </a:p>
          </p:txBody>
        </p:sp>
        <p:sp>
          <p:nvSpPr>
            <p:cNvPr id="11290" name="Text Box 26"/>
            <p:cNvSpPr txBox="1">
              <a:spLocks noChangeArrowheads="1"/>
            </p:cNvSpPr>
            <p:nvPr/>
          </p:nvSpPr>
          <p:spPr bwMode="auto">
            <a:xfrm>
              <a:off x="45" y="1310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младший сын</a:t>
              </a:r>
            </a:p>
          </p:txBody>
        </p:sp>
        <p:sp>
          <p:nvSpPr>
            <p:cNvPr id="11291" name="Text Box 27"/>
            <p:cNvSpPr txBox="1">
              <a:spLocks noChangeArrowheads="1"/>
            </p:cNvSpPr>
            <p:nvPr/>
          </p:nvSpPr>
          <p:spPr bwMode="auto">
            <a:xfrm>
              <a:off x="45" y="1719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средний сын</a:t>
              </a:r>
            </a:p>
          </p:txBody>
        </p:sp>
        <p:sp>
          <p:nvSpPr>
            <p:cNvPr id="11292" name="Text Box 28"/>
            <p:cNvSpPr txBox="1">
              <a:spLocks noChangeArrowheads="1"/>
            </p:cNvSpPr>
            <p:nvPr/>
          </p:nvSpPr>
          <p:spPr bwMode="auto">
            <a:xfrm>
              <a:off x="45" y="2127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старший сын</a:t>
              </a:r>
            </a:p>
          </p:txBody>
        </p:sp>
        <p:sp>
          <p:nvSpPr>
            <p:cNvPr id="11293" name="Text Box 29"/>
            <p:cNvSpPr txBox="1">
              <a:spLocks noChangeArrowheads="1"/>
            </p:cNvSpPr>
            <p:nvPr/>
          </p:nvSpPr>
          <p:spPr bwMode="auto">
            <a:xfrm>
              <a:off x="45" y="2580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мать</a:t>
              </a:r>
            </a:p>
          </p:txBody>
        </p:sp>
        <p:sp>
          <p:nvSpPr>
            <p:cNvPr id="11294" name="Text Box 30"/>
            <p:cNvSpPr txBox="1">
              <a:spLocks noChangeArrowheads="1"/>
            </p:cNvSpPr>
            <p:nvPr/>
          </p:nvSpPr>
          <p:spPr bwMode="auto">
            <a:xfrm>
              <a:off x="45" y="3011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младшая дочь</a:t>
              </a:r>
            </a:p>
          </p:txBody>
        </p:sp>
        <p:sp>
          <p:nvSpPr>
            <p:cNvPr id="11295" name="Text Box 31"/>
            <p:cNvSpPr txBox="1">
              <a:spLocks noChangeArrowheads="1"/>
            </p:cNvSpPr>
            <p:nvPr/>
          </p:nvSpPr>
          <p:spPr bwMode="auto">
            <a:xfrm>
              <a:off x="45" y="3442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средняя дочь</a:t>
              </a:r>
            </a:p>
          </p:txBody>
        </p:sp>
        <p:sp>
          <p:nvSpPr>
            <p:cNvPr id="11296" name="Text Box 32"/>
            <p:cNvSpPr txBox="1">
              <a:spLocks noChangeArrowheads="1"/>
            </p:cNvSpPr>
            <p:nvPr/>
          </p:nvSpPr>
          <p:spPr bwMode="auto">
            <a:xfrm>
              <a:off x="45" y="3850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50000"/>
                </a:spcBef>
              </a:pPr>
              <a:r>
                <a:rPr lang="ru-RU" altLang="ru-RU" sz="1600"/>
                <a:t>старшая дочь</a:t>
              </a:r>
            </a:p>
          </p:txBody>
        </p:sp>
        <p:sp>
          <p:nvSpPr>
            <p:cNvPr id="11297" name="Text Box 33"/>
            <p:cNvSpPr txBox="1">
              <a:spLocks noChangeArrowheads="1"/>
            </p:cNvSpPr>
            <p:nvPr/>
          </p:nvSpPr>
          <p:spPr bwMode="auto">
            <a:xfrm>
              <a:off x="1445" y="436"/>
              <a:ext cx="23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отец</a:t>
              </a:r>
            </a:p>
          </p:txBody>
        </p:sp>
        <p:sp>
          <p:nvSpPr>
            <p:cNvPr id="11298" name="Text Box 34"/>
            <p:cNvSpPr txBox="1">
              <a:spLocks noChangeArrowheads="1"/>
            </p:cNvSpPr>
            <p:nvPr/>
          </p:nvSpPr>
          <p:spPr bwMode="auto">
            <a:xfrm>
              <a:off x="1752" y="436"/>
              <a:ext cx="24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мать</a:t>
              </a:r>
            </a:p>
          </p:txBody>
        </p:sp>
        <p:sp>
          <p:nvSpPr>
            <p:cNvPr id="11299" name="Text Box 35"/>
            <p:cNvSpPr txBox="1">
              <a:spLocks noChangeArrowheads="1"/>
            </p:cNvSpPr>
            <p:nvPr/>
          </p:nvSpPr>
          <p:spPr bwMode="auto">
            <a:xfrm>
              <a:off x="2051" y="393"/>
              <a:ext cx="48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младшие</a:t>
              </a:r>
            </a:p>
          </p:txBody>
        </p:sp>
        <p:sp>
          <p:nvSpPr>
            <p:cNvPr id="11300" name="Text Box 36"/>
            <p:cNvSpPr txBox="1">
              <a:spLocks noChangeArrowheads="1"/>
            </p:cNvSpPr>
            <p:nvPr/>
          </p:nvSpPr>
          <p:spPr bwMode="auto">
            <a:xfrm>
              <a:off x="2682" y="391"/>
              <a:ext cx="43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средние</a:t>
              </a:r>
            </a:p>
          </p:txBody>
        </p:sp>
        <p:sp>
          <p:nvSpPr>
            <p:cNvPr id="11301" name="Text Box 37"/>
            <p:cNvSpPr txBox="1">
              <a:spLocks noChangeArrowheads="1"/>
            </p:cNvSpPr>
            <p:nvPr/>
          </p:nvSpPr>
          <p:spPr bwMode="auto">
            <a:xfrm>
              <a:off x="3280" y="391"/>
              <a:ext cx="44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старшие</a:t>
              </a:r>
            </a:p>
          </p:txBody>
        </p:sp>
        <p:sp>
          <p:nvSpPr>
            <p:cNvPr id="11302" name="Text Box 38"/>
            <p:cNvSpPr txBox="1">
              <a:spLocks noChangeArrowheads="1"/>
            </p:cNvSpPr>
            <p:nvPr/>
          </p:nvSpPr>
          <p:spPr bwMode="auto">
            <a:xfrm>
              <a:off x="2027" y="518"/>
              <a:ext cx="19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сын</a:t>
              </a:r>
            </a:p>
          </p:txBody>
        </p:sp>
        <p:sp>
          <p:nvSpPr>
            <p:cNvPr id="11303" name="Text Box 39"/>
            <p:cNvSpPr txBox="1">
              <a:spLocks noChangeArrowheads="1"/>
            </p:cNvSpPr>
            <p:nvPr/>
          </p:nvSpPr>
          <p:spPr bwMode="auto">
            <a:xfrm>
              <a:off x="2305" y="518"/>
              <a:ext cx="24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дочь</a:t>
              </a:r>
            </a:p>
          </p:txBody>
        </p:sp>
        <p:sp>
          <p:nvSpPr>
            <p:cNvPr id="11304" name="Text Box 40"/>
            <p:cNvSpPr txBox="1">
              <a:spLocks noChangeArrowheads="1"/>
            </p:cNvSpPr>
            <p:nvPr/>
          </p:nvSpPr>
          <p:spPr bwMode="auto">
            <a:xfrm>
              <a:off x="2661" y="518"/>
              <a:ext cx="19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сын</a:t>
              </a:r>
            </a:p>
          </p:txBody>
        </p:sp>
        <p:sp>
          <p:nvSpPr>
            <p:cNvPr id="11305" name="Text Box 41"/>
            <p:cNvSpPr txBox="1">
              <a:spLocks noChangeArrowheads="1"/>
            </p:cNvSpPr>
            <p:nvPr/>
          </p:nvSpPr>
          <p:spPr bwMode="auto">
            <a:xfrm>
              <a:off x="2939" y="518"/>
              <a:ext cx="24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дочь</a:t>
              </a:r>
            </a:p>
          </p:txBody>
        </p:sp>
        <p:sp>
          <p:nvSpPr>
            <p:cNvPr id="11306" name="Text Box 42"/>
            <p:cNvSpPr txBox="1">
              <a:spLocks noChangeArrowheads="1"/>
            </p:cNvSpPr>
            <p:nvPr/>
          </p:nvSpPr>
          <p:spPr bwMode="auto">
            <a:xfrm>
              <a:off x="3251" y="518"/>
              <a:ext cx="19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сын</a:t>
              </a:r>
            </a:p>
          </p:txBody>
        </p:sp>
        <p:sp>
          <p:nvSpPr>
            <p:cNvPr id="11307" name="Text Box 43"/>
            <p:cNvSpPr txBox="1">
              <a:spLocks noChangeArrowheads="1"/>
            </p:cNvSpPr>
            <p:nvPr/>
          </p:nvSpPr>
          <p:spPr bwMode="auto">
            <a:xfrm>
              <a:off x="3529" y="518"/>
              <a:ext cx="24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1400"/>
                <a:t>дочь</a:t>
              </a:r>
            </a:p>
          </p:txBody>
        </p:sp>
        <p:sp>
          <p:nvSpPr>
            <p:cNvPr id="11308" name="Rectangle 44"/>
            <p:cNvSpPr>
              <a:spLocks noChangeArrowheads="1"/>
            </p:cNvSpPr>
            <p:nvPr/>
          </p:nvSpPr>
          <p:spPr bwMode="auto">
            <a:xfrm>
              <a:off x="1439" y="913"/>
              <a:ext cx="250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09" name="Rectangle 45"/>
            <p:cNvSpPr>
              <a:spLocks noChangeArrowheads="1"/>
            </p:cNvSpPr>
            <p:nvPr/>
          </p:nvSpPr>
          <p:spPr bwMode="auto">
            <a:xfrm>
              <a:off x="1443" y="1331"/>
              <a:ext cx="23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0" name="Freeform 46"/>
            <p:cNvSpPr>
              <a:spLocks/>
            </p:cNvSpPr>
            <p:nvPr/>
          </p:nvSpPr>
          <p:spPr bwMode="auto">
            <a:xfrm flipV="1">
              <a:off x="1553" y="1570"/>
              <a:ext cx="603" cy="52"/>
            </a:xfrm>
            <a:custGeom>
              <a:avLst/>
              <a:gdLst>
                <a:gd name="T0" fmla="*/ 0 w 603"/>
                <a:gd name="T1" fmla="*/ 45 h 52"/>
                <a:gd name="T2" fmla="*/ 69 w 603"/>
                <a:gd name="T3" fmla="*/ 12 h 52"/>
                <a:gd name="T4" fmla="*/ 337 w 603"/>
                <a:gd name="T5" fmla="*/ 0 h 52"/>
                <a:gd name="T6" fmla="*/ 513 w 603"/>
                <a:gd name="T7" fmla="*/ 10 h 52"/>
                <a:gd name="T8" fmla="*/ 603 w 60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52">
                  <a:moveTo>
                    <a:pt x="0" y="45"/>
                  </a:moveTo>
                  <a:cubicBezTo>
                    <a:pt x="11" y="40"/>
                    <a:pt x="13" y="19"/>
                    <a:pt x="69" y="12"/>
                  </a:cubicBezTo>
                  <a:cubicBezTo>
                    <a:pt x="125" y="5"/>
                    <a:pt x="263" y="0"/>
                    <a:pt x="337" y="0"/>
                  </a:cubicBezTo>
                  <a:cubicBezTo>
                    <a:pt x="411" y="0"/>
                    <a:pt x="469" y="1"/>
                    <a:pt x="513" y="10"/>
                  </a:cubicBezTo>
                  <a:cubicBezTo>
                    <a:pt x="557" y="19"/>
                    <a:pt x="584" y="43"/>
                    <a:pt x="603" y="5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1" name="Line 47"/>
            <p:cNvSpPr>
              <a:spLocks noChangeShapeType="1"/>
            </p:cNvSpPr>
            <p:nvPr/>
          </p:nvSpPr>
          <p:spPr bwMode="auto">
            <a:xfrm flipH="1">
              <a:off x="1965" y="145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2" name="Line 48"/>
            <p:cNvSpPr>
              <a:spLocks noChangeShapeType="1"/>
            </p:cNvSpPr>
            <p:nvPr/>
          </p:nvSpPr>
          <p:spPr bwMode="auto">
            <a:xfrm flipH="1">
              <a:off x="1678" y="145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3" name="Freeform 49"/>
            <p:cNvSpPr>
              <a:spLocks/>
            </p:cNvSpPr>
            <p:nvPr/>
          </p:nvSpPr>
          <p:spPr bwMode="auto">
            <a:xfrm>
              <a:off x="1547" y="1970"/>
              <a:ext cx="1184" cy="59"/>
            </a:xfrm>
            <a:custGeom>
              <a:avLst/>
              <a:gdLst>
                <a:gd name="T0" fmla="*/ 5 w 1184"/>
                <a:gd name="T1" fmla="*/ 7 h 59"/>
                <a:gd name="T2" fmla="*/ 110 w 1184"/>
                <a:gd name="T3" fmla="*/ 52 h 59"/>
                <a:gd name="T4" fmla="*/ 664 w 1184"/>
                <a:gd name="T5" fmla="*/ 52 h 59"/>
                <a:gd name="T6" fmla="*/ 1091 w 1184"/>
                <a:gd name="T7" fmla="*/ 45 h 59"/>
                <a:gd name="T8" fmla="*/ 1184 w 1184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4" h="59">
                  <a:moveTo>
                    <a:pt x="5" y="7"/>
                  </a:moveTo>
                  <a:cubicBezTo>
                    <a:pt x="23" y="15"/>
                    <a:pt x="0" y="45"/>
                    <a:pt x="110" y="52"/>
                  </a:cubicBezTo>
                  <a:cubicBezTo>
                    <a:pt x="220" y="59"/>
                    <a:pt x="501" y="53"/>
                    <a:pt x="664" y="52"/>
                  </a:cubicBezTo>
                  <a:cubicBezTo>
                    <a:pt x="827" y="51"/>
                    <a:pt x="1004" y="54"/>
                    <a:pt x="1091" y="45"/>
                  </a:cubicBezTo>
                  <a:cubicBezTo>
                    <a:pt x="1178" y="36"/>
                    <a:pt x="1165" y="9"/>
                    <a:pt x="1184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4" name="Line 50"/>
            <p:cNvSpPr>
              <a:spLocks noChangeShapeType="1"/>
            </p:cNvSpPr>
            <p:nvPr/>
          </p:nvSpPr>
          <p:spPr bwMode="auto">
            <a:xfrm flipH="1">
              <a:off x="2571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5" name="Line 51"/>
            <p:cNvSpPr>
              <a:spLocks noChangeShapeType="1"/>
            </p:cNvSpPr>
            <p:nvPr/>
          </p:nvSpPr>
          <p:spPr bwMode="auto">
            <a:xfrm flipH="1">
              <a:off x="2264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6" name="Line 52"/>
            <p:cNvSpPr>
              <a:spLocks noChangeShapeType="1"/>
            </p:cNvSpPr>
            <p:nvPr/>
          </p:nvSpPr>
          <p:spPr bwMode="auto">
            <a:xfrm flipH="1">
              <a:off x="1977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7" name="Line 53"/>
            <p:cNvSpPr>
              <a:spLocks noChangeShapeType="1"/>
            </p:cNvSpPr>
            <p:nvPr/>
          </p:nvSpPr>
          <p:spPr bwMode="auto">
            <a:xfrm flipH="1">
              <a:off x="1670" y="1865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8" name="Freeform 54"/>
            <p:cNvSpPr>
              <a:spLocks/>
            </p:cNvSpPr>
            <p:nvPr/>
          </p:nvSpPr>
          <p:spPr bwMode="auto">
            <a:xfrm>
              <a:off x="1527" y="2410"/>
              <a:ext cx="1835" cy="69"/>
            </a:xfrm>
            <a:custGeom>
              <a:avLst/>
              <a:gdLst>
                <a:gd name="T0" fmla="*/ 22 w 1835"/>
                <a:gd name="T1" fmla="*/ 0 h 69"/>
                <a:gd name="T2" fmla="*/ 166 w 1835"/>
                <a:gd name="T3" fmla="*/ 59 h 69"/>
                <a:gd name="T4" fmla="*/ 1021 w 1835"/>
                <a:gd name="T5" fmla="*/ 57 h 69"/>
                <a:gd name="T6" fmla="*/ 1702 w 1835"/>
                <a:gd name="T7" fmla="*/ 60 h 69"/>
                <a:gd name="T8" fmla="*/ 1822 w 1835"/>
                <a:gd name="T9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5" h="69">
                  <a:moveTo>
                    <a:pt x="22" y="0"/>
                  </a:moveTo>
                  <a:cubicBezTo>
                    <a:pt x="46" y="10"/>
                    <a:pt x="0" y="50"/>
                    <a:pt x="166" y="59"/>
                  </a:cubicBezTo>
                  <a:cubicBezTo>
                    <a:pt x="332" y="68"/>
                    <a:pt x="765" y="57"/>
                    <a:pt x="1021" y="57"/>
                  </a:cubicBezTo>
                  <a:cubicBezTo>
                    <a:pt x="1277" y="57"/>
                    <a:pt x="1569" y="69"/>
                    <a:pt x="1702" y="60"/>
                  </a:cubicBezTo>
                  <a:cubicBezTo>
                    <a:pt x="1835" y="51"/>
                    <a:pt x="1797" y="15"/>
                    <a:pt x="1822" y="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9" name="Line 55"/>
            <p:cNvSpPr>
              <a:spLocks noChangeShapeType="1"/>
            </p:cNvSpPr>
            <p:nvPr/>
          </p:nvSpPr>
          <p:spPr bwMode="auto">
            <a:xfrm flipH="1">
              <a:off x="2571" y="229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20" name="Line 56"/>
            <p:cNvSpPr>
              <a:spLocks noChangeShapeType="1"/>
            </p:cNvSpPr>
            <p:nvPr/>
          </p:nvSpPr>
          <p:spPr bwMode="auto">
            <a:xfrm flipH="1">
              <a:off x="2264" y="229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21" name="Line 57"/>
            <p:cNvSpPr>
              <a:spLocks noChangeShapeType="1"/>
            </p:cNvSpPr>
            <p:nvPr/>
          </p:nvSpPr>
          <p:spPr bwMode="auto">
            <a:xfrm flipH="1">
              <a:off x="1977" y="229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22" name="Line 58"/>
            <p:cNvSpPr>
              <a:spLocks noChangeShapeType="1"/>
            </p:cNvSpPr>
            <p:nvPr/>
          </p:nvSpPr>
          <p:spPr bwMode="auto">
            <a:xfrm flipH="1">
              <a:off x="1670" y="2296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23" name="Line 59"/>
            <p:cNvSpPr>
              <a:spLocks noChangeShapeType="1"/>
            </p:cNvSpPr>
            <p:nvPr/>
          </p:nvSpPr>
          <p:spPr bwMode="auto">
            <a:xfrm flipH="1">
              <a:off x="3176" y="2296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24" name="Line 60"/>
            <p:cNvSpPr>
              <a:spLocks noChangeShapeType="1"/>
            </p:cNvSpPr>
            <p:nvPr/>
          </p:nvSpPr>
          <p:spPr bwMode="auto">
            <a:xfrm flipH="1">
              <a:off x="2869" y="2296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25" name="Rectangle 61"/>
            <p:cNvSpPr>
              <a:spLocks noChangeArrowheads="1"/>
            </p:cNvSpPr>
            <p:nvPr/>
          </p:nvSpPr>
          <p:spPr bwMode="auto">
            <a:xfrm>
              <a:off x="1443" y="1733"/>
              <a:ext cx="233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6" name="Rectangle 62"/>
            <p:cNvSpPr>
              <a:spLocks noChangeArrowheads="1"/>
            </p:cNvSpPr>
            <p:nvPr/>
          </p:nvSpPr>
          <p:spPr bwMode="auto">
            <a:xfrm>
              <a:off x="1443" y="2160"/>
              <a:ext cx="232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7" name="Rectangle 63"/>
            <p:cNvSpPr>
              <a:spLocks noChangeArrowheads="1"/>
            </p:cNvSpPr>
            <p:nvPr/>
          </p:nvSpPr>
          <p:spPr bwMode="auto">
            <a:xfrm>
              <a:off x="1443" y="2602"/>
              <a:ext cx="24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8" name="Rectangle 64"/>
            <p:cNvSpPr>
              <a:spLocks noChangeArrowheads="1"/>
            </p:cNvSpPr>
            <p:nvPr/>
          </p:nvSpPr>
          <p:spPr bwMode="auto">
            <a:xfrm>
              <a:off x="1443" y="3033"/>
              <a:ext cx="24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9" name="Rectangle 65"/>
            <p:cNvSpPr>
              <a:spLocks noChangeArrowheads="1"/>
            </p:cNvSpPr>
            <p:nvPr/>
          </p:nvSpPr>
          <p:spPr bwMode="auto">
            <a:xfrm>
              <a:off x="1443" y="3459"/>
              <a:ext cx="247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30" name="Rectangle 66"/>
            <p:cNvSpPr>
              <a:spLocks noChangeArrowheads="1"/>
            </p:cNvSpPr>
            <p:nvPr/>
          </p:nvSpPr>
          <p:spPr bwMode="auto">
            <a:xfrm>
              <a:off x="1443" y="3878"/>
              <a:ext cx="250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31" name="Freeform 67"/>
            <p:cNvSpPr>
              <a:spLocks/>
            </p:cNvSpPr>
            <p:nvPr/>
          </p:nvSpPr>
          <p:spPr bwMode="auto">
            <a:xfrm flipV="1">
              <a:off x="1567" y="2840"/>
              <a:ext cx="307" cy="65"/>
            </a:xfrm>
            <a:custGeom>
              <a:avLst/>
              <a:gdLst>
                <a:gd name="T0" fmla="*/ 0 w 603"/>
                <a:gd name="T1" fmla="*/ 45 h 52"/>
                <a:gd name="T2" fmla="*/ 69 w 603"/>
                <a:gd name="T3" fmla="*/ 12 h 52"/>
                <a:gd name="T4" fmla="*/ 337 w 603"/>
                <a:gd name="T5" fmla="*/ 0 h 52"/>
                <a:gd name="T6" fmla="*/ 513 w 603"/>
                <a:gd name="T7" fmla="*/ 10 h 52"/>
                <a:gd name="T8" fmla="*/ 603 w 60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52">
                  <a:moveTo>
                    <a:pt x="0" y="45"/>
                  </a:moveTo>
                  <a:cubicBezTo>
                    <a:pt x="11" y="40"/>
                    <a:pt x="13" y="19"/>
                    <a:pt x="69" y="12"/>
                  </a:cubicBezTo>
                  <a:cubicBezTo>
                    <a:pt x="125" y="5"/>
                    <a:pt x="263" y="0"/>
                    <a:pt x="337" y="0"/>
                  </a:cubicBezTo>
                  <a:cubicBezTo>
                    <a:pt x="411" y="0"/>
                    <a:pt x="469" y="1"/>
                    <a:pt x="513" y="10"/>
                  </a:cubicBezTo>
                  <a:cubicBezTo>
                    <a:pt x="557" y="19"/>
                    <a:pt x="584" y="43"/>
                    <a:pt x="603" y="5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2" name="Line 68"/>
            <p:cNvSpPr>
              <a:spLocks noChangeShapeType="1"/>
            </p:cNvSpPr>
            <p:nvPr/>
          </p:nvSpPr>
          <p:spPr bwMode="auto">
            <a:xfrm flipH="1">
              <a:off x="1687" y="272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3" name="Freeform 69"/>
            <p:cNvSpPr>
              <a:spLocks/>
            </p:cNvSpPr>
            <p:nvPr/>
          </p:nvSpPr>
          <p:spPr bwMode="auto">
            <a:xfrm>
              <a:off x="1558" y="3275"/>
              <a:ext cx="906" cy="66"/>
            </a:xfrm>
            <a:custGeom>
              <a:avLst/>
              <a:gdLst>
                <a:gd name="T0" fmla="*/ 7 w 906"/>
                <a:gd name="T1" fmla="*/ 9 h 66"/>
                <a:gd name="T2" fmla="*/ 84 w 906"/>
                <a:gd name="T3" fmla="*/ 52 h 66"/>
                <a:gd name="T4" fmla="*/ 509 w 906"/>
                <a:gd name="T5" fmla="*/ 65 h 66"/>
                <a:gd name="T6" fmla="*/ 828 w 906"/>
                <a:gd name="T7" fmla="*/ 55 h 66"/>
                <a:gd name="T8" fmla="*/ 906 w 90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66">
                  <a:moveTo>
                    <a:pt x="7" y="9"/>
                  </a:moveTo>
                  <a:cubicBezTo>
                    <a:pt x="20" y="16"/>
                    <a:pt x="0" y="43"/>
                    <a:pt x="84" y="52"/>
                  </a:cubicBezTo>
                  <a:cubicBezTo>
                    <a:pt x="168" y="61"/>
                    <a:pt x="385" y="65"/>
                    <a:pt x="509" y="65"/>
                  </a:cubicBezTo>
                  <a:cubicBezTo>
                    <a:pt x="633" y="65"/>
                    <a:pt x="762" y="66"/>
                    <a:pt x="828" y="55"/>
                  </a:cubicBezTo>
                  <a:cubicBezTo>
                    <a:pt x="894" y="44"/>
                    <a:pt x="890" y="12"/>
                    <a:pt x="906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4" name="Line 70"/>
            <p:cNvSpPr>
              <a:spLocks noChangeShapeType="1"/>
            </p:cNvSpPr>
            <p:nvPr/>
          </p:nvSpPr>
          <p:spPr bwMode="auto">
            <a:xfrm flipH="1">
              <a:off x="2275" y="3158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5" name="Line 71"/>
            <p:cNvSpPr>
              <a:spLocks noChangeShapeType="1"/>
            </p:cNvSpPr>
            <p:nvPr/>
          </p:nvSpPr>
          <p:spPr bwMode="auto">
            <a:xfrm flipH="1">
              <a:off x="1988" y="3158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6" name="Line 72"/>
            <p:cNvSpPr>
              <a:spLocks noChangeShapeType="1"/>
            </p:cNvSpPr>
            <p:nvPr/>
          </p:nvSpPr>
          <p:spPr bwMode="auto">
            <a:xfrm flipH="1">
              <a:off x="1681" y="3161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7" name="Freeform 73"/>
            <p:cNvSpPr>
              <a:spLocks/>
            </p:cNvSpPr>
            <p:nvPr/>
          </p:nvSpPr>
          <p:spPr bwMode="auto">
            <a:xfrm>
              <a:off x="1556" y="3704"/>
              <a:ext cx="1520" cy="66"/>
            </a:xfrm>
            <a:custGeom>
              <a:avLst/>
              <a:gdLst>
                <a:gd name="T0" fmla="*/ 7 w 906"/>
                <a:gd name="T1" fmla="*/ 9 h 66"/>
                <a:gd name="T2" fmla="*/ 84 w 906"/>
                <a:gd name="T3" fmla="*/ 52 h 66"/>
                <a:gd name="T4" fmla="*/ 509 w 906"/>
                <a:gd name="T5" fmla="*/ 65 h 66"/>
                <a:gd name="T6" fmla="*/ 828 w 906"/>
                <a:gd name="T7" fmla="*/ 55 h 66"/>
                <a:gd name="T8" fmla="*/ 906 w 90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66">
                  <a:moveTo>
                    <a:pt x="7" y="9"/>
                  </a:moveTo>
                  <a:cubicBezTo>
                    <a:pt x="20" y="16"/>
                    <a:pt x="0" y="43"/>
                    <a:pt x="84" y="52"/>
                  </a:cubicBezTo>
                  <a:cubicBezTo>
                    <a:pt x="168" y="61"/>
                    <a:pt x="385" y="65"/>
                    <a:pt x="509" y="65"/>
                  </a:cubicBezTo>
                  <a:cubicBezTo>
                    <a:pt x="633" y="65"/>
                    <a:pt x="762" y="66"/>
                    <a:pt x="828" y="55"/>
                  </a:cubicBezTo>
                  <a:cubicBezTo>
                    <a:pt x="894" y="44"/>
                    <a:pt x="890" y="12"/>
                    <a:pt x="906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8" name="Line 74"/>
            <p:cNvSpPr>
              <a:spLocks noChangeShapeType="1"/>
            </p:cNvSpPr>
            <p:nvPr/>
          </p:nvSpPr>
          <p:spPr bwMode="auto">
            <a:xfrm flipH="1">
              <a:off x="2585" y="3589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39" name="Line 75"/>
            <p:cNvSpPr>
              <a:spLocks noChangeShapeType="1"/>
            </p:cNvSpPr>
            <p:nvPr/>
          </p:nvSpPr>
          <p:spPr bwMode="auto">
            <a:xfrm flipH="1">
              <a:off x="2278" y="3589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0" name="Line 76"/>
            <p:cNvSpPr>
              <a:spLocks noChangeShapeType="1"/>
            </p:cNvSpPr>
            <p:nvPr/>
          </p:nvSpPr>
          <p:spPr bwMode="auto">
            <a:xfrm flipH="1">
              <a:off x="1991" y="3589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1" name="Line 77"/>
            <p:cNvSpPr>
              <a:spLocks noChangeShapeType="1"/>
            </p:cNvSpPr>
            <p:nvPr/>
          </p:nvSpPr>
          <p:spPr bwMode="auto">
            <a:xfrm flipH="1">
              <a:off x="1684" y="3592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2" name="Line 78"/>
            <p:cNvSpPr>
              <a:spLocks noChangeShapeType="1"/>
            </p:cNvSpPr>
            <p:nvPr/>
          </p:nvSpPr>
          <p:spPr bwMode="auto">
            <a:xfrm flipH="1">
              <a:off x="2883" y="3592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3" name="Freeform 79"/>
            <p:cNvSpPr>
              <a:spLocks/>
            </p:cNvSpPr>
            <p:nvPr/>
          </p:nvSpPr>
          <p:spPr bwMode="auto">
            <a:xfrm>
              <a:off x="1546" y="4132"/>
              <a:ext cx="2142" cy="69"/>
            </a:xfrm>
            <a:custGeom>
              <a:avLst/>
              <a:gdLst>
                <a:gd name="T0" fmla="*/ 22 w 1835"/>
                <a:gd name="T1" fmla="*/ 0 h 69"/>
                <a:gd name="T2" fmla="*/ 166 w 1835"/>
                <a:gd name="T3" fmla="*/ 59 h 69"/>
                <a:gd name="T4" fmla="*/ 1021 w 1835"/>
                <a:gd name="T5" fmla="*/ 57 h 69"/>
                <a:gd name="T6" fmla="*/ 1702 w 1835"/>
                <a:gd name="T7" fmla="*/ 60 h 69"/>
                <a:gd name="T8" fmla="*/ 1822 w 1835"/>
                <a:gd name="T9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5" h="69">
                  <a:moveTo>
                    <a:pt x="22" y="0"/>
                  </a:moveTo>
                  <a:cubicBezTo>
                    <a:pt x="46" y="10"/>
                    <a:pt x="0" y="50"/>
                    <a:pt x="166" y="59"/>
                  </a:cubicBezTo>
                  <a:cubicBezTo>
                    <a:pt x="332" y="68"/>
                    <a:pt x="765" y="57"/>
                    <a:pt x="1021" y="57"/>
                  </a:cubicBezTo>
                  <a:cubicBezTo>
                    <a:pt x="1277" y="57"/>
                    <a:pt x="1569" y="69"/>
                    <a:pt x="1702" y="60"/>
                  </a:cubicBezTo>
                  <a:cubicBezTo>
                    <a:pt x="1835" y="51"/>
                    <a:pt x="1797" y="15"/>
                    <a:pt x="1822" y="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4" name="Line 80"/>
            <p:cNvSpPr>
              <a:spLocks noChangeShapeType="1"/>
            </p:cNvSpPr>
            <p:nvPr/>
          </p:nvSpPr>
          <p:spPr bwMode="auto">
            <a:xfrm flipH="1">
              <a:off x="2594" y="401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5" name="Line 81"/>
            <p:cNvSpPr>
              <a:spLocks noChangeShapeType="1"/>
            </p:cNvSpPr>
            <p:nvPr/>
          </p:nvSpPr>
          <p:spPr bwMode="auto">
            <a:xfrm flipH="1">
              <a:off x="2287" y="401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6" name="Line 82"/>
            <p:cNvSpPr>
              <a:spLocks noChangeShapeType="1"/>
            </p:cNvSpPr>
            <p:nvPr/>
          </p:nvSpPr>
          <p:spPr bwMode="auto">
            <a:xfrm flipH="1">
              <a:off x="2000" y="4017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7" name="Line 83"/>
            <p:cNvSpPr>
              <a:spLocks noChangeShapeType="1"/>
            </p:cNvSpPr>
            <p:nvPr/>
          </p:nvSpPr>
          <p:spPr bwMode="auto">
            <a:xfrm flipH="1">
              <a:off x="1693" y="4020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8" name="Line 84"/>
            <p:cNvSpPr>
              <a:spLocks noChangeShapeType="1"/>
            </p:cNvSpPr>
            <p:nvPr/>
          </p:nvSpPr>
          <p:spPr bwMode="auto">
            <a:xfrm flipH="1">
              <a:off x="2892" y="4020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49" name="Line 85"/>
            <p:cNvSpPr>
              <a:spLocks noChangeShapeType="1"/>
            </p:cNvSpPr>
            <p:nvPr/>
          </p:nvSpPr>
          <p:spPr bwMode="auto">
            <a:xfrm flipH="1">
              <a:off x="3180" y="4020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50" name="Line 86"/>
            <p:cNvSpPr>
              <a:spLocks noChangeShapeType="1"/>
            </p:cNvSpPr>
            <p:nvPr/>
          </p:nvSpPr>
          <p:spPr bwMode="auto">
            <a:xfrm flipH="1">
              <a:off x="3478" y="4023"/>
              <a:ext cx="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51" name="Text Box 87"/>
            <p:cNvSpPr txBox="1">
              <a:spLocks noChangeArrowheads="1"/>
            </p:cNvSpPr>
            <p:nvPr/>
          </p:nvSpPr>
          <p:spPr bwMode="auto">
            <a:xfrm>
              <a:off x="3969" y="1344"/>
              <a:ext cx="1706" cy="162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altLang="ru-RU" sz="2000"/>
                <a:t>заполняется матрица,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а потом гексаграммы,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в которых совпадают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верхняя и нижняя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триграммы,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передвигаются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в начала строк</a:t>
              </a:r>
            </a:p>
          </p:txBody>
        </p:sp>
      </p:grpSp>
      <p:grpSp>
        <p:nvGrpSpPr>
          <p:cNvPr id="11352" name="Group 88"/>
          <p:cNvGrpSpPr>
            <a:grpSpLocks/>
          </p:cNvGrpSpPr>
          <p:nvPr/>
        </p:nvGrpSpPr>
        <p:grpSpPr bwMode="auto">
          <a:xfrm>
            <a:off x="179388" y="80963"/>
            <a:ext cx="8472487" cy="6516687"/>
            <a:chOff x="113" y="51"/>
            <a:chExt cx="5337" cy="4105"/>
          </a:xfrm>
        </p:grpSpPr>
        <p:sp>
          <p:nvSpPr>
            <p:cNvPr id="11353" name="Text Box 89"/>
            <p:cNvSpPr txBox="1">
              <a:spLocks noChangeArrowheads="1"/>
            </p:cNvSpPr>
            <p:nvPr/>
          </p:nvSpPr>
          <p:spPr bwMode="auto">
            <a:xfrm>
              <a:off x="1224" y="51"/>
              <a:ext cx="3593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/>
                <a:t>Восемь «дворцов» Цзин Фана</a:t>
              </a:r>
            </a:p>
          </p:txBody>
        </p:sp>
        <p:pic>
          <p:nvPicPr>
            <p:cNvPr id="11354" name="Picture 90" descr="tg7"/>
            <p:cNvPicPr preferRelativeResize="0"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663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5" name="Picture 91" descr="tg0"/>
            <p:cNvPicPr preferRelativeResize="0"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386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6" name="Picture 92" descr="tg1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006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7" name="Picture 93" descr="tg2"/>
            <p:cNvPicPr preferRelativeResize="0"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931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8" name="Picture 94" descr="tg3"/>
            <p:cNvPicPr preferRelativeResize="0"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114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9" name="Picture 95" descr="tg4"/>
            <p:cNvPicPr preferRelativeResize="0"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3385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0" name="Picture 96" descr="tg5"/>
            <p:cNvPicPr preferRelativeResize="0"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533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1" name="Picture 97" descr="tg6"/>
            <p:cNvPicPr preferRelativeResize="0"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478"/>
              <a:ext cx="16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62" name="Rectangle 98"/>
            <p:cNvSpPr>
              <a:spLocks noChangeArrowheads="1"/>
            </p:cNvSpPr>
            <p:nvPr/>
          </p:nvSpPr>
          <p:spPr bwMode="auto">
            <a:xfrm>
              <a:off x="544" y="787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3" name="Rectangle 99"/>
            <p:cNvSpPr>
              <a:spLocks noChangeArrowheads="1"/>
            </p:cNvSpPr>
            <p:nvPr/>
          </p:nvSpPr>
          <p:spPr bwMode="auto">
            <a:xfrm>
              <a:off x="544" y="1236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4" name="Rectangle 100"/>
            <p:cNvSpPr>
              <a:spLocks noChangeArrowheads="1"/>
            </p:cNvSpPr>
            <p:nvPr/>
          </p:nvSpPr>
          <p:spPr bwMode="auto">
            <a:xfrm>
              <a:off x="544" y="1655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5" name="Rectangle 101"/>
            <p:cNvSpPr>
              <a:spLocks noChangeArrowheads="1"/>
            </p:cNvSpPr>
            <p:nvPr/>
          </p:nvSpPr>
          <p:spPr bwMode="auto">
            <a:xfrm>
              <a:off x="544" y="2131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6" name="Rectangle 102"/>
            <p:cNvSpPr>
              <a:spLocks noChangeArrowheads="1"/>
            </p:cNvSpPr>
            <p:nvPr/>
          </p:nvSpPr>
          <p:spPr bwMode="auto">
            <a:xfrm>
              <a:off x="544" y="2600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" name="Rectangle 103"/>
            <p:cNvSpPr>
              <a:spLocks noChangeArrowheads="1"/>
            </p:cNvSpPr>
            <p:nvPr/>
          </p:nvSpPr>
          <p:spPr bwMode="auto">
            <a:xfrm>
              <a:off x="544" y="3055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8" name="Rectangle 104"/>
            <p:cNvSpPr>
              <a:spLocks noChangeArrowheads="1"/>
            </p:cNvSpPr>
            <p:nvPr/>
          </p:nvSpPr>
          <p:spPr bwMode="auto">
            <a:xfrm>
              <a:off x="544" y="3506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9" name="Rectangle 105"/>
            <p:cNvSpPr>
              <a:spLocks noChangeArrowheads="1"/>
            </p:cNvSpPr>
            <p:nvPr/>
          </p:nvSpPr>
          <p:spPr bwMode="auto">
            <a:xfrm>
              <a:off x="544" y="3986"/>
              <a:ext cx="168" cy="11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70" name="Text Box 106"/>
            <p:cNvSpPr txBox="1">
              <a:spLocks noChangeArrowheads="1"/>
            </p:cNvSpPr>
            <p:nvPr/>
          </p:nvSpPr>
          <p:spPr bwMode="auto">
            <a:xfrm>
              <a:off x="4263" y="1593"/>
              <a:ext cx="1187" cy="70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altLang="ru-RU" sz="2000"/>
                <a:t>в строке цикл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изменений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по одной черте</a:t>
              </a:r>
            </a:p>
          </p:txBody>
        </p:sp>
        <p:sp>
          <p:nvSpPr>
            <p:cNvPr id="11371" name="Text Box 107"/>
            <p:cNvSpPr txBox="1">
              <a:spLocks noChangeArrowheads="1"/>
            </p:cNvSpPr>
            <p:nvPr/>
          </p:nvSpPr>
          <p:spPr bwMode="auto">
            <a:xfrm>
              <a:off x="113" y="323"/>
              <a:ext cx="65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ru-RU" sz="1600"/>
                <a:t>верхние</a:t>
              </a:r>
            </a:p>
            <a:p>
              <a:pPr algn="ctr"/>
              <a:r>
                <a:rPr lang="ru-RU" altLang="ru-RU" sz="1600"/>
                <a:t>триграммы</a:t>
              </a:r>
            </a:p>
          </p:txBody>
        </p:sp>
        <p:pic>
          <p:nvPicPr>
            <p:cNvPr id="11372" name="Picture 108" descr="GG_Ziin_Fa_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" y="618"/>
              <a:ext cx="3108" cy="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73" name="Rectangle 109"/>
            <p:cNvSpPr>
              <a:spLocks noChangeArrowheads="1"/>
            </p:cNvSpPr>
            <p:nvPr/>
          </p:nvSpPr>
          <p:spPr bwMode="auto">
            <a:xfrm>
              <a:off x="1247" y="595"/>
              <a:ext cx="272" cy="3561"/>
            </a:xfrm>
            <a:prstGeom prst="rect">
              <a:avLst/>
            </a:prstGeom>
            <a:solidFill>
              <a:srgbClr val="FFFF00">
                <a:alpha val="1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374" name="Group 110"/>
          <p:cNvGrpSpPr>
            <a:grpSpLocks/>
          </p:cNvGrpSpPr>
          <p:nvPr/>
        </p:nvGrpSpPr>
        <p:grpSpPr bwMode="auto">
          <a:xfrm>
            <a:off x="179388" y="80963"/>
            <a:ext cx="8801100" cy="6484937"/>
            <a:chOff x="113" y="51"/>
            <a:chExt cx="5544" cy="4085"/>
          </a:xfrm>
        </p:grpSpPr>
        <p:sp>
          <p:nvSpPr>
            <p:cNvPr id="11375" name="Text Box 111"/>
            <p:cNvSpPr txBox="1">
              <a:spLocks noChangeArrowheads="1"/>
            </p:cNvSpPr>
            <p:nvPr/>
          </p:nvSpPr>
          <p:spPr bwMode="auto">
            <a:xfrm>
              <a:off x="113" y="51"/>
              <a:ext cx="554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/>
                <a:t>«Древний» порядок гексаграмм - по Вэнь-вану</a:t>
              </a:r>
            </a:p>
          </p:txBody>
        </p:sp>
        <p:pic>
          <p:nvPicPr>
            <p:cNvPr id="11376" name="Picture 112" descr="GG_po_Wen_wan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618"/>
              <a:ext cx="2299" cy="3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77" name="Text Box 113"/>
            <p:cNvSpPr txBox="1">
              <a:spLocks noChangeArrowheads="1"/>
            </p:cNvSpPr>
            <p:nvPr/>
          </p:nvSpPr>
          <p:spPr bwMode="auto">
            <a:xfrm>
              <a:off x="3674" y="1593"/>
              <a:ext cx="1464" cy="70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altLang="ru-RU" sz="2000"/>
                <a:t>порядок Вэнь-вана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до сих пор</a:t>
              </a:r>
            </a:p>
            <a:p>
              <a:pPr>
                <a:spcBef>
                  <a:spcPct val="20000"/>
                </a:spcBef>
              </a:pPr>
              <a:r>
                <a:rPr lang="ru-RU" altLang="ru-RU" sz="2000"/>
                <a:t>не разгадан</a:t>
              </a:r>
            </a:p>
          </p:txBody>
        </p:sp>
      </p:grpSp>
      <p:pic>
        <p:nvPicPr>
          <p:cNvPr id="3" name="2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36075" y="2395366"/>
            <a:ext cx="609600" cy="609600"/>
          </a:xfrm>
          <a:prstGeom prst="rect">
            <a:avLst/>
          </a:prstGeom>
        </p:spPr>
      </p:pic>
      <p:pic>
        <p:nvPicPr>
          <p:cNvPr id="4" name="2_05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36075" y="3004966"/>
            <a:ext cx="609600" cy="609600"/>
          </a:xfrm>
          <a:prstGeom prst="rect">
            <a:avLst/>
          </a:prstGeom>
        </p:spPr>
      </p:pic>
      <p:pic>
        <p:nvPicPr>
          <p:cNvPr id="5" name="2_05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36075" y="3638551"/>
            <a:ext cx="609600" cy="609600"/>
          </a:xfrm>
          <a:prstGeom prst="rect">
            <a:avLst/>
          </a:prstGeom>
        </p:spPr>
      </p:pic>
      <p:pic>
        <p:nvPicPr>
          <p:cNvPr id="6" name="2_05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36075" y="4203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396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99473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52738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1450" y="296863"/>
            <a:ext cx="88296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u="sng"/>
              <a:t>1-ая дихотомия И цзина: Парность гексаграмм</a:t>
            </a:r>
          </a:p>
        </p:txBody>
      </p:sp>
      <p:pic>
        <p:nvPicPr>
          <p:cNvPr id="13315" name="Picture 3" descr="F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84313"/>
            <a:ext cx="3598863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484313"/>
            <a:ext cx="3598863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12788" y="5300663"/>
            <a:ext cx="785495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i="1"/>
              <a:t>Дуй</a:t>
            </a:r>
            <a:r>
              <a:rPr lang="ru-RU" altLang="ru-RU" sz="2400"/>
              <a:t>-инверсия	— для симметричных гексаграмм</a:t>
            </a:r>
          </a:p>
          <a:p>
            <a:pPr>
              <a:spcBef>
                <a:spcPct val="50000"/>
              </a:spcBef>
            </a:pPr>
            <a:r>
              <a:rPr lang="ru-RU" altLang="ru-RU" sz="2400" i="1"/>
              <a:t>Фань</a:t>
            </a:r>
            <a:r>
              <a:rPr lang="ru-RU" altLang="ru-RU" sz="2400"/>
              <a:t>-переворот	— для </a:t>
            </a:r>
            <a:r>
              <a:rPr lang="ru-RU" altLang="ru-RU" sz="2400" u="sng"/>
              <a:t>не</a:t>
            </a:r>
            <a:r>
              <a:rPr lang="ru-RU" altLang="ru-RU" sz="2400"/>
              <a:t>симметричных гексаграмм</a:t>
            </a:r>
          </a:p>
        </p:txBody>
      </p:sp>
      <p:pic>
        <p:nvPicPr>
          <p:cNvPr id="2" name="2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673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77838" y="296863"/>
            <a:ext cx="801846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u="sng"/>
              <a:t>2-ая дихотомия И цзина: 1-ая и 2-ая части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58775" y="1016000"/>
            <a:ext cx="4067175" cy="376238"/>
          </a:xfrm>
          <a:prstGeom prst="rect">
            <a:avLst/>
          </a:prstGeom>
          <a:solidFill>
            <a:srgbClr val="F6F1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1-ая часть: 30 гексаграмм №№ 1</a:t>
            </a:r>
            <a:r>
              <a:rPr lang="ru-RU" altLang="ru-RU">
                <a:sym typeface="Symbol" pitchFamily="18" charset="2"/>
              </a:rPr>
              <a:t>30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00563" y="1016000"/>
            <a:ext cx="4359275" cy="376238"/>
          </a:xfrm>
          <a:prstGeom prst="rect">
            <a:avLst/>
          </a:prstGeom>
          <a:solidFill>
            <a:srgbClr val="F6F1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2-ая часть: 34 гексаграммы №№ 31</a:t>
            </a:r>
            <a:r>
              <a:rPr lang="ru-RU" altLang="ru-RU">
                <a:sym typeface="Symbol" pitchFamily="18" charset="2"/>
              </a:rPr>
              <a:t>64</a:t>
            </a:r>
          </a:p>
        </p:txBody>
      </p:sp>
      <p:pic>
        <p:nvPicPr>
          <p:cNvPr id="15365" name="Picture 5" descr="36_tabl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241550"/>
            <a:ext cx="4465638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1042988" y="1520825"/>
            <a:ext cx="6850062" cy="376238"/>
            <a:chOff x="657" y="958"/>
            <a:chExt cx="4315" cy="237"/>
          </a:xfrm>
        </p:grpSpPr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657" y="958"/>
              <a:ext cx="1706" cy="237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1-ая часть: 16 табличек</a:t>
              </a:r>
              <a:endParaRPr lang="ru-RU" altLang="ru-RU">
                <a:sym typeface="Symbol" pitchFamily="18" charset="2"/>
              </a:endParaRPr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3266" y="958"/>
              <a:ext cx="1706" cy="237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2-ая часть: 16 табличек</a:t>
              </a:r>
              <a:endParaRPr lang="ru-RU" altLang="ru-RU">
                <a:sym typeface="Symbol" pitchFamily="18" charset="2"/>
              </a:endParaRPr>
            </a:p>
          </p:txBody>
        </p:sp>
      </p:grpSp>
      <p:pic>
        <p:nvPicPr>
          <p:cNvPr id="2" name="2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0797" y="2059814"/>
            <a:ext cx="609600" cy="609600"/>
          </a:xfrm>
          <a:prstGeom prst="rect">
            <a:avLst/>
          </a:prstGeom>
        </p:spPr>
      </p:pic>
      <p:pic>
        <p:nvPicPr>
          <p:cNvPr id="3" name="2_07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7326" y="2669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13193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inusoi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16113"/>
            <a:ext cx="8856663" cy="22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95513" y="296863"/>
            <a:ext cx="43370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u="sng"/>
              <a:t>3-я дихотомия И цзина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148263" y="2967038"/>
            <a:ext cx="6461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5400" b="1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54788" y="2997200"/>
            <a:ext cx="6461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5400" b="1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pic>
        <p:nvPicPr>
          <p:cNvPr id="17417" name="Picture 9" descr="Sinusoida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14525"/>
            <a:ext cx="8856663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484784"/>
            <a:ext cx="609600" cy="609600"/>
          </a:xfrm>
          <a:prstGeom prst="rect">
            <a:avLst/>
          </a:prstGeom>
        </p:spPr>
      </p:pic>
      <p:pic>
        <p:nvPicPr>
          <p:cNvPr id="3" name="2_08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2094384"/>
            <a:ext cx="609600" cy="609600"/>
          </a:xfrm>
          <a:prstGeom prst="rect">
            <a:avLst/>
          </a:prstGeom>
        </p:spPr>
      </p:pic>
      <p:pic>
        <p:nvPicPr>
          <p:cNvPr id="4" name="2_08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4620" y="270831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143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accel="50000" decel="50000" autoRev="1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59259E-6 L 0.05539 -0.1606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80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repeatCount="indefinite" accel="50000" decel="50000" autoRev="1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2.59259E-6 L 0.0592 -0.113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7706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12" grpId="0"/>
      <p:bldP spid="17412" grpId="1"/>
      <p:bldP spid="17412" grpId="2"/>
      <p:bldP spid="17413" grpId="0"/>
      <p:bldP spid="17413" grpId="1"/>
      <p:bldP spid="1741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476375" y="296863"/>
            <a:ext cx="60960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Исправленная машина перемен</a:t>
            </a:r>
          </a:p>
        </p:txBody>
      </p:sp>
      <p:pic>
        <p:nvPicPr>
          <p:cNvPr id="19459" name="Picture 3" descr="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908050"/>
            <a:ext cx="3763963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565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645</Words>
  <Application>Microsoft Office PowerPoint</Application>
  <PresentationFormat>Экран (4:3)</PresentationFormat>
  <Paragraphs>241</Paragraphs>
  <Slides>18</Slides>
  <Notes>18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Дарья</cp:lastModifiedBy>
  <cp:revision>104</cp:revision>
  <dcterms:created xsi:type="dcterms:W3CDTF">2010-11-19T18:59:14Z</dcterms:created>
  <dcterms:modified xsi:type="dcterms:W3CDTF">2024-07-31T09:53:39Z</dcterms:modified>
</cp:coreProperties>
</file>