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sldIdLst>
    <p:sldId id="257" r:id="rId2"/>
    <p:sldId id="303" r:id="rId3"/>
    <p:sldId id="277" r:id="rId4"/>
    <p:sldId id="307" r:id="rId5"/>
    <p:sldId id="304" r:id="rId6"/>
    <p:sldId id="305" r:id="rId7"/>
    <p:sldId id="306" r:id="rId8"/>
    <p:sldId id="308" r:id="rId9"/>
    <p:sldId id="311" r:id="rId10"/>
    <p:sldId id="309" r:id="rId11"/>
    <p:sldId id="310" r:id="rId12"/>
    <p:sldId id="312" r:id="rId13"/>
    <p:sldId id="313" r:id="rId14"/>
    <p:sldId id="320" r:id="rId15"/>
    <p:sldId id="314" r:id="rId16"/>
    <p:sldId id="316" r:id="rId17"/>
    <p:sldId id="317" r:id="rId18"/>
    <p:sldId id="318" r:id="rId19"/>
    <p:sldId id="319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302" r:id="rId31"/>
    <p:sldId id="299" r:id="rId32"/>
  </p:sldIdLst>
  <p:sldSz cx="9144000" cy="6858000" type="screen4x3"/>
  <p:notesSz cx="6858000" cy="9144000"/>
  <p:embeddedFontLst>
    <p:embeddedFont>
      <p:font typeface="新細明體" pitchFamily="18" charset="-120"/>
      <p:regular r:id="rId34"/>
    </p:embeddedFont>
    <p:embeddedFont>
      <p:font typeface="Euclid Symbol" pitchFamily="18" charset="2"/>
      <p:regular r:id="rId35"/>
      <p:boldItalic r:id="rId36"/>
    </p:embeddedFont>
    <p:embeddedFont>
      <p:font typeface="Monotype Corsiva" pitchFamily="66" charset="0"/>
      <p:italic r:id="rId37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FFE1"/>
    <a:srgbClr val="0000FF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92" autoAdjust="0"/>
    <p:restoredTop sz="94178" autoAdjust="0"/>
  </p:normalViewPr>
  <p:slideViewPr>
    <p:cSldViewPr>
      <p:cViewPr varScale="1">
        <p:scale>
          <a:sx n="115" d="100"/>
          <a:sy n="11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1361CCA-9C3A-4B4D-8572-2DFD737170D9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5592D9-8378-423A-9E39-E96671C3D36A}" type="slidenum">
              <a:rPr lang="ru-RU"/>
              <a:pPr/>
              <a:t>1</a:t>
            </a:fld>
            <a:endParaRPr lang="ru-RU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FD0D11-2C83-4700-BED1-2D2B72FD9EC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70F02C-51A4-4D31-B676-B53185B436E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88913"/>
            <a:ext cx="2057400" cy="5937250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019800" cy="5937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5BB95-4808-4780-8884-C418D8C1A81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188913"/>
            <a:ext cx="8229600" cy="59372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A2E02B6-DBF0-4750-84D0-D3AC3AB8C9C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9EB141-5AC6-468D-8F0E-10B959B05D1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B757D-3EE6-4B32-A9D3-EEC286A91A2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88913"/>
            <a:ext cx="4038600" cy="5937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88913"/>
            <a:ext cx="4038600" cy="5937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3E502F-7EAC-4C14-9F3E-B6ECEB81E59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E9389-6758-4152-9EEB-A93FAC82261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8B9AF3-7636-432B-9358-F5E98FD57E0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31906F-C1B8-4803-BF87-F7814966E59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3F853-2EE3-490A-9CE3-DF66DEBF965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116ECC-40A9-4F88-A0FE-2233926843B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913"/>
            <a:ext cx="8229600" cy="593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7B6CA47-1347-4889-A15D-13754BC9AABA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j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j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____Microsoft_Office_Word_97_-_20031.doc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_________Microsoft_Office_Word_97_-_20032.doc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_________Microsoft_Office_Word_97_-_20033.doc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_________Microsoft_Office_Word_97_-_20034.doc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_________Microsoft_Office_Word_97_-_20035.doc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_________Microsoft_Office_Word_97_-_20036.doc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511A4-CFC5-4CC8-A650-C76D871EECB5}" type="slidenum">
              <a:rPr lang="ru-RU"/>
              <a:pPr/>
              <a:t>1</a:t>
            </a:fld>
            <a:endParaRPr lang="ru-RU"/>
          </a:p>
        </p:txBody>
      </p:sp>
      <p:pic>
        <p:nvPicPr>
          <p:cNvPr id="3074" name="Picture 2" descr="titul_original"/>
          <p:cNvPicPr>
            <a:picLocks noGrp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4613" y="74613"/>
            <a:ext cx="8990012" cy="6704012"/>
          </a:xfrm>
          <a:noFill/>
          <a:ln/>
        </p:spPr>
      </p:pic>
      <p:sp>
        <p:nvSpPr>
          <p:cNvPr id="3075" name="Text Box 3" descr="Horizontal brick"/>
          <p:cNvSpPr txBox="1">
            <a:spLocks noChangeArrowheads="1"/>
          </p:cNvSpPr>
          <p:nvPr/>
        </p:nvSpPr>
        <p:spPr bwMode="auto">
          <a:xfrm>
            <a:off x="2809875" y="366713"/>
            <a:ext cx="5975350" cy="5184775"/>
          </a:xfrm>
          <a:prstGeom prst="rect">
            <a:avLst/>
          </a:prstGeom>
          <a:pattFill prst="horzBrick">
            <a:fgClr>
              <a:srgbClr val="F8F2DC"/>
            </a:fgClr>
            <a:bgClr>
              <a:srgbClr val="FDFAF1"/>
            </a:bgClr>
          </a:pattFill>
          <a:ln w="57150" cmpd="thickThin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lIns="198000" rIns="198000"/>
          <a:lstStyle/>
          <a:p>
            <a:pPr algn="ctr">
              <a:lnSpc>
                <a:spcPct val="50000"/>
              </a:lnSpc>
              <a:spcAft>
                <a:spcPct val="100000"/>
              </a:spcAft>
            </a:pPr>
            <a:endParaRPr lang="ru-RU" sz="500" b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/>
            <a:r>
              <a:rPr lang="ru-RU" sz="3000" b="1">
                <a:solidFill>
                  <a:srgbClr val="331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Игорь Борисович Бурдонов</a:t>
            </a:r>
          </a:p>
          <a:p>
            <a:pPr algn="ctr">
              <a:spcBef>
                <a:spcPct val="20000"/>
              </a:spcBef>
            </a:pPr>
            <a:r>
              <a:rPr lang="ru-RU" sz="3000" b="1">
                <a:solidFill>
                  <a:srgbClr val="331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Александр Сергеевич Косачев</a:t>
            </a:r>
          </a:p>
          <a:p>
            <a:pPr algn="ctr">
              <a:spcBef>
                <a:spcPct val="20000"/>
              </a:spcBef>
            </a:pPr>
            <a:endParaRPr lang="ru-RU" sz="3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20000"/>
              </a:spcBef>
            </a:pPr>
            <a:r>
              <a:rPr lang="ru-RU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Теория верификации соответствия программ</a:t>
            </a:r>
            <a:r>
              <a:rPr lang="ru-RU" sz="3600" b="1"/>
              <a:t> </a:t>
            </a: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077" name="Rectangle 5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78" name="Rectangle 6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79" name="Rectangle 7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0" name="Rectangle 8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1" name="Rectangle 9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2" name="Rectangle 10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3" name="Rectangle 11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4" name="Rectangle 12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2808288" y="5237163"/>
            <a:ext cx="59213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   </a:t>
            </a:r>
            <a:r>
              <a:rPr lang="ru-RU" sz="1600">
                <a:solidFill>
                  <a:srgbClr val="58A5FA"/>
                </a:solidFill>
              </a:rPr>
              <a:t>Институт Системного Программирования РАН</a:t>
            </a:r>
            <a:r>
              <a:rPr lang="en-US" sz="1600"/>
              <a:t>   </a:t>
            </a:r>
            <a:r>
              <a:rPr lang="ru-RU" sz="1600"/>
              <a:t> </a:t>
            </a:r>
            <a:r>
              <a:rPr lang="en-US" sz="1600"/>
              <a:t>    </a:t>
            </a:r>
            <a:r>
              <a:rPr lang="ru-RU" sz="1600"/>
              <a:t> </a:t>
            </a:r>
            <a:r>
              <a:rPr lang="en-US" sz="1600">
                <a:solidFill>
                  <a:srgbClr val="CC8E82"/>
                </a:solidFill>
              </a:rPr>
              <a:t>RedVerst</a:t>
            </a:r>
            <a:endParaRPr lang="ru-RU" sz="1600"/>
          </a:p>
        </p:txBody>
      </p:sp>
      <p:pic>
        <p:nvPicPr>
          <p:cNvPr id="3086" name="Picture 14" descr="IP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16813" y="5008563"/>
            <a:ext cx="1873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3167063" y="1917700"/>
            <a:ext cx="5329237" cy="34925"/>
          </a:xfrm>
          <a:prstGeom prst="rect">
            <a:avLst/>
          </a:prstGeom>
          <a:gradFill rotWithShape="1">
            <a:gsLst>
              <a:gs pos="0">
                <a:srgbClr val="F5EFE3">
                  <a:gamma/>
                  <a:shade val="36471"/>
                  <a:invGamma/>
                </a:srgbClr>
              </a:gs>
              <a:gs pos="50000">
                <a:srgbClr val="F5EFE3"/>
              </a:gs>
              <a:gs pos="100000">
                <a:srgbClr val="F5EFE3">
                  <a:gamma/>
                  <a:shade val="36471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3276600" y="3573463"/>
            <a:ext cx="532765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/>
              <a:t>http://www.ispras.ru/~RedVerst/</a:t>
            </a:r>
            <a:br>
              <a:rPr lang="ru-RU" sz="2800"/>
            </a:br>
            <a:r>
              <a:rPr lang="ru-RU" sz="2800"/>
              <a:t>RedVerst/Publications/</a:t>
            </a:r>
            <a:br>
              <a:rPr lang="ru-RU" sz="2800"/>
            </a:br>
            <a:r>
              <a:rPr lang="ru-RU" sz="2800"/>
              <a:t>TR-01-2005.pdf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7" presetClass="entr" presetSubtype="1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EE775-FDA0-4A45-9A8D-276C2E7E4CE6}" type="slidenum">
              <a:rPr lang="ru-RU"/>
              <a:pPr/>
              <a:t>10</a:t>
            </a:fld>
            <a:endParaRPr lang="ru-RU"/>
          </a:p>
        </p:txBody>
      </p:sp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8223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Трассовая модель:</a:t>
            </a:r>
          </a:p>
          <a:p>
            <a:pPr algn="ctr"/>
            <a:r>
              <a:rPr lang="ru-R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Ортогональность (независимость) свойств </a:t>
            </a:r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ru-RU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-модели</a:t>
            </a:r>
          </a:p>
        </p:txBody>
      </p:sp>
      <p:grpSp>
        <p:nvGrpSpPr>
          <p:cNvPr id="70659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70660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661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662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663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664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665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666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667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668" name="Text Box 12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0669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70" name="Text Box 14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>
                  <a:solidFill>
                    <a:srgbClr val="567F9E"/>
                  </a:solidFill>
                </a:rPr>
                <a:t>&amp;</a:t>
              </a:r>
              <a:r>
                <a:rPr lang="ru-RU" sz="160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70751" name="Rectangle 95"/>
          <p:cNvSpPr>
            <a:spLocks noChangeArrowheads="1"/>
          </p:cNvSpPr>
          <p:nvPr/>
        </p:nvSpPr>
        <p:spPr bwMode="auto">
          <a:xfrm>
            <a:off x="0" y="2354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0755" name="Rectangle 99"/>
          <p:cNvSpPr>
            <a:spLocks noChangeArrowheads="1"/>
          </p:cNvSpPr>
          <p:nvPr/>
        </p:nvSpPr>
        <p:spPr bwMode="auto">
          <a:xfrm>
            <a:off x="0" y="2354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0760" name="Rectangle 104"/>
          <p:cNvSpPr>
            <a:spLocks noChangeArrowheads="1"/>
          </p:cNvSpPr>
          <p:nvPr/>
        </p:nvSpPr>
        <p:spPr bwMode="auto">
          <a:xfrm>
            <a:off x="0" y="2354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0765" name="Rectangle 109"/>
          <p:cNvSpPr>
            <a:spLocks noChangeArrowheads="1"/>
          </p:cNvSpPr>
          <p:nvPr/>
        </p:nvSpPr>
        <p:spPr bwMode="auto">
          <a:xfrm>
            <a:off x="0" y="2354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0772" name="Rectangle 116"/>
          <p:cNvSpPr>
            <a:spLocks noChangeArrowheads="1"/>
          </p:cNvSpPr>
          <p:nvPr/>
        </p:nvSpPr>
        <p:spPr bwMode="auto">
          <a:xfrm>
            <a:off x="0" y="2354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71017" name="Group 361"/>
          <p:cNvGraphicFramePr>
            <a:graphicFrameLocks noGrp="1"/>
          </p:cNvGraphicFramePr>
          <p:nvPr/>
        </p:nvGraphicFramePr>
        <p:xfrm>
          <a:off x="250825" y="1268413"/>
          <a:ext cx="8569325" cy="3460750"/>
        </p:xfrm>
        <a:graphic>
          <a:graphicData uri="http://schemas.openxmlformats.org/drawingml/2006/table">
            <a:tbl>
              <a:tblPr/>
              <a:tblGrid>
                <a:gridCol w="1441450"/>
                <a:gridCol w="1800225"/>
                <a:gridCol w="1871663"/>
                <a:gridCol w="1512887"/>
                <a:gridCol w="1943100"/>
              </a:tblGrid>
              <a:tr h="633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финальност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согласован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ност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конвергентность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замкнутость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полнота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1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C=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  <a:sym typeface="Symbol" pitchFamily="18" charset="2"/>
                        </a:rPr>
                        <a:t>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C={!y}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C={?x,!y}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C={?x}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C={?a,?b,!y}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5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70928" name="Group 272"/>
          <p:cNvGrpSpPr>
            <a:grpSpLocks noChangeAspect="1"/>
          </p:cNvGrpSpPr>
          <p:nvPr/>
        </p:nvGrpSpPr>
        <p:grpSpPr bwMode="auto">
          <a:xfrm>
            <a:off x="3779838" y="2852738"/>
            <a:ext cx="1371600" cy="1200150"/>
            <a:chOff x="3489" y="6574"/>
            <a:chExt cx="1440" cy="1260"/>
          </a:xfrm>
        </p:grpSpPr>
        <p:sp>
          <p:nvSpPr>
            <p:cNvPr id="70929" name="AutoShape 273"/>
            <p:cNvSpPr>
              <a:spLocks noChangeAspect="1" noChangeArrowheads="1"/>
            </p:cNvSpPr>
            <p:nvPr/>
          </p:nvSpPr>
          <p:spPr bwMode="auto">
            <a:xfrm>
              <a:off x="3489" y="6574"/>
              <a:ext cx="1440" cy="1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70930" name="Group 274"/>
            <p:cNvGrpSpPr>
              <a:grpSpLocks/>
            </p:cNvGrpSpPr>
            <p:nvPr/>
          </p:nvGrpSpPr>
          <p:grpSpPr bwMode="auto">
            <a:xfrm>
              <a:off x="3556" y="6687"/>
              <a:ext cx="1370" cy="1063"/>
              <a:chOff x="3556" y="6687"/>
              <a:chExt cx="1370" cy="1063"/>
            </a:xfrm>
          </p:grpSpPr>
          <p:sp>
            <p:nvSpPr>
              <p:cNvPr id="70931" name="Oval 275"/>
              <p:cNvSpPr>
                <a:spLocks noChangeArrowheads="1"/>
              </p:cNvSpPr>
              <p:nvPr/>
            </p:nvSpPr>
            <p:spPr bwMode="auto">
              <a:xfrm>
                <a:off x="3556" y="7209"/>
                <a:ext cx="113" cy="112"/>
              </a:xfrm>
              <a:prstGeom prst="ellipse">
                <a:avLst/>
              </a:prstGeom>
              <a:solidFill>
                <a:srgbClr val="C0C0C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0932" name="Oval 276"/>
              <p:cNvSpPr>
                <a:spLocks noChangeArrowheads="1"/>
              </p:cNvSpPr>
              <p:nvPr/>
            </p:nvSpPr>
            <p:spPr bwMode="auto">
              <a:xfrm>
                <a:off x="4394" y="7207"/>
                <a:ext cx="114" cy="112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cxnSp>
            <p:nvCxnSpPr>
              <p:cNvPr id="70933" name="AutoShape 277"/>
              <p:cNvCxnSpPr>
                <a:cxnSpLocks noChangeShapeType="1"/>
                <a:stCxn id="70931" idx="6"/>
                <a:endCxn id="70932" idx="2"/>
              </p:cNvCxnSpPr>
              <p:nvPr/>
            </p:nvCxnSpPr>
            <p:spPr bwMode="auto">
              <a:xfrm flipV="1">
                <a:off x="3669" y="7263"/>
                <a:ext cx="725" cy="2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</p:spPr>
          </p:cxnSp>
          <p:sp>
            <p:nvSpPr>
              <p:cNvPr id="70934" name="Text Box 278"/>
              <p:cNvSpPr txBox="1">
                <a:spLocks noChangeArrowheads="1"/>
              </p:cNvSpPr>
              <p:nvPr/>
            </p:nvSpPr>
            <p:spPr bwMode="auto">
              <a:xfrm>
                <a:off x="3903" y="7115"/>
                <a:ext cx="196" cy="1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18000" tIns="0" rIns="18000" bIns="0">
                <a:spAutoFit/>
              </a:bodyPr>
              <a:lstStyle/>
              <a:p>
                <a:pPr algn="ctr"/>
                <a:r>
                  <a:rPr lang="ru-RU" altLang="zh-TW" sz="1000">
                    <a:latin typeface="Courier New" pitchFamily="49" charset="0"/>
                    <a:ea typeface="新細明體" pitchFamily="18" charset="-120"/>
                  </a:rPr>
                  <a:t>!y</a:t>
                </a:r>
                <a:endParaRPr lang="ru-RU"/>
              </a:p>
            </p:txBody>
          </p:sp>
          <p:cxnSp>
            <p:nvCxnSpPr>
              <p:cNvPr id="70935" name="AutoShape 279"/>
              <p:cNvCxnSpPr>
                <a:cxnSpLocks noChangeShapeType="1"/>
                <a:stCxn id="70932" idx="6"/>
                <a:endCxn id="70932" idx="4"/>
              </p:cNvCxnSpPr>
              <p:nvPr/>
            </p:nvCxnSpPr>
            <p:spPr bwMode="auto">
              <a:xfrm flipH="1">
                <a:off x="4451" y="7263"/>
                <a:ext cx="57" cy="56"/>
              </a:xfrm>
              <a:prstGeom prst="curvedConnector4">
                <a:avLst>
                  <a:gd name="adj1" fmla="val -631579"/>
                  <a:gd name="adj2" fmla="val 742856"/>
                </a:avLst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sm" len="med"/>
              </a:ln>
            </p:spPr>
          </p:cxnSp>
          <p:sp>
            <p:nvSpPr>
              <p:cNvPr id="70936" name="Text Box 280"/>
              <p:cNvSpPr txBox="1">
                <a:spLocks noChangeArrowheads="1"/>
              </p:cNvSpPr>
              <p:nvPr/>
            </p:nvSpPr>
            <p:spPr bwMode="auto">
              <a:xfrm>
                <a:off x="4666" y="7505"/>
                <a:ext cx="130" cy="24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ru-RU" altLang="zh-TW" sz="1000">
                    <a:latin typeface="Courier New" pitchFamily="49" charset="0"/>
                    <a:ea typeface="新細明體" pitchFamily="18" charset="-120"/>
                    <a:sym typeface="Symbol" pitchFamily="18" charset="2"/>
                  </a:rPr>
                  <a:t></a:t>
                </a:r>
                <a:endParaRPr lang="ru-RU"/>
              </a:p>
            </p:txBody>
          </p:sp>
          <p:cxnSp>
            <p:nvCxnSpPr>
              <p:cNvPr id="70937" name="AutoShape 281"/>
              <p:cNvCxnSpPr>
                <a:cxnSpLocks noChangeShapeType="1"/>
                <a:stCxn id="70932" idx="6"/>
                <a:endCxn id="70932" idx="1"/>
              </p:cNvCxnSpPr>
              <p:nvPr/>
            </p:nvCxnSpPr>
            <p:spPr bwMode="auto">
              <a:xfrm flipH="1" flipV="1">
                <a:off x="4411" y="7223"/>
                <a:ext cx="97" cy="40"/>
              </a:xfrm>
              <a:prstGeom prst="curvedConnector4">
                <a:avLst>
                  <a:gd name="adj1" fmla="val -371134"/>
                  <a:gd name="adj2" fmla="val 1040000"/>
                </a:avLst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sm" len="med"/>
              </a:ln>
            </p:spPr>
          </p:cxnSp>
          <p:sp>
            <p:nvSpPr>
              <p:cNvPr id="70938" name="Text Box 282"/>
              <p:cNvSpPr txBox="1">
                <a:spLocks noChangeArrowheads="1"/>
              </p:cNvSpPr>
              <p:nvPr/>
            </p:nvSpPr>
            <p:spPr bwMode="auto">
              <a:xfrm>
                <a:off x="4389" y="6687"/>
                <a:ext cx="537" cy="24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18000" tIns="0" rIns="18000" bIns="0"/>
              <a:lstStyle/>
              <a:p>
                <a:pPr algn="ctr"/>
                <a:r>
                  <a:rPr lang="ru-RU" altLang="zh-TW" sz="1000">
                    <a:latin typeface="Courier New" pitchFamily="49" charset="0"/>
                    <a:ea typeface="新細明體" pitchFamily="18" charset="-120"/>
                  </a:rPr>
                  <a:t>{?x}</a:t>
                </a:r>
                <a:endParaRPr lang="ru-RU"/>
              </a:p>
            </p:txBody>
          </p:sp>
        </p:grpSp>
      </p:grpSp>
      <p:grpSp>
        <p:nvGrpSpPr>
          <p:cNvPr id="70941" name="Group 285"/>
          <p:cNvGrpSpPr>
            <a:grpSpLocks noChangeAspect="1"/>
          </p:cNvGrpSpPr>
          <p:nvPr/>
        </p:nvGrpSpPr>
        <p:grpSpPr bwMode="auto">
          <a:xfrm>
            <a:off x="323850" y="2924175"/>
            <a:ext cx="1371600" cy="1200150"/>
            <a:chOff x="3489" y="6934"/>
            <a:chExt cx="1440" cy="1260"/>
          </a:xfrm>
        </p:grpSpPr>
        <p:sp>
          <p:nvSpPr>
            <p:cNvPr id="70942" name="AutoShape 286"/>
            <p:cNvSpPr>
              <a:spLocks noChangeAspect="1" noChangeArrowheads="1"/>
            </p:cNvSpPr>
            <p:nvPr/>
          </p:nvSpPr>
          <p:spPr bwMode="auto">
            <a:xfrm>
              <a:off x="3489" y="6934"/>
              <a:ext cx="1440" cy="1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70943" name="Group 287"/>
            <p:cNvGrpSpPr>
              <a:grpSpLocks/>
            </p:cNvGrpSpPr>
            <p:nvPr/>
          </p:nvGrpSpPr>
          <p:grpSpPr bwMode="auto">
            <a:xfrm>
              <a:off x="3556" y="7409"/>
              <a:ext cx="1262" cy="605"/>
              <a:chOff x="3556" y="7409"/>
              <a:chExt cx="1262" cy="605"/>
            </a:xfrm>
          </p:grpSpPr>
          <p:sp>
            <p:nvSpPr>
              <p:cNvPr id="70944" name="Oval 288"/>
              <p:cNvSpPr>
                <a:spLocks noChangeArrowheads="1"/>
              </p:cNvSpPr>
              <p:nvPr/>
            </p:nvSpPr>
            <p:spPr bwMode="auto">
              <a:xfrm>
                <a:off x="3556" y="7504"/>
                <a:ext cx="113" cy="112"/>
              </a:xfrm>
              <a:prstGeom prst="ellipse">
                <a:avLst/>
              </a:prstGeom>
              <a:solidFill>
                <a:srgbClr val="C0C0C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0945" name="Oval 289"/>
              <p:cNvSpPr>
                <a:spLocks noChangeArrowheads="1"/>
              </p:cNvSpPr>
              <p:nvPr/>
            </p:nvSpPr>
            <p:spPr bwMode="auto">
              <a:xfrm>
                <a:off x="4394" y="7502"/>
                <a:ext cx="114" cy="112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cxnSp>
            <p:nvCxnSpPr>
              <p:cNvPr id="70946" name="AutoShape 290"/>
              <p:cNvCxnSpPr>
                <a:cxnSpLocks noChangeShapeType="1"/>
                <a:stCxn id="70944" idx="6"/>
                <a:endCxn id="70945" idx="2"/>
              </p:cNvCxnSpPr>
              <p:nvPr/>
            </p:nvCxnSpPr>
            <p:spPr bwMode="auto">
              <a:xfrm flipV="1">
                <a:off x="3669" y="7558"/>
                <a:ext cx="725" cy="2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sm" len="med"/>
              </a:ln>
            </p:spPr>
          </p:cxnSp>
          <p:sp>
            <p:nvSpPr>
              <p:cNvPr id="70947" name="Text Box 291"/>
              <p:cNvSpPr txBox="1">
                <a:spLocks noChangeArrowheads="1"/>
              </p:cNvSpPr>
              <p:nvPr/>
            </p:nvSpPr>
            <p:spPr bwMode="auto">
              <a:xfrm>
                <a:off x="3966" y="7409"/>
                <a:ext cx="92" cy="1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18000" tIns="0" rIns="18000" bIns="0">
                <a:spAutoFit/>
              </a:bodyPr>
              <a:lstStyle/>
              <a:p>
                <a:pPr algn="ctr"/>
                <a:r>
                  <a:rPr lang="ru-RU" altLang="zh-TW" sz="1000">
                    <a:latin typeface="Courier New" pitchFamily="49" charset="0"/>
                    <a:ea typeface="新細明體" pitchFamily="18" charset="-120"/>
                    <a:sym typeface="Symbol" pitchFamily="18" charset="2"/>
                  </a:rPr>
                  <a:t></a:t>
                </a:r>
                <a:endParaRPr lang="ru-RU"/>
              </a:p>
            </p:txBody>
          </p:sp>
          <p:cxnSp>
            <p:nvCxnSpPr>
              <p:cNvPr id="70948" name="AutoShape 292"/>
              <p:cNvCxnSpPr>
                <a:cxnSpLocks noChangeShapeType="1"/>
                <a:stCxn id="70945" idx="6"/>
                <a:endCxn id="70945" idx="3"/>
              </p:cNvCxnSpPr>
              <p:nvPr/>
            </p:nvCxnSpPr>
            <p:spPr bwMode="auto">
              <a:xfrm flipH="1">
                <a:off x="4411" y="7558"/>
                <a:ext cx="97" cy="40"/>
              </a:xfrm>
              <a:prstGeom prst="curvedConnector4">
                <a:avLst>
                  <a:gd name="adj1" fmla="val -371134"/>
                  <a:gd name="adj2" fmla="val 1040000"/>
                </a:avLst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sm" len="med"/>
              </a:ln>
            </p:spPr>
          </p:cxnSp>
          <p:sp>
            <p:nvSpPr>
              <p:cNvPr id="70949" name="Text Box 293"/>
              <p:cNvSpPr txBox="1">
                <a:spLocks noChangeArrowheads="1"/>
              </p:cNvSpPr>
              <p:nvPr/>
            </p:nvSpPr>
            <p:spPr bwMode="auto">
              <a:xfrm>
                <a:off x="4688" y="7769"/>
                <a:ext cx="130" cy="24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ru-RU" altLang="zh-TW" sz="1000">
                    <a:latin typeface="Courier New" pitchFamily="49" charset="0"/>
                    <a:ea typeface="新細明體" pitchFamily="18" charset="-120"/>
                    <a:sym typeface="Symbol" pitchFamily="18" charset="2"/>
                  </a:rPr>
                  <a:t></a:t>
                </a:r>
                <a:endParaRPr lang="ru-RU"/>
              </a:p>
            </p:txBody>
          </p:sp>
        </p:grpSp>
      </p:grpSp>
      <p:grpSp>
        <p:nvGrpSpPr>
          <p:cNvPr id="70950" name="Group 294"/>
          <p:cNvGrpSpPr>
            <a:grpSpLocks noChangeAspect="1"/>
          </p:cNvGrpSpPr>
          <p:nvPr/>
        </p:nvGrpSpPr>
        <p:grpSpPr bwMode="auto">
          <a:xfrm>
            <a:off x="1835150" y="2852738"/>
            <a:ext cx="1682750" cy="1200150"/>
            <a:chOff x="3147" y="6934"/>
            <a:chExt cx="1767" cy="1260"/>
          </a:xfrm>
        </p:grpSpPr>
        <p:sp>
          <p:nvSpPr>
            <p:cNvPr id="70951" name="AutoShape 295"/>
            <p:cNvSpPr>
              <a:spLocks noChangeAspect="1" noChangeArrowheads="1"/>
            </p:cNvSpPr>
            <p:nvPr/>
          </p:nvSpPr>
          <p:spPr bwMode="auto">
            <a:xfrm>
              <a:off x="3147" y="6934"/>
              <a:ext cx="1767" cy="1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70952" name="Group 296"/>
            <p:cNvGrpSpPr>
              <a:grpSpLocks/>
            </p:cNvGrpSpPr>
            <p:nvPr/>
          </p:nvGrpSpPr>
          <p:grpSpPr bwMode="auto">
            <a:xfrm>
              <a:off x="3270" y="7387"/>
              <a:ext cx="1526" cy="627"/>
              <a:chOff x="3270" y="7387"/>
              <a:chExt cx="1526" cy="627"/>
            </a:xfrm>
          </p:grpSpPr>
          <p:sp>
            <p:nvSpPr>
              <p:cNvPr id="70953" name="Oval 297"/>
              <p:cNvSpPr>
                <a:spLocks noChangeArrowheads="1"/>
              </p:cNvSpPr>
              <p:nvPr/>
            </p:nvSpPr>
            <p:spPr bwMode="auto">
              <a:xfrm>
                <a:off x="3556" y="7473"/>
                <a:ext cx="113" cy="112"/>
              </a:xfrm>
              <a:prstGeom prst="ellipse">
                <a:avLst/>
              </a:prstGeom>
              <a:solidFill>
                <a:srgbClr val="C0C0C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0954" name="Oval 298"/>
              <p:cNvSpPr>
                <a:spLocks noChangeArrowheads="1"/>
              </p:cNvSpPr>
              <p:nvPr/>
            </p:nvSpPr>
            <p:spPr bwMode="auto">
              <a:xfrm>
                <a:off x="4394" y="7471"/>
                <a:ext cx="114" cy="112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cxnSp>
            <p:nvCxnSpPr>
              <p:cNvPr id="70955" name="AutoShape 299"/>
              <p:cNvCxnSpPr>
                <a:cxnSpLocks noChangeShapeType="1"/>
                <a:stCxn id="70953" idx="6"/>
                <a:endCxn id="70954" idx="2"/>
              </p:cNvCxnSpPr>
              <p:nvPr/>
            </p:nvCxnSpPr>
            <p:spPr bwMode="auto">
              <a:xfrm flipV="1">
                <a:off x="3669" y="7527"/>
                <a:ext cx="725" cy="2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</p:spPr>
          </p:cxnSp>
          <p:sp>
            <p:nvSpPr>
              <p:cNvPr id="70956" name="Text Box 300"/>
              <p:cNvSpPr txBox="1">
                <a:spLocks noChangeArrowheads="1"/>
              </p:cNvSpPr>
              <p:nvPr/>
            </p:nvSpPr>
            <p:spPr bwMode="auto">
              <a:xfrm>
                <a:off x="3890" y="7387"/>
                <a:ext cx="197" cy="1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18000" tIns="0" rIns="18000" bIns="0">
                <a:spAutoFit/>
              </a:bodyPr>
              <a:lstStyle/>
              <a:p>
                <a:pPr algn="ctr"/>
                <a:r>
                  <a:rPr lang="ru-RU" altLang="zh-TW" sz="1000">
                    <a:latin typeface="Courier New" pitchFamily="49" charset="0"/>
                    <a:ea typeface="新細明體" pitchFamily="18" charset="-120"/>
                  </a:rPr>
                  <a:t>!y</a:t>
                </a:r>
                <a:endParaRPr lang="ru-RU"/>
              </a:p>
            </p:txBody>
          </p:sp>
          <p:cxnSp>
            <p:nvCxnSpPr>
              <p:cNvPr id="70957" name="AutoShape 301"/>
              <p:cNvCxnSpPr>
                <a:cxnSpLocks noChangeShapeType="1"/>
                <a:stCxn id="70953" idx="5"/>
                <a:endCxn id="70953" idx="2"/>
              </p:cNvCxnSpPr>
              <p:nvPr/>
            </p:nvCxnSpPr>
            <p:spPr bwMode="auto">
              <a:xfrm rot="16200000" flipV="1">
                <a:off x="3584" y="7501"/>
                <a:ext cx="40" cy="96"/>
              </a:xfrm>
              <a:prstGeom prst="curvedConnector4">
                <a:avLst>
                  <a:gd name="adj1" fmla="val -940000"/>
                  <a:gd name="adj2" fmla="val 475000"/>
                </a:avLst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sm" len="med"/>
              </a:ln>
            </p:spPr>
          </p:cxnSp>
          <p:sp>
            <p:nvSpPr>
              <p:cNvPr id="70958" name="Text Box 302"/>
              <p:cNvSpPr txBox="1">
                <a:spLocks noChangeArrowheads="1"/>
              </p:cNvSpPr>
              <p:nvPr/>
            </p:nvSpPr>
            <p:spPr bwMode="auto">
              <a:xfrm>
                <a:off x="3270" y="7753"/>
                <a:ext cx="130" cy="24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ru-RU" altLang="zh-TW" sz="1000">
                    <a:latin typeface="Courier New" pitchFamily="49" charset="0"/>
                    <a:ea typeface="新細明體" pitchFamily="18" charset="-120"/>
                    <a:sym typeface="Symbol" pitchFamily="18" charset="2"/>
                  </a:rPr>
                  <a:t></a:t>
                </a:r>
                <a:endParaRPr lang="ru-RU"/>
              </a:p>
            </p:txBody>
          </p:sp>
          <p:cxnSp>
            <p:nvCxnSpPr>
              <p:cNvPr id="70959" name="AutoShape 303"/>
              <p:cNvCxnSpPr>
                <a:cxnSpLocks noChangeShapeType="1"/>
                <a:stCxn id="70954" idx="6"/>
                <a:endCxn id="70954" idx="4"/>
              </p:cNvCxnSpPr>
              <p:nvPr/>
            </p:nvCxnSpPr>
            <p:spPr bwMode="auto">
              <a:xfrm flipH="1">
                <a:off x="4451" y="7527"/>
                <a:ext cx="57" cy="56"/>
              </a:xfrm>
              <a:prstGeom prst="curvedConnector4">
                <a:avLst>
                  <a:gd name="adj1" fmla="val -631579"/>
                  <a:gd name="adj2" fmla="val 742856"/>
                </a:avLst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sm" len="med"/>
              </a:ln>
            </p:spPr>
          </p:cxnSp>
          <p:sp>
            <p:nvSpPr>
              <p:cNvPr id="70960" name="Text Box 304"/>
              <p:cNvSpPr txBox="1">
                <a:spLocks noChangeArrowheads="1"/>
              </p:cNvSpPr>
              <p:nvPr/>
            </p:nvSpPr>
            <p:spPr bwMode="auto">
              <a:xfrm>
                <a:off x="4666" y="7769"/>
                <a:ext cx="130" cy="24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ru-RU" altLang="zh-TW" sz="1000">
                    <a:latin typeface="Courier New" pitchFamily="49" charset="0"/>
                    <a:ea typeface="新細明體" pitchFamily="18" charset="-120"/>
                    <a:sym typeface="Symbol" pitchFamily="18" charset="2"/>
                  </a:rPr>
                  <a:t></a:t>
                </a:r>
                <a:endParaRPr lang="ru-RU"/>
              </a:p>
            </p:txBody>
          </p:sp>
        </p:grpSp>
      </p:grpSp>
      <p:grpSp>
        <p:nvGrpSpPr>
          <p:cNvPr id="70961" name="Group 305"/>
          <p:cNvGrpSpPr>
            <a:grpSpLocks noChangeAspect="1"/>
          </p:cNvGrpSpPr>
          <p:nvPr/>
        </p:nvGrpSpPr>
        <p:grpSpPr bwMode="auto">
          <a:xfrm>
            <a:off x="5508625" y="2636838"/>
            <a:ext cx="1379538" cy="1698625"/>
            <a:chOff x="3479" y="6574"/>
            <a:chExt cx="1447" cy="1784"/>
          </a:xfrm>
        </p:grpSpPr>
        <p:sp>
          <p:nvSpPr>
            <p:cNvPr id="70962" name="AutoShape 306"/>
            <p:cNvSpPr>
              <a:spLocks noChangeAspect="1" noChangeArrowheads="1"/>
            </p:cNvSpPr>
            <p:nvPr/>
          </p:nvSpPr>
          <p:spPr bwMode="auto">
            <a:xfrm>
              <a:off x="3479" y="6574"/>
              <a:ext cx="1447" cy="1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70963" name="Group 307"/>
            <p:cNvGrpSpPr>
              <a:grpSpLocks/>
            </p:cNvGrpSpPr>
            <p:nvPr/>
          </p:nvGrpSpPr>
          <p:grpSpPr bwMode="auto">
            <a:xfrm>
              <a:off x="3479" y="6687"/>
              <a:ext cx="1447" cy="1441"/>
              <a:chOff x="3479" y="6687"/>
              <a:chExt cx="1447" cy="1441"/>
            </a:xfrm>
          </p:grpSpPr>
          <p:grpSp>
            <p:nvGrpSpPr>
              <p:cNvPr id="70964" name="Group 308"/>
              <p:cNvGrpSpPr>
                <a:grpSpLocks/>
              </p:cNvGrpSpPr>
              <p:nvPr/>
            </p:nvGrpSpPr>
            <p:grpSpPr bwMode="auto">
              <a:xfrm>
                <a:off x="3556" y="6687"/>
                <a:ext cx="1370" cy="1441"/>
                <a:chOff x="3556" y="6687"/>
                <a:chExt cx="1370" cy="1441"/>
              </a:xfrm>
            </p:grpSpPr>
            <p:sp>
              <p:nvSpPr>
                <p:cNvPr id="70965" name="Oval 309"/>
                <p:cNvSpPr>
                  <a:spLocks noChangeArrowheads="1"/>
                </p:cNvSpPr>
                <p:nvPr/>
              </p:nvSpPr>
              <p:spPr bwMode="auto">
                <a:xfrm>
                  <a:off x="3556" y="7209"/>
                  <a:ext cx="113" cy="112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0966" name="Oval 310"/>
                <p:cNvSpPr>
                  <a:spLocks noChangeArrowheads="1"/>
                </p:cNvSpPr>
                <p:nvPr/>
              </p:nvSpPr>
              <p:spPr bwMode="auto">
                <a:xfrm>
                  <a:off x="4394" y="7207"/>
                  <a:ext cx="114" cy="112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cxnSp>
              <p:nvCxnSpPr>
                <p:cNvPr id="70967" name="AutoShape 311"/>
                <p:cNvCxnSpPr>
                  <a:cxnSpLocks noChangeShapeType="1"/>
                  <a:stCxn id="70965" idx="6"/>
                  <a:endCxn id="70966" idx="2"/>
                </p:cNvCxnSpPr>
                <p:nvPr/>
              </p:nvCxnSpPr>
              <p:spPr bwMode="auto">
                <a:xfrm flipV="1">
                  <a:off x="3669" y="7263"/>
                  <a:ext cx="725" cy="2"/>
                </a:xfrm>
                <a:prstGeom prst="straightConnector1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med"/>
                </a:ln>
              </p:spPr>
            </p:cxnSp>
            <p:sp>
              <p:nvSpPr>
                <p:cNvPr id="70968" name="Text Box 312"/>
                <p:cNvSpPr txBox="1">
                  <a:spLocks noChangeArrowheads="1"/>
                </p:cNvSpPr>
                <p:nvPr/>
              </p:nvSpPr>
              <p:spPr bwMode="auto">
                <a:xfrm>
                  <a:off x="3902" y="7116"/>
                  <a:ext cx="103" cy="1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18000" tIns="0" rIns="18000" bIns="0">
                  <a:spAutoFit/>
                </a:bodyPr>
                <a:lstStyle/>
                <a:p>
                  <a:pPr algn="ctr"/>
                  <a:r>
                    <a:rPr lang="ru-RU" altLang="zh-TW" sz="1000">
                      <a:latin typeface="Courier New" pitchFamily="49" charset="0"/>
                      <a:ea typeface="新細明體" pitchFamily="18" charset="-120"/>
                      <a:sym typeface="Symbol" pitchFamily="18" charset="2"/>
                    </a:rPr>
                    <a:t></a:t>
                  </a:r>
                  <a:endParaRPr lang="ru-RU"/>
                </a:p>
              </p:txBody>
            </p:sp>
            <p:cxnSp>
              <p:nvCxnSpPr>
                <p:cNvPr id="70969" name="AutoShape 313"/>
                <p:cNvCxnSpPr>
                  <a:cxnSpLocks noChangeShapeType="1"/>
                  <a:stCxn id="70966" idx="6"/>
                  <a:endCxn id="70966" idx="4"/>
                </p:cNvCxnSpPr>
                <p:nvPr/>
              </p:nvCxnSpPr>
              <p:spPr bwMode="auto">
                <a:xfrm flipH="1">
                  <a:off x="4451" y="7263"/>
                  <a:ext cx="57" cy="56"/>
                </a:xfrm>
                <a:prstGeom prst="curvedConnector4">
                  <a:avLst>
                    <a:gd name="adj1" fmla="val -631579"/>
                    <a:gd name="adj2" fmla="val 742856"/>
                  </a:avLst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med"/>
                </a:ln>
              </p:spPr>
            </p:cxnSp>
            <p:sp>
              <p:nvSpPr>
                <p:cNvPr id="70970" name="Text Box 314"/>
                <p:cNvSpPr txBox="1">
                  <a:spLocks noChangeArrowheads="1"/>
                </p:cNvSpPr>
                <p:nvPr/>
              </p:nvSpPr>
              <p:spPr bwMode="auto">
                <a:xfrm>
                  <a:off x="4666" y="7505"/>
                  <a:ext cx="130" cy="24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pPr algn="ctr"/>
                  <a:r>
                    <a:rPr lang="ru-RU" altLang="zh-TW" sz="1000">
                      <a:latin typeface="Courier New" pitchFamily="49" charset="0"/>
                      <a:ea typeface="新細明體" pitchFamily="18" charset="-120"/>
                      <a:sym typeface="Symbol" pitchFamily="18" charset="2"/>
                    </a:rPr>
                    <a:t></a:t>
                  </a:r>
                  <a:endParaRPr lang="ru-RU"/>
                </a:p>
              </p:txBody>
            </p:sp>
            <p:cxnSp>
              <p:nvCxnSpPr>
                <p:cNvPr id="70971" name="AutoShape 315"/>
                <p:cNvCxnSpPr>
                  <a:cxnSpLocks noChangeShapeType="1"/>
                  <a:stCxn id="70966" idx="6"/>
                  <a:endCxn id="70966" idx="1"/>
                </p:cNvCxnSpPr>
                <p:nvPr/>
              </p:nvCxnSpPr>
              <p:spPr bwMode="auto">
                <a:xfrm flipH="1" flipV="1">
                  <a:off x="4411" y="7223"/>
                  <a:ext cx="97" cy="40"/>
                </a:xfrm>
                <a:prstGeom prst="curvedConnector4">
                  <a:avLst>
                    <a:gd name="adj1" fmla="val -371134"/>
                    <a:gd name="adj2" fmla="val 1040000"/>
                  </a:avLst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med"/>
                </a:ln>
              </p:spPr>
            </p:cxnSp>
            <p:sp>
              <p:nvSpPr>
                <p:cNvPr id="70972" name="Text Box 316"/>
                <p:cNvSpPr txBox="1">
                  <a:spLocks noChangeArrowheads="1"/>
                </p:cNvSpPr>
                <p:nvPr/>
              </p:nvSpPr>
              <p:spPr bwMode="auto">
                <a:xfrm>
                  <a:off x="4389" y="6687"/>
                  <a:ext cx="537" cy="24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18000" tIns="0" rIns="18000" bIns="0"/>
                <a:lstStyle/>
                <a:p>
                  <a:pPr algn="ctr"/>
                  <a:r>
                    <a:rPr lang="ru-RU" altLang="zh-TW" sz="1000">
                      <a:latin typeface="Courier New" pitchFamily="49" charset="0"/>
                      <a:ea typeface="新細明體" pitchFamily="18" charset="-120"/>
                    </a:rPr>
                    <a:t>{?x}</a:t>
                  </a:r>
                  <a:endParaRPr lang="ru-RU"/>
                </a:p>
              </p:txBody>
            </p:sp>
            <p:sp>
              <p:nvSpPr>
                <p:cNvPr id="70973" name="Oval 317"/>
                <p:cNvSpPr>
                  <a:spLocks noChangeArrowheads="1"/>
                </p:cNvSpPr>
                <p:nvPr/>
              </p:nvSpPr>
              <p:spPr bwMode="auto">
                <a:xfrm>
                  <a:off x="3557" y="8016"/>
                  <a:ext cx="114" cy="112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0974" name="Oval 318"/>
                <p:cNvSpPr>
                  <a:spLocks noChangeArrowheads="1"/>
                </p:cNvSpPr>
                <p:nvPr/>
              </p:nvSpPr>
              <p:spPr bwMode="auto">
                <a:xfrm>
                  <a:off x="4389" y="8014"/>
                  <a:ext cx="114" cy="112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cxnSp>
              <p:nvCxnSpPr>
                <p:cNvPr id="70975" name="AutoShape 319"/>
                <p:cNvCxnSpPr>
                  <a:cxnSpLocks noChangeShapeType="1"/>
                  <a:stCxn id="70965" idx="4"/>
                  <a:endCxn id="70973" idx="0"/>
                </p:cNvCxnSpPr>
                <p:nvPr/>
              </p:nvCxnSpPr>
              <p:spPr bwMode="auto">
                <a:xfrm>
                  <a:off x="3613" y="7321"/>
                  <a:ext cx="1" cy="695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med"/>
                </a:ln>
              </p:spPr>
            </p:cxnSp>
            <p:cxnSp>
              <p:nvCxnSpPr>
                <p:cNvPr id="70976" name="AutoShape 320"/>
                <p:cNvCxnSpPr>
                  <a:cxnSpLocks noChangeShapeType="1"/>
                  <a:stCxn id="70973" idx="6"/>
                  <a:endCxn id="70974" idx="2"/>
                </p:cNvCxnSpPr>
                <p:nvPr/>
              </p:nvCxnSpPr>
              <p:spPr bwMode="auto">
                <a:xfrm flipV="1">
                  <a:off x="3671" y="8070"/>
                  <a:ext cx="718" cy="2"/>
                </a:xfrm>
                <a:prstGeom prst="straightConnector1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sm" len="med"/>
                </a:ln>
              </p:spPr>
            </p:cxnSp>
            <p:sp>
              <p:nvSpPr>
                <p:cNvPr id="70977" name="Text Box 321"/>
                <p:cNvSpPr txBox="1">
                  <a:spLocks noChangeArrowheads="1"/>
                </p:cNvSpPr>
                <p:nvPr/>
              </p:nvSpPr>
              <p:spPr bwMode="auto">
                <a:xfrm>
                  <a:off x="3959" y="7925"/>
                  <a:ext cx="91" cy="1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18000" tIns="0" rIns="18000" bIns="0">
                  <a:spAutoFit/>
                </a:bodyPr>
                <a:lstStyle/>
                <a:p>
                  <a:pPr algn="ctr"/>
                  <a:r>
                    <a:rPr lang="ru-RU" altLang="zh-TW" sz="1000">
                      <a:latin typeface="Courier New" pitchFamily="49" charset="0"/>
                      <a:ea typeface="新細明體" pitchFamily="18" charset="-120"/>
                      <a:sym typeface="Symbol" pitchFamily="18" charset="2"/>
                    </a:rPr>
                    <a:t></a:t>
                  </a:r>
                  <a:endParaRPr lang="ru-RU"/>
                </a:p>
              </p:txBody>
            </p:sp>
          </p:grpSp>
          <p:sp>
            <p:nvSpPr>
              <p:cNvPr id="70978" name="Text Box 322"/>
              <p:cNvSpPr txBox="1">
                <a:spLocks noChangeArrowheads="1"/>
              </p:cNvSpPr>
              <p:nvPr/>
            </p:nvSpPr>
            <p:spPr bwMode="auto">
              <a:xfrm>
                <a:off x="3479" y="7481"/>
                <a:ext cx="297" cy="20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18000" tIns="0" rIns="18000" bIns="0"/>
              <a:lstStyle/>
              <a:p>
                <a:pPr algn="ctr"/>
                <a:r>
                  <a:rPr lang="ru-RU" altLang="zh-TW" sz="1000">
                    <a:latin typeface="Courier New" pitchFamily="49" charset="0"/>
                    <a:ea typeface="新細明體" pitchFamily="18" charset="-120"/>
                  </a:rPr>
                  <a:t>?x</a:t>
                </a:r>
                <a:endParaRPr lang="ru-RU"/>
              </a:p>
            </p:txBody>
          </p:sp>
        </p:grpSp>
      </p:grpSp>
      <p:grpSp>
        <p:nvGrpSpPr>
          <p:cNvPr id="70979" name="Group 323"/>
          <p:cNvGrpSpPr>
            <a:grpSpLocks noChangeAspect="1"/>
          </p:cNvGrpSpPr>
          <p:nvPr/>
        </p:nvGrpSpPr>
        <p:grpSpPr bwMode="auto">
          <a:xfrm>
            <a:off x="7164388" y="2708275"/>
            <a:ext cx="1533525" cy="1885950"/>
            <a:chOff x="3319" y="6574"/>
            <a:chExt cx="1610" cy="1980"/>
          </a:xfrm>
        </p:grpSpPr>
        <p:sp>
          <p:nvSpPr>
            <p:cNvPr id="70980" name="AutoShape 324"/>
            <p:cNvSpPr>
              <a:spLocks noChangeAspect="1" noChangeArrowheads="1"/>
            </p:cNvSpPr>
            <p:nvPr/>
          </p:nvSpPr>
          <p:spPr bwMode="auto">
            <a:xfrm>
              <a:off x="3319" y="6574"/>
              <a:ext cx="1610" cy="1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70981" name="Group 325"/>
            <p:cNvGrpSpPr>
              <a:grpSpLocks/>
            </p:cNvGrpSpPr>
            <p:nvPr/>
          </p:nvGrpSpPr>
          <p:grpSpPr bwMode="auto">
            <a:xfrm>
              <a:off x="3376" y="6687"/>
              <a:ext cx="1550" cy="1779"/>
              <a:chOff x="3376" y="6687"/>
              <a:chExt cx="1550" cy="1779"/>
            </a:xfrm>
          </p:grpSpPr>
          <p:sp>
            <p:nvSpPr>
              <p:cNvPr id="70982" name="Oval 326"/>
              <p:cNvSpPr>
                <a:spLocks noChangeArrowheads="1"/>
              </p:cNvSpPr>
              <p:nvPr/>
            </p:nvSpPr>
            <p:spPr bwMode="auto">
              <a:xfrm>
                <a:off x="3376" y="7474"/>
                <a:ext cx="113" cy="112"/>
              </a:xfrm>
              <a:prstGeom prst="ellipse">
                <a:avLst/>
              </a:prstGeom>
              <a:solidFill>
                <a:srgbClr val="C0C0C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0983" name="Oval 327"/>
              <p:cNvSpPr>
                <a:spLocks noChangeArrowheads="1"/>
              </p:cNvSpPr>
              <p:nvPr/>
            </p:nvSpPr>
            <p:spPr bwMode="auto">
              <a:xfrm>
                <a:off x="4394" y="7207"/>
                <a:ext cx="114" cy="112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cxnSp>
            <p:nvCxnSpPr>
              <p:cNvPr id="70984" name="AutoShape 328"/>
              <p:cNvCxnSpPr>
                <a:cxnSpLocks noChangeShapeType="1"/>
                <a:stCxn id="70983" idx="6"/>
                <a:endCxn id="70983" idx="5"/>
              </p:cNvCxnSpPr>
              <p:nvPr/>
            </p:nvCxnSpPr>
            <p:spPr bwMode="auto">
              <a:xfrm flipH="1">
                <a:off x="4491" y="7263"/>
                <a:ext cx="17" cy="40"/>
              </a:xfrm>
              <a:prstGeom prst="curvedConnector4">
                <a:avLst>
                  <a:gd name="adj1" fmla="val -2117648"/>
                  <a:gd name="adj2" fmla="val 1040000"/>
                </a:avLst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sm" len="med"/>
              </a:ln>
            </p:spPr>
          </p:cxnSp>
          <p:sp>
            <p:nvSpPr>
              <p:cNvPr id="70985" name="Text Box 329"/>
              <p:cNvSpPr txBox="1">
                <a:spLocks noChangeArrowheads="1"/>
              </p:cNvSpPr>
              <p:nvPr/>
            </p:nvSpPr>
            <p:spPr bwMode="auto">
              <a:xfrm>
                <a:off x="4666" y="7505"/>
                <a:ext cx="130" cy="24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ru-RU" altLang="zh-TW" sz="1000">
                    <a:latin typeface="Courier New" pitchFamily="49" charset="0"/>
                    <a:ea typeface="新細明體" pitchFamily="18" charset="-120"/>
                    <a:sym typeface="Symbol" pitchFamily="18" charset="2"/>
                  </a:rPr>
                  <a:t></a:t>
                </a:r>
                <a:endParaRPr lang="ru-RU"/>
              </a:p>
            </p:txBody>
          </p:sp>
          <p:cxnSp>
            <p:nvCxnSpPr>
              <p:cNvPr id="70986" name="AutoShape 330"/>
              <p:cNvCxnSpPr>
                <a:cxnSpLocks noChangeShapeType="1"/>
                <a:stCxn id="70983" idx="6"/>
                <a:endCxn id="70983" idx="7"/>
              </p:cNvCxnSpPr>
              <p:nvPr/>
            </p:nvCxnSpPr>
            <p:spPr bwMode="auto">
              <a:xfrm flipH="1" flipV="1">
                <a:off x="4491" y="7223"/>
                <a:ext cx="17" cy="40"/>
              </a:xfrm>
              <a:prstGeom prst="curvedConnector4">
                <a:avLst>
                  <a:gd name="adj1" fmla="val -2117648"/>
                  <a:gd name="adj2" fmla="val 1040000"/>
                </a:avLst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sm" len="med"/>
              </a:ln>
            </p:spPr>
          </p:cxnSp>
          <p:sp>
            <p:nvSpPr>
              <p:cNvPr id="70987" name="Text Box 331"/>
              <p:cNvSpPr txBox="1">
                <a:spLocks noChangeArrowheads="1"/>
              </p:cNvSpPr>
              <p:nvPr/>
            </p:nvSpPr>
            <p:spPr bwMode="auto">
              <a:xfrm>
                <a:off x="4389" y="6687"/>
                <a:ext cx="537" cy="24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18000" tIns="0" rIns="18000" bIns="0"/>
              <a:lstStyle/>
              <a:p>
                <a:pPr algn="ctr"/>
                <a:r>
                  <a:rPr lang="ru-RU" altLang="zh-TW" sz="1000">
                    <a:latin typeface="Courier New" pitchFamily="49" charset="0"/>
                    <a:ea typeface="新細明體" pitchFamily="18" charset="-120"/>
                  </a:rPr>
                  <a:t>{?b}</a:t>
                </a:r>
                <a:endParaRPr lang="ru-RU"/>
              </a:p>
            </p:txBody>
          </p:sp>
          <p:sp>
            <p:nvSpPr>
              <p:cNvPr id="70988" name="Oval 332"/>
              <p:cNvSpPr>
                <a:spLocks noChangeArrowheads="1"/>
              </p:cNvSpPr>
              <p:nvPr/>
            </p:nvSpPr>
            <p:spPr bwMode="auto">
              <a:xfrm>
                <a:off x="3557" y="8016"/>
                <a:ext cx="114" cy="112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cxnSp>
            <p:nvCxnSpPr>
              <p:cNvPr id="70989" name="AutoShape 333"/>
              <p:cNvCxnSpPr>
                <a:cxnSpLocks noChangeShapeType="1"/>
                <a:stCxn id="70988" idx="6"/>
                <a:endCxn id="70988" idx="4"/>
              </p:cNvCxnSpPr>
              <p:nvPr/>
            </p:nvCxnSpPr>
            <p:spPr bwMode="auto">
              <a:xfrm flipH="1">
                <a:off x="3614" y="8072"/>
                <a:ext cx="57" cy="56"/>
              </a:xfrm>
              <a:prstGeom prst="curvedConnector4">
                <a:avLst>
                  <a:gd name="adj1" fmla="val -631579"/>
                  <a:gd name="adj2" fmla="val 742856"/>
                </a:avLst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sm" len="med"/>
              </a:ln>
            </p:spPr>
          </p:cxnSp>
          <p:sp>
            <p:nvSpPr>
              <p:cNvPr id="70990" name="Text Box 334"/>
              <p:cNvSpPr txBox="1">
                <a:spLocks noChangeArrowheads="1"/>
              </p:cNvSpPr>
              <p:nvPr/>
            </p:nvSpPr>
            <p:spPr bwMode="auto">
              <a:xfrm>
                <a:off x="3848" y="8306"/>
                <a:ext cx="541" cy="1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8000" tIns="0" rIns="18000" bIns="0">
                <a:spAutoFit/>
              </a:bodyPr>
              <a:lstStyle/>
              <a:p>
                <a:pPr algn="ctr"/>
                <a:r>
                  <a:rPr lang="ru-RU" altLang="zh-TW" sz="1000">
                    <a:latin typeface="Courier New" pitchFamily="49" charset="0"/>
                    <a:ea typeface="新細明體" pitchFamily="18" charset="-120"/>
                  </a:rPr>
                  <a:t>{?a}</a:t>
                </a:r>
                <a:endParaRPr lang="ru-RU"/>
              </a:p>
            </p:txBody>
          </p:sp>
          <p:cxnSp>
            <p:nvCxnSpPr>
              <p:cNvPr id="70991" name="AutoShape 335"/>
              <p:cNvCxnSpPr>
                <a:cxnSpLocks noChangeShapeType="1"/>
                <a:stCxn id="70983" idx="0"/>
                <a:endCxn id="70983" idx="2"/>
              </p:cNvCxnSpPr>
              <p:nvPr/>
            </p:nvCxnSpPr>
            <p:spPr bwMode="auto">
              <a:xfrm rot="16200000" flipH="1" flipV="1">
                <a:off x="4395" y="7206"/>
                <a:ext cx="56" cy="57"/>
              </a:xfrm>
              <a:prstGeom prst="curvedConnector4">
                <a:avLst>
                  <a:gd name="adj1" fmla="val -642856"/>
                  <a:gd name="adj2" fmla="val 731579"/>
                </a:avLst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sm" len="med"/>
              </a:ln>
            </p:spPr>
          </p:cxnSp>
          <p:sp>
            <p:nvSpPr>
              <p:cNvPr id="70992" name="Text Box 336"/>
              <p:cNvSpPr txBox="1">
                <a:spLocks noChangeArrowheads="1"/>
              </p:cNvSpPr>
              <p:nvPr/>
            </p:nvSpPr>
            <p:spPr bwMode="auto">
              <a:xfrm>
                <a:off x="3672" y="6754"/>
                <a:ext cx="537" cy="24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18000" tIns="0" rIns="18000" bIns="0"/>
              <a:lstStyle/>
              <a:p>
                <a:pPr algn="ctr"/>
                <a:r>
                  <a:rPr lang="ru-RU" altLang="zh-TW" sz="1000">
                    <a:latin typeface="Courier New" pitchFamily="49" charset="0"/>
                    <a:ea typeface="新細明體" pitchFamily="18" charset="-120"/>
                  </a:rPr>
                  <a:t>{?a}</a:t>
                </a:r>
                <a:endParaRPr lang="ru-RU"/>
              </a:p>
            </p:txBody>
          </p:sp>
          <p:cxnSp>
            <p:nvCxnSpPr>
              <p:cNvPr id="70993" name="AutoShape 337"/>
              <p:cNvCxnSpPr>
                <a:cxnSpLocks noChangeShapeType="1"/>
                <a:stCxn id="70982" idx="6"/>
                <a:endCxn id="70983" idx="3"/>
              </p:cNvCxnSpPr>
              <p:nvPr/>
            </p:nvCxnSpPr>
            <p:spPr bwMode="auto">
              <a:xfrm flipV="1">
                <a:off x="3489" y="7303"/>
                <a:ext cx="922" cy="227"/>
              </a:xfrm>
              <a:prstGeom prst="curvedConnector2">
                <a:avLst/>
              </a:prstGeom>
              <a:noFill/>
              <a:ln w="9525">
                <a:solidFill>
                  <a:srgbClr val="339966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70994" name="AutoShape 338"/>
              <p:cNvCxnSpPr>
                <a:cxnSpLocks noChangeShapeType="1"/>
                <a:stCxn id="70982" idx="4"/>
                <a:endCxn id="70988" idx="2"/>
              </p:cNvCxnSpPr>
              <p:nvPr/>
            </p:nvCxnSpPr>
            <p:spPr bwMode="auto">
              <a:xfrm rot="16200000" flipH="1">
                <a:off x="3252" y="7767"/>
                <a:ext cx="486" cy="124"/>
              </a:xfrm>
              <a:prstGeom prst="curvedConnector2">
                <a:avLst/>
              </a:prstGeom>
              <a:noFill/>
              <a:ln w="9525">
                <a:solidFill>
                  <a:srgbClr val="339966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70995" name="AutoShape 339"/>
              <p:cNvCxnSpPr>
                <a:cxnSpLocks noChangeShapeType="1"/>
                <a:stCxn id="70988" idx="7"/>
                <a:endCxn id="70983" idx="4"/>
              </p:cNvCxnSpPr>
              <p:nvPr/>
            </p:nvCxnSpPr>
            <p:spPr bwMode="auto">
              <a:xfrm rot="16200000">
                <a:off x="3696" y="7277"/>
                <a:ext cx="713" cy="797"/>
              </a:xfrm>
              <a:prstGeom prst="curvedConnector3">
                <a:avLst>
                  <a:gd name="adj1" fmla="val 51051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</p:spPr>
          </p:cxnSp>
          <p:sp>
            <p:nvSpPr>
              <p:cNvPr id="70996" name="Text Box 340"/>
              <p:cNvSpPr txBox="1">
                <a:spLocks noChangeArrowheads="1"/>
              </p:cNvSpPr>
              <p:nvPr/>
            </p:nvSpPr>
            <p:spPr bwMode="auto">
              <a:xfrm>
                <a:off x="3849" y="7596"/>
                <a:ext cx="297" cy="23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18000" tIns="0" rIns="18000" bIns="0"/>
              <a:lstStyle/>
              <a:p>
                <a:pPr algn="ctr"/>
                <a:r>
                  <a:rPr lang="ru-RU" altLang="zh-TW" sz="1000">
                    <a:latin typeface="Courier New" pitchFamily="49" charset="0"/>
                    <a:ea typeface="新細明體" pitchFamily="18" charset="-120"/>
                  </a:rPr>
                  <a:t>!y</a:t>
                </a:r>
                <a:endParaRPr lang="ru-RU"/>
              </a:p>
            </p:txBody>
          </p:sp>
        </p:grpSp>
      </p:grpSp>
      <p:sp>
        <p:nvSpPr>
          <p:cNvPr id="71018" name="Text Box 362"/>
          <p:cNvSpPr txBox="1">
            <a:spLocks noChangeArrowheads="1"/>
          </p:cNvSpPr>
          <p:nvPr/>
        </p:nvSpPr>
        <p:spPr bwMode="auto">
          <a:xfrm>
            <a:off x="611188" y="4868863"/>
            <a:ext cx="78486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400">
                <a:solidFill>
                  <a:srgbClr val="000000"/>
                </a:solidFill>
                <a:latin typeface="Times New Roman" pitchFamily="18" charset="0"/>
              </a:rPr>
              <a:t>Д</a:t>
            </a:r>
            <a:r>
              <a: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ля каждого 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i</a:t>
            </a:r>
            <a:r>
              <a: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-го свойства (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=1</a:t>
            </a:r>
            <a:r>
              <a: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</a:t>
            </a:r>
            <a:r>
              <a: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5) изображён порождающий граф 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-дерева, удовлетворяющего всем свойствам 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-модели, кроме 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-го.</a:t>
            </a:r>
            <a:r>
              <a:rPr lang="ru-RU" sz="240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74924-7AD5-4841-9C29-69E25B5423F6}" type="slidenum">
              <a:rPr lang="ru-RU"/>
              <a:pPr/>
              <a:t>11</a:t>
            </a:fld>
            <a:endParaRPr lang="ru-RU"/>
          </a:p>
        </p:txBody>
      </p:sp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8223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Трассовая модель:</a:t>
            </a:r>
          </a:p>
          <a:p>
            <a:pPr algn="ctr"/>
            <a:r>
              <a:rPr lang="ru-R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Некоторые следствия из свойств </a:t>
            </a:r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ru-RU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-модели</a:t>
            </a:r>
          </a:p>
        </p:txBody>
      </p:sp>
      <p:grpSp>
        <p:nvGrpSpPr>
          <p:cNvPr id="71683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71684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685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686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687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688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689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690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691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692" name="Text Box 12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1693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694" name="Text Box 14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>
                  <a:solidFill>
                    <a:srgbClr val="567F9E"/>
                  </a:solidFill>
                </a:rPr>
                <a:t>&amp;</a:t>
              </a:r>
              <a:r>
                <a:rPr lang="ru-RU" sz="160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71697" name="Text Box 17"/>
          <p:cNvSpPr txBox="1">
            <a:spLocks noChangeArrowheads="1"/>
          </p:cNvSpPr>
          <p:nvPr/>
        </p:nvSpPr>
        <p:spPr bwMode="auto">
          <a:xfrm>
            <a:off x="179388" y="1196975"/>
            <a:ext cx="8713787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(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2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  <a:sym typeface="Symbol" pitchFamily="18" charset="2"/>
              </a:rPr>
              <a:t>a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)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 условии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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-замкнутости свойство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-согласованности эквивалентно следующему свойству </a:t>
            </a:r>
            <a:r>
              <a:rPr lang="en-US" sz="20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ослабленной </a:t>
            </a:r>
            <a:r>
              <a:rPr lang="en-US" sz="2000" u="sng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en-US" sz="20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-согласованности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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[2..</a:t>
            </a:r>
            <a:r>
              <a:rPr lang="en-US" sz="2000" b="1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|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|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]</a:t>
            </a:r>
            <a:r>
              <a:rPr lang="ru-RU" sz="2000">
                <a:latin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i-1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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(C) 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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 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(i)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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 &amp; 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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z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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i-1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 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(i)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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z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>
              <a:spcBef>
                <a:spcPct val="100000"/>
              </a:spcBef>
            </a:pP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-замкнутость и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-полнота означают замкнутость по 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DRTIns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-операциям:</a:t>
            </a:r>
            <a:r>
              <a:rPr lang="ru-RU" sz="2000">
                <a:latin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</a:t>
            </a:r>
            <a:r>
              <a:rPr lang="en-US" sz="2000" b="1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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 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DRTIns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</a:t>
            </a:r>
            <a:r>
              <a:rPr lang="en-US" sz="2000" b="1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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>
                <a:latin typeface="Times New Roman" pitchFamily="18" charset="0"/>
              </a:rPr>
              <a:t> </a:t>
            </a:r>
          </a:p>
          <a:p>
            <a:pPr>
              <a:spcBef>
                <a:spcPct val="100000"/>
              </a:spcBef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Поскольку для любой трассы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</a:t>
            </a:r>
            <a:r>
              <a:rPr lang="en-US" sz="2000" b="1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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любой трассы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`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DRTIns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имеет место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`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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DRTIns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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из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-замкнутости и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-полноты выводится очевидное следствие:</a:t>
            </a:r>
            <a:r>
              <a:rPr lang="ru-RU" sz="2000">
                <a:latin typeface="Times New Roman" pitchFamily="18" charset="0"/>
              </a:rPr>
              <a:t> </a:t>
            </a:r>
            <a:endParaRPr lang="en-US" sz="2000">
              <a:latin typeface="Times New Roman" pitchFamily="18" charset="0"/>
            </a:endParaRPr>
          </a:p>
          <a:p>
            <a:pPr lvl="1"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</a:rPr>
              <a:t>л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юбое продолжение трассы продолжает каждую трассу, получаемую из данной трассы 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DRTIns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-операциями:</a:t>
            </a:r>
            <a:r>
              <a:rPr lang="ru-RU" sz="2000">
                <a:latin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(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4&amp;5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)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</a:t>
            </a:r>
            <a:r>
              <a:rPr lang="en-US" sz="2000" b="1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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 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DRTIns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sz="2000" b="1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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 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after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 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</a:t>
            </a:r>
            <a:r>
              <a:rPr lang="en-US" sz="2000" b="1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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AA08-E29C-4EB4-81C4-B107D0CF3503}" type="slidenum">
              <a:rPr lang="ru-RU"/>
              <a:pPr/>
              <a:t>12</a:t>
            </a:fld>
            <a:endParaRPr lang="ru-RU"/>
          </a:p>
        </p:txBody>
      </p:sp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8223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Трассовая модель:</a:t>
            </a:r>
          </a:p>
          <a:p>
            <a:pPr algn="ctr"/>
            <a:r>
              <a:rPr lang="ru-RU" sz="24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Определение 8</a:t>
            </a:r>
            <a:r>
              <a:rPr lang="ru-RU" sz="24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: </a:t>
            </a:r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ru-RU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-модели без блокировок и/или разрушения</a:t>
            </a:r>
          </a:p>
        </p:txBody>
      </p:sp>
      <p:grpSp>
        <p:nvGrpSpPr>
          <p:cNvPr id="76803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76804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805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806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807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808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809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810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811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812" name="Text Box 12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6813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814" name="Text Box 14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>
                  <a:solidFill>
                    <a:srgbClr val="567F9E"/>
                  </a:solidFill>
                </a:rPr>
                <a:t>&amp;</a:t>
              </a:r>
              <a:r>
                <a:rPr lang="ru-RU" sz="160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179388" y="1196975"/>
            <a:ext cx="8713787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Пусть задан алфавит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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Z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Обозначим:</a:t>
            </a:r>
            <a:r>
              <a:rPr lang="ru-RU" sz="2000">
                <a:latin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  <a:buClr>
                <a:srgbClr val="0000FF"/>
              </a:buClr>
              <a:buFontTx/>
              <a:buChar char="•"/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модели без блокировок:</a:t>
            </a:r>
            <a:endParaRPr lang="ru-RU" sz="2000">
              <a:solidFill>
                <a:srgbClr val="000000"/>
              </a:solidFill>
              <a:latin typeface="Times New Roman" pitchFamily="18" charset="0"/>
            </a:endParaRPr>
          </a:p>
          <a:p>
            <a:pPr lvl="1">
              <a:spcBef>
                <a:spcPct val="50000"/>
              </a:spcBef>
            </a:pP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MODEL</a:t>
            </a:r>
            <a:r>
              <a:rPr lang="en-US" sz="200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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(C)=</a:t>
            </a:r>
            <a:r>
              <a:rPr lang="en-US" sz="200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def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 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MODEL</a:t>
            </a:r>
            <a:r>
              <a:rPr lang="en-US" sz="200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(C)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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Trees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(C</a:t>
            </a:r>
            <a:r>
              <a:rPr lang="en-US" sz="200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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2000">
                <a:latin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  <a:buClr>
                <a:srgbClr val="0000FF"/>
              </a:buClr>
              <a:buFontTx/>
              <a:buChar char="•"/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модели без разрушения:</a:t>
            </a:r>
            <a:endParaRPr lang="ru-RU" sz="2000">
              <a:solidFill>
                <a:srgbClr val="000000"/>
              </a:solidFill>
              <a:latin typeface="Times New Roman" pitchFamily="18" charset="0"/>
            </a:endParaRPr>
          </a:p>
          <a:p>
            <a:pPr lvl="1">
              <a:spcBef>
                <a:spcPct val="50000"/>
              </a:spcBef>
            </a:pP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MODEL</a:t>
            </a:r>
            <a:r>
              <a:rPr lang="en-US" sz="200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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(C)=</a:t>
            </a:r>
            <a:r>
              <a:rPr lang="en-US" sz="200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def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 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MODEL</a:t>
            </a:r>
            <a:r>
              <a:rPr lang="en-US" sz="200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(C)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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Trees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(C</a:t>
            </a:r>
            <a:r>
              <a:rPr lang="en-US" sz="200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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2000">
                <a:latin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  <a:buClr>
                <a:srgbClr val="0000FF"/>
              </a:buClr>
              <a:buFontTx/>
              <a:buChar char="•"/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модели без блокировок и разрушения:</a:t>
            </a:r>
            <a:endParaRPr lang="ru-RU" sz="2000">
              <a:solidFill>
                <a:srgbClr val="000000"/>
              </a:solidFill>
              <a:latin typeface="Times New Roman" pitchFamily="18" charset="0"/>
            </a:endParaRPr>
          </a:p>
          <a:p>
            <a:pPr lvl="1">
              <a:spcBef>
                <a:spcPct val="50000"/>
              </a:spcBef>
            </a:pP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MODEL</a:t>
            </a:r>
            <a:r>
              <a:rPr lang="en-US" sz="200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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(C)=</a:t>
            </a:r>
            <a:r>
              <a:rPr lang="en-US" sz="200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def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 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MODEL</a:t>
            </a:r>
            <a:r>
              <a:rPr lang="en-US" sz="200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(C)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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Trees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(C</a:t>
            </a:r>
            <a:r>
              <a:rPr lang="en-US" sz="200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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0BB28-0B78-472A-8A37-2A22BA6E4302}" type="slidenum">
              <a:rPr lang="ru-RU"/>
              <a:pPr/>
              <a:t>13</a:t>
            </a:fld>
            <a:endParaRPr lang="ru-RU"/>
          </a:p>
        </p:txBody>
      </p:sp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762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Трассовая модель:</a:t>
            </a:r>
          </a:p>
          <a:p>
            <a:pPr algn="ctr"/>
            <a:r>
              <a:rPr lang="ru-RU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Утверждение 1</a:t>
            </a:r>
            <a:r>
              <a:rPr lang="ru-RU" sz="20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: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Множество трасс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-машины является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-моделью.</a:t>
            </a:r>
            <a:r>
              <a:rPr lang="ru-RU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grpSp>
        <p:nvGrpSpPr>
          <p:cNvPr id="77827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77828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829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830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831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832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833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834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835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836" name="Text Box 12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7837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838" name="Text Box 14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>
                  <a:solidFill>
                    <a:srgbClr val="567F9E"/>
                  </a:solidFill>
                </a:rPr>
                <a:t>&amp;</a:t>
              </a:r>
              <a:r>
                <a:rPr lang="ru-RU" sz="160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grpSp>
        <p:nvGrpSpPr>
          <p:cNvPr id="77843" name="Group 19"/>
          <p:cNvGrpSpPr>
            <a:grpSpLocks noChangeAspect="1"/>
          </p:cNvGrpSpPr>
          <p:nvPr/>
        </p:nvGrpSpPr>
        <p:grpSpPr bwMode="auto">
          <a:xfrm>
            <a:off x="684213" y="2492375"/>
            <a:ext cx="7921625" cy="1054100"/>
            <a:chOff x="4722" y="5008"/>
            <a:chExt cx="5130" cy="684"/>
          </a:xfrm>
        </p:grpSpPr>
        <p:sp>
          <p:nvSpPr>
            <p:cNvPr id="77844" name="AutoShape 20"/>
            <p:cNvSpPr>
              <a:spLocks noChangeAspect="1" noChangeArrowheads="1"/>
            </p:cNvSpPr>
            <p:nvPr/>
          </p:nvSpPr>
          <p:spPr bwMode="auto">
            <a:xfrm>
              <a:off x="4722" y="5008"/>
              <a:ext cx="5130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grpSp>
          <p:nvGrpSpPr>
            <p:cNvPr id="77845" name="Group 21"/>
            <p:cNvGrpSpPr>
              <a:grpSpLocks/>
            </p:cNvGrpSpPr>
            <p:nvPr/>
          </p:nvGrpSpPr>
          <p:grpSpPr bwMode="auto">
            <a:xfrm>
              <a:off x="4722" y="5179"/>
              <a:ext cx="5130" cy="456"/>
              <a:chOff x="4722" y="5179"/>
              <a:chExt cx="5130" cy="456"/>
            </a:xfrm>
          </p:grpSpPr>
          <p:cxnSp>
            <p:nvCxnSpPr>
              <p:cNvPr id="77846" name="AutoShape 22"/>
              <p:cNvCxnSpPr>
                <a:cxnSpLocks noChangeShapeType="1"/>
                <a:stCxn id="77847" idx="3"/>
                <a:endCxn id="77848" idx="1"/>
              </p:cNvCxnSpPr>
              <p:nvPr/>
            </p:nvCxnSpPr>
            <p:spPr bwMode="auto">
              <a:xfrm>
                <a:off x="6548" y="5406"/>
                <a:ext cx="1480" cy="1"/>
              </a:xfrm>
              <a:prstGeom prst="curvedConnector3">
                <a:avLst>
                  <a:gd name="adj1" fmla="val 50000"/>
                </a:avLst>
              </a:prstGeom>
              <a:noFill/>
              <a:ln w="203200">
                <a:solidFill>
                  <a:srgbClr val="C0C0C0"/>
                </a:solidFill>
                <a:round/>
                <a:headEnd/>
                <a:tailEnd type="triangle" w="sm" len="sm"/>
              </a:ln>
              <a:effectLst/>
            </p:spPr>
          </p:cxnSp>
          <p:sp>
            <p:nvSpPr>
              <p:cNvPr id="77847" name="AutoShape 23"/>
              <p:cNvSpPr>
                <a:spLocks noChangeArrowheads="1"/>
              </p:cNvSpPr>
              <p:nvPr/>
            </p:nvSpPr>
            <p:spPr bwMode="auto">
              <a:xfrm>
                <a:off x="4722" y="5179"/>
                <a:ext cx="1826" cy="454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lIns="54000" rIns="54000" anchor="ctr"/>
              <a:lstStyle/>
              <a:p>
                <a:pPr algn="ctr"/>
                <a:r>
                  <a:rPr lang="el-GR" altLang="zh-TW" sz="240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βγδ</a:t>
                </a:r>
                <a:r>
                  <a:rPr lang="ru-RU" altLang="zh-TW" sz="240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-</a:t>
                </a:r>
                <a:r>
                  <a:rPr lang="ru-RU" altLang="zh-TW" sz="2400">
                    <a:latin typeface="Times New Roman" pitchFamily="18" charset="0"/>
                    <a:sym typeface="Symbol" pitchFamily="18" charset="2"/>
                  </a:rPr>
                  <a:t>машина</a:t>
                </a:r>
                <a:endParaRPr lang="ru-RU" sz="2400"/>
              </a:p>
            </p:txBody>
          </p:sp>
          <p:sp>
            <p:nvSpPr>
              <p:cNvPr id="77848" name="AutoShape 24"/>
              <p:cNvSpPr>
                <a:spLocks noChangeArrowheads="1"/>
              </p:cNvSpPr>
              <p:nvPr/>
            </p:nvSpPr>
            <p:spPr bwMode="auto">
              <a:xfrm>
                <a:off x="8028" y="5179"/>
                <a:ext cx="1824" cy="456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lIns="54000" rIns="54000" anchor="ctr"/>
              <a:lstStyle/>
              <a:p>
                <a:pPr algn="ctr"/>
                <a:r>
                  <a:rPr lang="ru-RU" altLang="zh-TW" sz="2400">
                    <a:latin typeface="Times New Roman" pitchFamily="18" charset="0"/>
                  </a:rPr>
                  <a:t>трассовая модель</a:t>
                </a:r>
                <a:endParaRPr lang="ru-RU" sz="2400">
                  <a:latin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F4982-A81A-491A-A5E6-534137FD608B}" type="slidenum">
              <a:rPr lang="ru-RU"/>
              <a:pPr/>
              <a:t>14</a:t>
            </a:fld>
            <a:endParaRPr lang="ru-RU"/>
          </a:p>
        </p:txBody>
      </p:sp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762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Трассовая модель:</a:t>
            </a:r>
          </a:p>
          <a:p>
            <a:pPr algn="ctr"/>
            <a:r>
              <a:rPr lang="ru-RU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Утверждение 1</a:t>
            </a:r>
            <a:r>
              <a:rPr lang="ru-RU" sz="20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: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Множество трасс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-машины является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-моделью.</a:t>
            </a:r>
            <a:r>
              <a:rPr lang="ru-RU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grpSp>
        <p:nvGrpSpPr>
          <p:cNvPr id="87043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87044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7045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7046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7047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7048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7049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7050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7051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7052" name="Text Box 12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87053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54" name="Text Box 14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>
                  <a:solidFill>
                    <a:srgbClr val="567F9E"/>
                  </a:solidFill>
                </a:rPr>
                <a:t>&amp;</a:t>
              </a:r>
              <a:r>
                <a:rPr lang="ru-RU" sz="160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87055" name="Text Box 15"/>
          <p:cNvSpPr txBox="1">
            <a:spLocks noChangeArrowheads="1"/>
          </p:cNvSpPr>
          <p:nvPr/>
        </p:nvSpPr>
        <p:spPr bwMode="auto">
          <a:xfrm>
            <a:off x="34925" y="981075"/>
            <a:ext cx="2376488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После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Courier New" pitchFamily="49" charset="0"/>
                <a:sym typeface="Symbol" pitchFamily="18" charset="2"/>
              </a:rPr>
              <a:t>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Times New Roman" pitchFamily="18" charset="0"/>
              </a:rPr>
              <a:t>ничего нет.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После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 </a:t>
            </a:r>
            <a:r>
              <a:rPr lang="ru-RU" altLang="zh-TW" sz="1600">
                <a:latin typeface="Times New Roman" pitchFamily="18" charset="0"/>
              </a:rPr>
              <a:t>нет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 </a:t>
            </a:r>
            <a:r>
              <a:rPr lang="ru-RU" altLang="zh-TW" sz="1600">
                <a:latin typeface="Times New Roman" pitchFamily="18" charset="0"/>
              </a:rPr>
              <a:t>в стабильном состоянии.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После “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” в стабильном, если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Courier New" pitchFamily="49" charset="0"/>
                <a:sym typeface="Symbol" pitchFamily="18" charset="2"/>
              </a:rPr>
              <a:t>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Times New Roman" pitchFamily="18" charset="0"/>
                <a:sym typeface="Symbol" pitchFamily="18" charset="2"/>
              </a:rPr>
              <a:t>выполнимое</a:t>
            </a:r>
            <a:r>
              <a:rPr lang="ru-RU" altLang="zh-TW" sz="1600">
                <a:latin typeface="Times New Roman" pitchFamily="18" charset="0"/>
              </a:rPr>
              <a:t>, то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a`</a:t>
            </a:r>
            <a:r>
              <a:rPr lang="ru-RU" altLang="zh-TW" sz="1600">
                <a:latin typeface="Times New Roman" pitchFamily="18" charset="0"/>
              </a:rPr>
              <a:t>, где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a`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После “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” в стабильном, если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Courier New" pitchFamily="49" charset="0"/>
                <a:sym typeface="Symbol" pitchFamily="18" charset="2"/>
              </a:rPr>
              <a:t>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 </a:t>
            </a:r>
            <a:r>
              <a:rPr lang="ru-RU" altLang="zh-TW" sz="1600">
                <a:latin typeface="Times New Roman" pitchFamily="18" charset="0"/>
              </a:rPr>
              <a:t>невыполнимо, то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Отказ не меняет стабильное состояние.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Машина не меняется.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Если не было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Courier New" pitchFamily="49" charset="0"/>
                <a:sym typeface="Symbol" pitchFamily="18" charset="2"/>
              </a:rPr>
              <a:t> </a:t>
            </a:r>
            <a:r>
              <a:rPr lang="ru-RU" altLang="zh-TW" sz="1600">
                <a:latin typeface="Times New Roman" pitchFamily="18" charset="0"/>
              </a:rPr>
              <a:t>и </a:t>
            </a:r>
            <a:r>
              <a:rPr lang="en-US" altLang="zh-TW" sz="1600">
                <a:latin typeface="Times New Roman" pitchFamily="18" charset="0"/>
                <a:ea typeface="新細明體" pitchFamily="18" charset="-120"/>
              </a:rPr>
              <a:t>“A”</a:t>
            </a:r>
            <a:r>
              <a:rPr lang="ru-RU" altLang="zh-TW" sz="1600">
                <a:latin typeface="Times New Roman" pitchFamily="18" charset="0"/>
              </a:rPr>
              <a:t>, то до тайм-аута что-нибудь будет.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Если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Times New Roman" pitchFamily="18" charset="0"/>
              </a:rPr>
              <a:t>после “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”, то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.</a:t>
            </a:r>
          </a:p>
        </p:txBody>
      </p:sp>
      <p:sp>
        <p:nvSpPr>
          <p:cNvPr id="87056" name="Line 16"/>
          <p:cNvSpPr>
            <a:spLocks noChangeShapeType="1"/>
          </p:cNvSpPr>
          <p:nvPr/>
        </p:nvSpPr>
        <p:spPr bwMode="auto">
          <a:xfrm>
            <a:off x="2411413" y="981075"/>
            <a:ext cx="0" cy="547211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7057" name="Text Box 17"/>
          <p:cNvSpPr txBox="1">
            <a:spLocks noChangeArrowheads="1"/>
          </p:cNvSpPr>
          <p:nvPr/>
        </p:nvSpPr>
        <p:spPr bwMode="auto">
          <a:xfrm>
            <a:off x="2484438" y="981075"/>
            <a:ext cx="6480175" cy="451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cs typeface="Times New Roman" pitchFamily="18" charset="0"/>
              </a:rPr>
              <a:t>Пусть задана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ru-RU" sz="2000">
                <a:solidFill>
                  <a:srgbClr val="000000"/>
                </a:solidFill>
                <a:cs typeface="Times New Roman" pitchFamily="18" charset="0"/>
              </a:rPr>
              <a:t>-машина в алфавите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C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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Z</a:t>
            </a:r>
            <a:r>
              <a:rPr lang="ru-RU" sz="2000">
                <a:solidFill>
                  <a:srgbClr val="000000"/>
                </a:solidFill>
                <a:cs typeface="Times New Roman" pitchFamily="18" charset="0"/>
              </a:rPr>
              <a:t>, и пусть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sz="2000">
                <a:solidFill>
                  <a:srgbClr val="000000"/>
                </a:solidFill>
                <a:cs typeface="Times New Roman" pitchFamily="18" charset="0"/>
              </a:rPr>
              <a:t>– множество её трасс, ожидающихся с самого начала работы. Очевидно,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sz="2000">
                <a:solidFill>
                  <a:srgbClr val="000000"/>
                </a:solidFill>
                <a:cs typeface="Times New Roman" pitchFamily="18" charset="0"/>
              </a:rPr>
              <a:t>является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ru-RU" sz="2000">
                <a:solidFill>
                  <a:srgbClr val="000000"/>
                </a:solidFill>
                <a:cs typeface="Times New Roman" pitchFamily="18" charset="0"/>
              </a:rPr>
              <a:t>-деревом, поскольку все его трассы – это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ru-RU" sz="2000">
                <a:solidFill>
                  <a:srgbClr val="000000"/>
                </a:solidFill>
                <a:cs typeface="Times New Roman" pitchFamily="18" charset="0"/>
              </a:rPr>
              <a:t>-трассы, и, если ожидается наблюдение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ru-RU" sz="2000">
                <a:solidFill>
                  <a:srgbClr val="000000"/>
                </a:solidFill>
                <a:cs typeface="Times New Roman" pitchFamily="18" charset="0"/>
              </a:rPr>
              <a:t>-трассы, то ожидается наблюдение и любого её префикса.</a:t>
            </a:r>
            <a:r>
              <a:rPr lang="ru-RU" sz="2000"/>
              <a:t> </a:t>
            </a:r>
          </a:p>
          <a:p>
            <a:pPr algn="just">
              <a:spcBef>
                <a:spcPct val="100000"/>
              </a:spcBef>
            </a:pPr>
            <a:r>
              <a:rPr lang="ru-RU" sz="2000">
                <a:solidFill>
                  <a:srgbClr val="000000"/>
                </a:solidFill>
                <a:cs typeface="Times New Roman" pitchFamily="18" charset="0"/>
              </a:rPr>
              <a:t>Прежде всего, из свойства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>
                <a:solidFill>
                  <a:srgbClr val="000000"/>
                </a:solidFill>
                <a:cs typeface="Times New Roman" pitchFamily="18" charset="0"/>
              </a:rPr>
              <a:t>непосредственно следует, что могут наблюдаться те и только те трассы, которые ожидаются с самого начала работы, то есть, множество трасс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cs typeface="Times New Roman" pitchFamily="18" charset="0"/>
              </a:rPr>
              <a:t>. </a:t>
            </a:r>
            <a:endParaRPr lang="ru-RU" sz="2000">
              <a:solidFill>
                <a:srgbClr val="000000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cs typeface="Times New Roman" pitchFamily="18" charset="0"/>
              </a:rPr>
              <a:t>Поэтому множество трасс машины совпадает с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cs typeface="Times New Roman" pitchFamily="18" charset="0"/>
              </a:rPr>
              <a:t>.</a:t>
            </a:r>
            <a:r>
              <a:rPr lang="ru-RU" sz="2000"/>
              <a:t> </a:t>
            </a:r>
          </a:p>
          <a:p>
            <a:pPr algn="just">
              <a:spcBef>
                <a:spcPct val="100000"/>
              </a:spcBef>
            </a:pPr>
            <a:r>
              <a:rPr lang="en-US" sz="2000" u="sng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ru-RU" sz="2000" u="sng">
                <a:solidFill>
                  <a:srgbClr val="000000"/>
                </a:solidFill>
                <a:cs typeface="Times New Roman" pitchFamily="18" charset="0"/>
              </a:rPr>
              <a:t>-финальность</a:t>
            </a:r>
            <a:r>
              <a:rPr lang="ru-RU" sz="1600" u="sng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 (</a:t>
            </a:r>
            <a:r>
              <a:rPr lang="en-US" sz="1600" u="sng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ru-RU" sz="1600" u="sng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1)</a:t>
            </a:r>
            <a:r>
              <a:rPr lang="ru-RU" sz="2000">
                <a:solidFill>
                  <a:srgbClr val="000000"/>
                </a:solidFill>
                <a:cs typeface="Times New Roman" pitchFamily="18" charset="0"/>
              </a:rPr>
              <a:t>.</a:t>
            </a:r>
            <a:r>
              <a:rPr lang="ru-RU" sz="16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sz="2000">
                <a:solidFill>
                  <a:srgbClr val="000000"/>
                </a:solidFill>
                <a:cs typeface="Times New Roman" pitchFamily="18" charset="0"/>
              </a:rPr>
              <a:t>Следует из свойства</a:t>
            </a:r>
            <a:r>
              <a:rPr lang="ru-RU" sz="2000">
                <a:solidFill>
                  <a:srgbClr val="000000"/>
                </a:solidFill>
              </a:rPr>
              <a:t>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>
                <a:solidFill>
                  <a:srgbClr val="000000"/>
                </a:solidFill>
                <a:cs typeface="Times New Roman" pitchFamily="18" charset="0"/>
              </a:rPr>
              <a:t>.</a:t>
            </a:r>
            <a:r>
              <a:rPr lang="ru-RU" sz="200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5A76-1416-409E-BE02-ABBF2D8BDCB9}" type="slidenum">
              <a:rPr lang="ru-RU"/>
              <a:pPr/>
              <a:t>15</a:t>
            </a:fld>
            <a:endParaRPr lang="ru-RU"/>
          </a:p>
        </p:txBody>
      </p:sp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762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Трассовая модель:</a:t>
            </a:r>
          </a:p>
          <a:p>
            <a:pPr algn="ctr"/>
            <a:r>
              <a:rPr lang="ru-RU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Утверждение 1</a:t>
            </a:r>
            <a:r>
              <a:rPr lang="ru-RU" sz="20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: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Множество трасс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-машины является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-моделью.</a:t>
            </a:r>
            <a:r>
              <a:rPr lang="ru-RU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grpSp>
        <p:nvGrpSpPr>
          <p:cNvPr id="78851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78852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853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854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855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856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857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858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859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860" name="Text Box 12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8861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8862" name="Text Box 14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>
                  <a:solidFill>
                    <a:srgbClr val="567F9E"/>
                  </a:solidFill>
                </a:rPr>
                <a:t>&amp;</a:t>
              </a:r>
              <a:r>
                <a:rPr lang="ru-RU" sz="160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78863" name="Text Box 15"/>
          <p:cNvSpPr txBox="1">
            <a:spLocks noChangeArrowheads="1"/>
          </p:cNvSpPr>
          <p:nvPr/>
        </p:nvSpPr>
        <p:spPr bwMode="auto">
          <a:xfrm>
            <a:off x="34925" y="981075"/>
            <a:ext cx="2376488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После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Courier New" pitchFamily="49" charset="0"/>
                <a:sym typeface="Symbol" pitchFamily="18" charset="2"/>
              </a:rPr>
              <a:t>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Times New Roman" pitchFamily="18" charset="0"/>
              </a:rPr>
              <a:t>ничего нет.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После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 </a:t>
            </a:r>
            <a:r>
              <a:rPr lang="ru-RU" altLang="zh-TW" sz="1600">
                <a:latin typeface="Times New Roman" pitchFamily="18" charset="0"/>
              </a:rPr>
              <a:t>нет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 </a:t>
            </a:r>
            <a:r>
              <a:rPr lang="ru-RU" altLang="zh-TW" sz="1600">
                <a:latin typeface="Times New Roman" pitchFamily="18" charset="0"/>
              </a:rPr>
              <a:t>в стабильном состоянии.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После “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” в стабильном, если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Courier New" pitchFamily="49" charset="0"/>
                <a:sym typeface="Symbol" pitchFamily="18" charset="2"/>
              </a:rPr>
              <a:t>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Times New Roman" pitchFamily="18" charset="0"/>
                <a:sym typeface="Symbol" pitchFamily="18" charset="2"/>
              </a:rPr>
              <a:t>выполнимое</a:t>
            </a:r>
            <a:r>
              <a:rPr lang="ru-RU" altLang="zh-TW" sz="1600">
                <a:latin typeface="Times New Roman" pitchFamily="18" charset="0"/>
              </a:rPr>
              <a:t>, то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a`</a:t>
            </a:r>
            <a:r>
              <a:rPr lang="ru-RU" altLang="zh-TW" sz="1600">
                <a:latin typeface="Times New Roman" pitchFamily="18" charset="0"/>
              </a:rPr>
              <a:t>, где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a`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После “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” в стабильном, если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Courier New" pitchFamily="49" charset="0"/>
                <a:sym typeface="Symbol" pitchFamily="18" charset="2"/>
              </a:rPr>
              <a:t>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 </a:t>
            </a:r>
            <a:r>
              <a:rPr lang="ru-RU" altLang="zh-TW" sz="1600">
                <a:latin typeface="Times New Roman" pitchFamily="18" charset="0"/>
              </a:rPr>
              <a:t>невыполнимо, то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Отказ не меняет стабильное состояние.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Машина не меняется.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Если не было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Courier New" pitchFamily="49" charset="0"/>
                <a:sym typeface="Symbol" pitchFamily="18" charset="2"/>
              </a:rPr>
              <a:t> </a:t>
            </a:r>
            <a:r>
              <a:rPr lang="ru-RU" altLang="zh-TW" sz="1600">
                <a:latin typeface="Times New Roman" pitchFamily="18" charset="0"/>
              </a:rPr>
              <a:t>и </a:t>
            </a:r>
            <a:r>
              <a:rPr lang="en-US" altLang="zh-TW" sz="1600">
                <a:latin typeface="Times New Roman" pitchFamily="18" charset="0"/>
                <a:ea typeface="新細明體" pitchFamily="18" charset="-120"/>
              </a:rPr>
              <a:t>“A”</a:t>
            </a:r>
            <a:r>
              <a:rPr lang="ru-RU" altLang="zh-TW" sz="1600">
                <a:latin typeface="Times New Roman" pitchFamily="18" charset="0"/>
              </a:rPr>
              <a:t>, то до тайм-аута что-нибудь будет.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Если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Times New Roman" pitchFamily="18" charset="0"/>
              </a:rPr>
              <a:t>после “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”, то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.</a:t>
            </a:r>
          </a:p>
        </p:txBody>
      </p:sp>
      <p:sp>
        <p:nvSpPr>
          <p:cNvPr id="78864" name="Line 16"/>
          <p:cNvSpPr>
            <a:spLocks noChangeShapeType="1"/>
          </p:cNvSpPr>
          <p:nvPr/>
        </p:nvSpPr>
        <p:spPr bwMode="auto">
          <a:xfrm>
            <a:off x="2411413" y="981075"/>
            <a:ext cx="0" cy="547211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8867" name="Text Box 19"/>
          <p:cNvSpPr txBox="1">
            <a:spLocks noChangeArrowheads="1"/>
          </p:cNvSpPr>
          <p:nvPr/>
        </p:nvSpPr>
        <p:spPr bwMode="auto">
          <a:xfrm>
            <a:off x="2484438" y="981075"/>
            <a:ext cx="6551612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u="sng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ru-RU" sz="2000" u="sng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-замкнутость</a:t>
            </a:r>
            <a:r>
              <a:rPr lang="ru-RU" sz="1600" u="sng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(</a:t>
            </a:r>
            <a:r>
              <a:rPr lang="en-US" sz="1600" u="sng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ru-RU" sz="1600" u="sng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4)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.</a:t>
            </a:r>
            <a:r>
              <a:rPr lang="ru-RU" sz="16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Покажем, что следует из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3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6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7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Пусть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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, где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– отказ. Тогда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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after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и, по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7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 после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может наблюдаться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 Значит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, может наблюдаться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. Тогда, по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3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 после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машина может оказаться в стабильном состоянии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, после чего возможно наблюдение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и далее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ru-RU" sz="2000" i="1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Удаление отказа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. Имеем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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.</a:t>
            </a:r>
          </a:p>
          <a:p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По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6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)=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 Тогда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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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.</a:t>
            </a:r>
          </a:p>
          <a:p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Тем самым,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может наблюдаться сразу после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.</a:t>
            </a:r>
          </a:p>
          <a:p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По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7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,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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after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, то есть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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ru-RU" sz="2000" i="1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Повторение отказа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. Имеем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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.</a:t>
            </a:r>
          </a:p>
          <a:p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По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6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,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)=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. Поэтому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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(s) 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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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(s,o) 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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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(s)</a:t>
            </a:r>
            <a:r>
              <a:rPr lang="en-US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.</a:t>
            </a:r>
            <a:endParaRPr lang="ru-RU" sz="2000">
              <a:solidFill>
                <a:srgbClr val="000000"/>
              </a:solidFill>
              <a:ea typeface="Times New Roman" pitchFamily="18" charset="0"/>
              <a:cs typeface="Courier New" pitchFamily="49" charset="0"/>
            </a:endParaRPr>
          </a:p>
          <a:p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Значит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,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может наблюдаться сразу после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.</a:t>
            </a:r>
          </a:p>
          <a:p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По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7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,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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after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, то есть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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3924-19DE-43ED-905D-444853D0963F}" type="slidenum">
              <a:rPr lang="ru-RU"/>
              <a:pPr/>
              <a:t>16</a:t>
            </a:fld>
            <a:endParaRPr lang="ru-RU"/>
          </a:p>
        </p:txBody>
      </p:sp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762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Трассовая модель:</a:t>
            </a:r>
          </a:p>
          <a:p>
            <a:pPr algn="ctr"/>
            <a:r>
              <a:rPr lang="ru-RU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Утверждение 1</a:t>
            </a:r>
            <a:r>
              <a:rPr lang="ru-RU" sz="20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: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Множество трасс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-машины является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-моделью.</a:t>
            </a:r>
            <a:r>
              <a:rPr lang="ru-RU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grpSp>
        <p:nvGrpSpPr>
          <p:cNvPr id="80899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80900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901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902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903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904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905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906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907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908" name="Text Box 12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80909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910" name="Text Box 14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>
                  <a:solidFill>
                    <a:srgbClr val="567F9E"/>
                  </a:solidFill>
                </a:rPr>
                <a:t>&amp;</a:t>
              </a:r>
              <a:r>
                <a:rPr lang="ru-RU" sz="160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80911" name="Text Box 15"/>
          <p:cNvSpPr txBox="1">
            <a:spLocks noChangeArrowheads="1"/>
          </p:cNvSpPr>
          <p:nvPr/>
        </p:nvSpPr>
        <p:spPr bwMode="auto">
          <a:xfrm>
            <a:off x="34925" y="981075"/>
            <a:ext cx="2376488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После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Courier New" pitchFamily="49" charset="0"/>
                <a:sym typeface="Symbol" pitchFamily="18" charset="2"/>
              </a:rPr>
              <a:t>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Times New Roman" pitchFamily="18" charset="0"/>
              </a:rPr>
              <a:t>ничего нет.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После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 </a:t>
            </a:r>
            <a:r>
              <a:rPr lang="ru-RU" altLang="zh-TW" sz="1600">
                <a:latin typeface="Times New Roman" pitchFamily="18" charset="0"/>
              </a:rPr>
              <a:t>нет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 </a:t>
            </a:r>
            <a:r>
              <a:rPr lang="ru-RU" altLang="zh-TW" sz="1600">
                <a:latin typeface="Times New Roman" pitchFamily="18" charset="0"/>
              </a:rPr>
              <a:t>в стабильном состоянии.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После “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” в стабильном, если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Courier New" pitchFamily="49" charset="0"/>
                <a:sym typeface="Symbol" pitchFamily="18" charset="2"/>
              </a:rPr>
              <a:t>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Times New Roman" pitchFamily="18" charset="0"/>
                <a:sym typeface="Symbol" pitchFamily="18" charset="2"/>
              </a:rPr>
              <a:t>выполнимое</a:t>
            </a:r>
            <a:r>
              <a:rPr lang="ru-RU" altLang="zh-TW" sz="1600">
                <a:latin typeface="Times New Roman" pitchFamily="18" charset="0"/>
              </a:rPr>
              <a:t>, то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a`</a:t>
            </a:r>
            <a:r>
              <a:rPr lang="ru-RU" altLang="zh-TW" sz="1600">
                <a:latin typeface="Times New Roman" pitchFamily="18" charset="0"/>
              </a:rPr>
              <a:t>, где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a`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После “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” в стабильном, если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Courier New" pitchFamily="49" charset="0"/>
                <a:sym typeface="Symbol" pitchFamily="18" charset="2"/>
              </a:rPr>
              <a:t>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 </a:t>
            </a:r>
            <a:r>
              <a:rPr lang="ru-RU" altLang="zh-TW" sz="1600">
                <a:latin typeface="Times New Roman" pitchFamily="18" charset="0"/>
              </a:rPr>
              <a:t>невыполнимо, то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Отказ не меняет стабильное состояние.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Машина не меняется.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Если не было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Courier New" pitchFamily="49" charset="0"/>
                <a:sym typeface="Symbol" pitchFamily="18" charset="2"/>
              </a:rPr>
              <a:t> </a:t>
            </a:r>
            <a:r>
              <a:rPr lang="ru-RU" altLang="zh-TW" sz="1600">
                <a:latin typeface="Times New Roman" pitchFamily="18" charset="0"/>
              </a:rPr>
              <a:t>и </a:t>
            </a:r>
            <a:r>
              <a:rPr lang="en-US" altLang="zh-TW" sz="1600">
                <a:latin typeface="Times New Roman" pitchFamily="18" charset="0"/>
                <a:ea typeface="新細明體" pitchFamily="18" charset="-120"/>
              </a:rPr>
              <a:t>“A”</a:t>
            </a:r>
            <a:r>
              <a:rPr lang="ru-RU" altLang="zh-TW" sz="1600">
                <a:latin typeface="Times New Roman" pitchFamily="18" charset="0"/>
              </a:rPr>
              <a:t>, то до тайм-аута что-нибудь будет.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Если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Times New Roman" pitchFamily="18" charset="0"/>
              </a:rPr>
              <a:t>после “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”, то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.</a:t>
            </a:r>
          </a:p>
        </p:txBody>
      </p:sp>
      <p:sp>
        <p:nvSpPr>
          <p:cNvPr id="80912" name="Line 16"/>
          <p:cNvSpPr>
            <a:spLocks noChangeShapeType="1"/>
          </p:cNvSpPr>
          <p:nvPr/>
        </p:nvSpPr>
        <p:spPr bwMode="auto">
          <a:xfrm>
            <a:off x="2411413" y="981075"/>
            <a:ext cx="0" cy="547211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0913" name="Text Box 17"/>
          <p:cNvSpPr txBox="1">
            <a:spLocks noChangeArrowheads="1"/>
          </p:cNvSpPr>
          <p:nvPr/>
        </p:nvSpPr>
        <p:spPr bwMode="auto">
          <a:xfrm>
            <a:off x="2484438" y="981075"/>
            <a:ext cx="6551612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u="sng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ru-RU" sz="2000" u="sng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-замкнутость</a:t>
            </a:r>
            <a:r>
              <a:rPr lang="ru-RU" sz="1600" u="sng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(</a:t>
            </a:r>
            <a:r>
              <a:rPr lang="en-US" sz="1600" u="sng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ru-RU" sz="1600" u="sng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4)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.</a:t>
            </a:r>
            <a:r>
              <a:rPr lang="ru-RU" sz="16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Покажем, что следует из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3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6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7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Пусть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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, где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– отказ. Тогда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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after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и, по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7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 после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может наблюдаться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 Значит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, может наблюдаться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. Тогда, по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3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 после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машина может оказаться в стабильном состоянии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, после чего возможно наблюдение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и далее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ru-RU" sz="2000" i="1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Перестановка соседних отказов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. Пусть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=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`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`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, где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`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– отказ.</a:t>
            </a:r>
            <a:r>
              <a:rPr lang="ru-RU" sz="2000" i="1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Тогда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`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`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</a:t>
            </a:r>
          </a:p>
          <a:p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По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6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)=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 Отсюда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o`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`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(s,o) 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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o`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`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(s) 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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`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(s,o`)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</a:t>
            </a:r>
            <a:endParaRPr lang="ru-RU" sz="200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Courier New" pitchFamily="49" charset="0"/>
            </a:endParaRPr>
          </a:p>
          <a:p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По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6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`)=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)=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</a:t>
            </a:r>
          </a:p>
          <a:p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Поэтому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`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(s,o`)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 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`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(s,o)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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`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(s)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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`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`)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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`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`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endParaRPr lang="ru-RU" sz="200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Courier New" pitchFamily="49" charset="0"/>
            </a:endParaRPr>
          </a:p>
          <a:p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Значит,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`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`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может наблюдаться сразу после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</a:t>
            </a:r>
          </a:p>
          <a:p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По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7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`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`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after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 то есть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`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`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993CC-1931-4596-BD67-34BCD3158AAB}" type="slidenum">
              <a:rPr lang="ru-RU"/>
              <a:pPr/>
              <a:t>17</a:t>
            </a:fld>
            <a:endParaRPr lang="ru-RU"/>
          </a:p>
        </p:txBody>
      </p:sp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762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Трассовая модель:</a:t>
            </a:r>
          </a:p>
          <a:p>
            <a:pPr algn="ctr"/>
            <a:r>
              <a:rPr lang="ru-RU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Утверждение 1</a:t>
            </a:r>
            <a:r>
              <a:rPr lang="ru-RU" sz="20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: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Множество трасс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-машины является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-моделью.</a:t>
            </a:r>
            <a:r>
              <a:rPr lang="ru-RU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grpSp>
        <p:nvGrpSpPr>
          <p:cNvPr id="81923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81924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1925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1926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1927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1928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1929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1930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1931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1932" name="Text Box 12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81933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34" name="Text Box 14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>
                  <a:solidFill>
                    <a:srgbClr val="567F9E"/>
                  </a:solidFill>
                </a:rPr>
                <a:t>&amp;</a:t>
              </a:r>
              <a:r>
                <a:rPr lang="ru-RU" sz="160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81935" name="Text Box 15"/>
          <p:cNvSpPr txBox="1">
            <a:spLocks noChangeArrowheads="1"/>
          </p:cNvSpPr>
          <p:nvPr/>
        </p:nvSpPr>
        <p:spPr bwMode="auto">
          <a:xfrm>
            <a:off x="34925" y="981075"/>
            <a:ext cx="2376488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После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Courier New" pitchFamily="49" charset="0"/>
                <a:sym typeface="Symbol" pitchFamily="18" charset="2"/>
              </a:rPr>
              <a:t>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Times New Roman" pitchFamily="18" charset="0"/>
              </a:rPr>
              <a:t>ничего нет.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После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 </a:t>
            </a:r>
            <a:r>
              <a:rPr lang="ru-RU" altLang="zh-TW" sz="1600">
                <a:latin typeface="Times New Roman" pitchFamily="18" charset="0"/>
              </a:rPr>
              <a:t>нет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 </a:t>
            </a:r>
            <a:r>
              <a:rPr lang="ru-RU" altLang="zh-TW" sz="1600">
                <a:latin typeface="Times New Roman" pitchFamily="18" charset="0"/>
              </a:rPr>
              <a:t>в стабильном состоянии.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После “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” в стабильном, если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Courier New" pitchFamily="49" charset="0"/>
                <a:sym typeface="Symbol" pitchFamily="18" charset="2"/>
              </a:rPr>
              <a:t>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Times New Roman" pitchFamily="18" charset="0"/>
                <a:sym typeface="Symbol" pitchFamily="18" charset="2"/>
              </a:rPr>
              <a:t>выполнимое</a:t>
            </a:r>
            <a:r>
              <a:rPr lang="ru-RU" altLang="zh-TW" sz="1600">
                <a:latin typeface="Times New Roman" pitchFamily="18" charset="0"/>
              </a:rPr>
              <a:t>, то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a`</a:t>
            </a:r>
            <a:r>
              <a:rPr lang="ru-RU" altLang="zh-TW" sz="1600">
                <a:latin typeface="Times New Roman" pitchFamily="18" charset="0"/>
              </a:rPr>
              <a:t>, где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a`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После “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” в стабильном, если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Courier New" pitchFamily="49" charset="0"/>
                <a:sym typeface="Symbol" pitchFamily="18" charset="2"/>
              </a:rPr>
              <a:t>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 </a:t>
            </a:r>
            <a:r>
              <a:rPr lang="ru-RU" altLang="zh-TW" sz="1600">
                <a:latin typeface="Times New Roman" pitchFamily="18" charset="0"/>
              </a:rPr>
              <a:t>невыполнимо, то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Отказ не меняет стабильное состояние.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Машина не меняется.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Если не было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Courier New" pitchFamily="49" charset="0"/>
                <a:sym typeface="Symbol" pitchFamily="18" charset="2"/>
              </a:rPr>
              <a:t> </a:t>
            </a:r>
            <a:r>
              <a:rPr lang="ru-RU" altLang="zh-TW" sz="1600">
                <a:latin typeface="Times New Roman" pitchFamily="18" charset="0"/>
              </a:rPr>
              <a:t>и </a:t>
            </a:r>
            <a:r>
              <a:rPr lang="en-US" altLang="zh-TW" sz="1600">
                <a:latin typeface="Times New Roman" pitchFamily="18" charset="0"/>
                <a:ea typeface="新細明體" pitchFamily="18" charset="-120"/>
              </a:rPr>
              <a:t>“A”</a:t>
            </a:r>
            <a:r>
              <a:rPr lang="ru-RU" altLang="zh-TW" sz="1600">
                <a:latin typeface="Times New Roman" pitchFamily="18" charset="0"/>
              </a:rPr>
              <a:t>, то до тайм-аута что-нибудь будет.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Если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Times New Roman" pitchFamily="18" charset="0"/>
              </a:rPr>
              <a:t>после “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”, то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.</a:t>
            </a:r>
          </a:p>
        </p:txBody>
      </p:sp>
      <p:sp>
        <p:nvSpPr>
          <p:cNvPr id="81936" name="Line 16"/>
          <p:cNvSpPr>
            <a:spLocks noChangeShapeType="1"/>
          </p:cNvSpPr>
          <p:nvPr/>
        </p:nvSpPr>
        <p:spPr bwMode="auto">
          <a:xfrm>
            <a:off x="2411413" y="981075"/>
            <a:ext cx="0" cy="547211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1937" name="Text Box 17"/>
          <p:cNvSpPr txBox="1">
            <a:spLocks noChangeArrowheads="1"/>
          </p:cNvSpPr>
          <p:nvPr/>
        </p:nvSpPr>
        <p:spPr bwMode="auto">
          <a:xfrm>
            <a:off x="2484438" y="981075"/>
            <a:ext cx="6551612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u="sng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ru-RU" sz="2000" u="sng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-согласованность</a:t>
            </a:r>
            <a:r>
              <a:rPr lang="ru-RU" sz="1600" u="sng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 (</a:t>
            </a:r>
            <a:r>
              <a:rPr lang="en-US" sz="1600" u="sng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ru-RU" sz="1600" u="sng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2)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. Следует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 из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2,3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6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7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Поскольку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-замкнутость следует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из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3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6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7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 достаточно д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оказать ослабленн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ую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-согласованность. Если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, где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– отказ, то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, по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-замкнутости,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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after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. По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7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, после наблюдения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может наблюдаться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По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3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 после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стабильное состояние, то есть не бывает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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 По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7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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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after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 то есть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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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</a:t>
            </a:r>
            <a:r>
              <a:rPr lang="ru-RU" sz="2000" i="1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  </a:t>
            </a:r>
          </a:p>
          <a:p>
            <a:pPr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Если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={?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x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}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, то, по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2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, после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{?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x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}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не бывает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?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x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, то есть, не может ожидаться трасса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?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x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.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По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7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?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x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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after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{?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x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}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 то есть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{?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x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}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?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x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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 </a:t>
            </a:r>
          </a:p>
          <a:p>
            <a:pPr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Аналогично, если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=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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 то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, по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2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,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после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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не бывает реакции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!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y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 то есть, не может ожидаться ни одна из трасс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!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y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 По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7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 для любой реакции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!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y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имеет место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!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y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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after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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 то есть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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!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y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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0D657-BE86-4ED8-A020-AA1BFD839A70}" type="slidenum">
              <a:rPr lang="ru-RU"/>
              <a:pPr/>
              <a:t>18</a:t>
            </a:fld>
            <a:endParaRPr lang="ru-RU"/>
          </a:p>
        </p:txBody>
      </p:sp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762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Трассовая модель:</a:t>
            </a:r>
          </a:p>
          <a:p>
            <a:pPr algn="ctr"/>
            <a:r>
              <a:rPr lang="ru-RU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Утверждение 1</a:t>
            </a:r>
            <a:r>
              <a:rPr lang="ru-RU" sz="20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: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Множество трасс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-машины является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-моделью.</a:t>
            </a:r>
            <a:r>
              <a:rPr lang="ru-RU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grpSp>
        <p:nvGrpSpPr>
          <p:cNvPr id="84995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84996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997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998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999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000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001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002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003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004" name="Text Box 12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85005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6" name="Text Box 14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>
                  <a:solidFill>
                    <a:srgbClr val="567F9E"/>
                  </a:solidFill>
                </a:rPr>
                <a:t>&amp;</a:t>
              </a:r>
              <a:r>
                <a:rPr lang="ru-RU" sz="160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85007" name="Text Box 15"/>
          <p:cNvSpPr txBox="1">
            <a:spLocks noChangeArrowheads="1"/>
          </p:cNvSpPr>
          <p:nvPr/>
        </p:nvSpPr>
        <p:spPr bwMode="auto">
          <a:xfrm>
            <a:off x="34925" y="981075"/>
            <a:ext cx="2376488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После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Courier New" pitchFamily="49" charset="0"/>
                <a:sym typeface="Symbol" pitchFamily="18" charset="2"/>
              </a:rPr>
              <a:t>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Times New Roman" pitchFamily="18" charset="0"/>
              </a:rPr>
              <a:t>ничего нет.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После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 </a:t>
            </a:r>
            <a:r>
              <a:rPr lang="ru-RU" altLang="zh-TW" sz="1600">
                <a:latin typeface="Times New Roman" pitchFamily="18" charset="0"/>
              </a:rPr>
              <a:t>нет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 </a:t>
            </a:r>
            <a:r>
              <a:rPr lang="ru-RU" altLang="zh-TW" sz="1600">
                <a:latin typeface="Times New Roman" pitchFamily="18" charset="0"/>
              </a:rPr>
              <a:t>в стабильном состоянии.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После “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” в стабильном, если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Courier New" pitchFamily="49" charset="0"/>
                <a:sym typeface="Symbol" pitchFamily="18" charset="2"/>
              </a:rPr>
              <a:t>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Times New Roman" pitchFamily="18" charset="0"/>
                <a:sym typeface="Symbol" pitchFamily="18" charset="2"/>
              </a:rPr>
              <a:t>выполнимое</a:t>
            </a:r>
            <a:r>
              <a:rPr lang="ru-RU" altLang="zh-TW" sz="1600">
                <a:latin typeface="Times New Roman" pitchFamily="18" charset="0"/>
              </a:rPr>
              <a:t>, то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a`</a:t>
            </a:r>
            <a:r>
              <a:rPr lang="ru-RU" altLang="zh-TW" sz="1600">
                <a:latin typeface="Times New Roman" pitchFamily="18" charset="0"/>
              </a:rPr>
              <a:t>, где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a`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После “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” в стабильном, если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Courier New" pitchFamily="49" charset="0"/>
                <a:sym typeface="Symbol" pitchFamily="18" charset="2"/>
              </a:rPr>
              <a:t>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 </a:t>
            </a:r>
            <a:r>
              <a:rPr lang="ru-RU" altLang="zh-TW" sz="1600">
                <a:latin typeface="Times New Roman" pitchFamily="18" charset="0"/>
              </a:rPr>
              <a:t>невыполнимо, то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Отказ не меняет стабильное состояние.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Машина не меняется.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Если не было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Courier New" pitchFamily="49" charset="0"/>
                <a:sym typeface="Symbol" pitchFamily="18" charset="2"/>
              </a:rPr>
              <a:t> </a:t>
            </a:r>
            <a:r>
              <a:rPr lang="ru-RU" altLang="zh-TW" sz="1600">
                <a:latin typeface="Times New Roman" pitchFamily="18" charset="0"/>
              </a:rPr>
              <a:t>и </a:t>
            </a:r>
            <a:r>
              <a:rPr lang="en-US" altLang="zh-TW" sz="1600">
                <a:latin typeface="Times New Roman" pitchFamily="18" charset="0"/>
                <a:ea typeface="新細明體" pitchFamily="18" charset="-120"/>
              </a:rPr>
              <a:t>“A”</a:t>
            </a:r>
            <a:r>
              <a:rPr lang="ru-RU" altLang="zh-TW" sz="1600">
                <a:latin typeface="Times New Roman" pitchFamily="18" charset="0"/>
              </a:rPr>
              <a:t>, то до тайм-аута что-нибудь будет.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Если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Times New Roman" pitchFamily="18" charset="0"/>
              </a:rPr>
              <a:t>после “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”, то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.</a:t>
            </a:r>
          </a:p>
        </p:txBody>
      </p:sp>
      <p:sp>
        <p:nvSpPr>
          <p:cNvPr id="85008" name="Line 16"/>
          <p:cNvSpPr>
            <a:spLocks noChangeShapeType="1"/>
          </p:cNvSpPr>
          <p:nvPr/>
        </p:nvSpPr>
        <p:spPr bwMode="auto">
          <a:xfrm>
            <a:off x="2411413" y="981075"/>
            <a:ext cx="0" cy="547211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5009" name="Text Box 17"/>
          <p:cNvSpPr txBox="1">
            <a:spLocks noChangeArrowheads="1"/>
          </p:cNvSpPr>
          <p:nvPr/>
        </p:nvSpPr>
        <p:spPr bwMode="auto">
          <a:xfrm>
            <a:off x="2484438" y="981075"/>
            <a:ext cx="648017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u="sng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ru-RU" sz="2000" u="sng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-конвергентность</a:t>
            </a:r>
            <a:r>
              <a:rPr lang="ru-RU" sz="1600" u="sng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(</a:t>
            </a:r>
            <a:r>
              <a:rPr lang="en-US" sz="1600" u="sng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ru-RU" sz="1600" u="sng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3)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 С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леду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ет из </a:t>
            </a:r>
            <a:r>
              <a:rPr lang="en-US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3,4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5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7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8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9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 </a:t>
            </a:r>
          </a:p>
          <a:p>
            <a:pPr algn="just"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Нажмём после трассы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кнопк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у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“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{?x}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”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 Если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не содержит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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,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по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8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 что-нибудь будет.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Если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не продолжается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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  <a:sym typeface="Symbol" pitchFamily="18" charset="2"/>
              </a:rPr>
              <a:t>, то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, по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7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,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  <a:sym typeface="Symbol" pitchFamily="18" charset="2"/>
              </a:rPr>
              <a:t> будет не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 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  <a:sym typeface="Symbol" pitchFamily="18" charset="2"/>
              </a:rPr>
              <a:t>, то есть будет либо внешнее действие, либо отказ.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Если внешнее действие, то, по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9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 это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?x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 Если отказ, то, по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3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 состояние стабильно. По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4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?x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не выполним. По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5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 отказ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{?x}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 Итак, после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будет либо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?x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 либо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{?x}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Нажмём после трассы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кнопк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у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“</a:t>
            </a:r>
            <a:r>
              <a:rPr lang="ru-RU" sz="2000">
                <a:solidFill>
                  <a:srgbClr val="FF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!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”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 Если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не содержит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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,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по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8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 что-нибудь будет.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Если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не продолжается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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  <a:sym typeface="Symbol" pitchFamily="18" charset="2"/>
              </a:rPr>
              <a:t>, то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, по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7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,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  <a:sym typeface="Symbol" pitchFamily="18" charset="2"/>
              </a:rPr>
              <a:t> будет не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 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  <a:sym typeface="Symbol" pitchFamily="18" charset="2"/>
              </a:rPr>
              <a:t>, то есть будет либо внешнее действие, либо отказ.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Если внешнее действие, то, по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9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 это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!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y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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 Если отказ, то, по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3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 состояние стабильно. По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4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любая реакция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!y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не выполнима. По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5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 отказ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=!C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 Итак, после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будет либо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!y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 либо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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AA8CE-EE96-4130-8BD9-6604582B3685}" type="slidenum">
              <a:rPr lang="ru-RU"/>
              <a:pPr/>
              <a:t>19</a:t>
            </a:fld>
            <a:endParaRPr lang="ru-RU"/>
          </a:p>
        </p:txBody>
      </p:sp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762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Трассовая модель:</a:t>
            </a:r>
          </a:p>
          <a:p>
            <a:pPr algn="ctr"/>
            <a:r>
              <a:rPr lang="ru-RU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Утверждение 1</a:t>
            </a:r>
            <a:r>
              <a:rPr lang="ru-RU" sz="20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: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Множество трасс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-машины является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-моделью.</a:t>
            </a:r>
            <a:r>
              <a:rPr lang="ru-RU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grpSp>
        <p:nvGrpSpPr>
          <p:cNvPr id="86019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86020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21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22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23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24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25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26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27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28" name="Text Box 12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86029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30" name="Text Box 14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>
                  <a:solidFill>
                    <a:srgbClr val="567F9E"/>
                  </a:solidFill>
                </a:rPr>
                <a:t>&amp;</a:t>
              </a:r>
              <a:r>
                <a:rPr lang="ru-RU" sz="160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86031" name="Text Box 15"/>
          <p:cNvSpPr txBox="1">
            <a:spLocks noChangeArrowheads="1"/>
          </p:cNvSpPr>
          <p:nvPr/>
        </p:nvSpPr>
        <p:spPr bwMode="auto">
          <a:xfrm>
            <a:off x="34925" y="981075"/>
            <a:ext cx="2376488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После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Courier New" pitchFamily="49" charset="0"/>
                <a:sym typeface="Symbol" pitchFamily="18" charset="2"/>
              </a:rPr>
              <a:t>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Times New Roman" pitchFamily="18" charset="0"/>
              </a:rPr>
              <a:t>ничего нет.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После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 </a:t>
            </a:r>
            <a:r>
              <a:rPr lang="ru-RU" altLang="zh-TW" sz="1600">
                <a:latin typeface="Times New Roman" pitchFamily="18" charset="0"/>
              </a:rPr>
              <a:t>нет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 </a:t>
            </a:r>
            <a:r>
              <a:rPr lang="ru-RU" altLang="zh-TW" sz="1600">
                <a:latin typeface="Times New Roman" pitchFamily="18" charset="0"/>
              </a:rPr>
              <a:t>в стабильном состоянии.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После “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” в стабильном, если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Courier New" pitchFamily="49" charset="0"/>
                <a:sym typeface="Symbol" pitchFamily="18" charset="2"/>
              </a:rPr>
              <a:t>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Times New Roman" pitchFamily="18" charset="0"/>
                <a:sym typeface="Symbol" pitchFamily="18" charset="2"/>
              </a:rPr>
              <a:t>выполнимое</a:t>
            </a:r>
            <a:r>
              <a:rPr lang="ru-RU" altLang="zh-TW" sz="1600">
                <a:latin typeface="Times New Roman" pitchFamily="18" charset="0"/>
              </a:rPr>
              <a:t>, то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a`</a:t>
            </a:r>
            <a:r>
              <a:rPr lang="ru-RU" altLang="zh-TW" sz="1600">
                <a:latin typeface="Times New Roman" pitchFamily="18" charset="0"/>
              </a:rPr>
              <a:t>, где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a`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После “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” в стабильном, если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Courier New" pitchFamily="49" charset="0"/>
                <a:sym typeface="Symbol" pitchFamily="18" charset="2"/>
              </a:rPr>
              <a:t>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 </a:t>
            </a:r>
            <a:r>
              <a:rPr lang="ru-RU" altLang="zh-TW" sz="1600">
                <a:latin typeface="Times New Roman" pitchFamily="18" charset="0"/>
              </a:rPr>
              <a:t>невыполнимо, то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Отказ не меняет стабильное состояние.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Машина не меняется.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Если не было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Courier New" pitchFamily="49" charset="0"/>
                <a:sym typeface="Symbol" pitchFamily="18" charset="2"/>
              </a:rPr>
              <a:t> </a:t>
            </a:r>
            <a:r>
              <a:rPr lang="ru-RU" altLang="zh-TW" sz="1600">
                <a:latin typeface="Times New Roman" pitchFamily="18" charset="0"/>
              </a:rPr>
              <a:t>и </a:t>
            </a:r>
            <a:r>
              <a:rPr lang="en-US" altLang="zh-TW" sz="1600">
                <a:latin typeface="Times New Roman" pitchFamily="18" charset="0"/>
                <a:ea typeface="新細明體" pitchFamily="18" charset="-120"/>
              </a:rPr>
              <a:t>“A”</a:t>
            </a:r>
            <a:r>
              <a:rPr lang="ru-RU" altLang="zh-TW" sz="1600">
                <a:latin typeface="Times New Roman" pitchFamily="18" charset="0"/>
              </a:rPr>
              <a:t>, то до тайм-аута что-нибудь будет.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rabicPeriod"/>
            </a:pPr>
            <a:r>
              <a:rPr lang="ru-RU" altLang="zh-TW" sz="1600">
                <a:latin typeface="Times New Roman" pitchFamily="18" charset="0"/>
              </a:rPr>
              <a:t>Если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ru-RU" altLang="zh-TW" sz="1600">
                <a:latin typeface="Times New Roman" pitchFamily="18" charset="0"/>
              </a:rPr>
              <a:t>после “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”, то</a:t>
            </a:r>
            <a:r>
              <a:rPr lang="ru-RU" altLang="zh-TW" sz="1600">
                <a:latin typeface="Courier New" pitchFamily="49" charset="0"/>
              </a:rPr>
              <a:t> 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en-US" altLang="zh-TW" sz="1600"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1600"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1600">
                <a:latin typeface="Times New Roman" pitchFamily="18" charset="0"/>
              </a:rPr>
              <a:t>.</a:t>
            </a:r>
          </a:p>
        </p:txBody>
      </p:sp>
      <p:sp>
        <p:nvSpPr>
          <p:cNvPr id="86032" name="Line 16"/>
          <p:cNvSpPr>
            <a:spLocks noChangeShapeType="1"/>
          </p:cNvSpPr>
          <p:nvPr/>
        </p:nvSpPr>
        <p:spPr bwMode="auto">
          <a:xfrm>
            <a:off x="2411413" y="981075"/>
            <a:ext cx="0" cy="547211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6033" name="Text Box 17"/>
          <p:cNvSpPr txBox="1">
            <a:spLocks noChangeArrowheads="1"/>
          </p:cNvSpPr>
          <p:nvPr/>
        </p:nvSpPr>
        <p:spPr bwMode="auto">
          <a:xfrm>
            <a:off x="2484438" y="981075"/>
            <a:ext cx="6480175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u="sng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ru-RU" sz="2000" u="sng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-полнота</a:t>
            </a:r>
            <a:r>
              <a:rPr lang="ru-RU" sz="2000" u="sng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1600" u="sng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1600" u="sng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en-US" sz="1600" u="sng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5</a:t>
            </a:r>
            <a:r>
              <a:rPr lang="ru-RU" sz="1600" u="sng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 С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леду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ет из </a:t>
            </a:r>
            <a:r>
              <a:rPr lang="en-US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3,4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5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en-US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6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en-US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7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 </a:t>
            </a:r>
          </a:p>
          <a:p>
            <a:pPr algn="just"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Пусть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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 где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– отказ. Тогда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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after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и, по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7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 после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может быть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 Значит, может быть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 Тогда, по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3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 после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может быть стабильное состояние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 после чего возможно наблюдение отказа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и далее трассы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: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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Если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?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x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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 то, по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4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, в стабильном состоянии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при нажатой кнопке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“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?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x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”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машина не может принять стимул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?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x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. Но тогда, по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5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,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{?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x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}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По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6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,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=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=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,{?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x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})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.</a:t>
            </a:r>
            <a:r>
              <a:rPr lang="en-US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Поэтому</a:t>
            </a:r>
            <a:r>
              <a:rPr lang="en-US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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(s,o) 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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 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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(s,{?x}) 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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{?x}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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(s) 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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{?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x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}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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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{?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x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}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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.</a:t>
            </a:r>
            <a:r>
              <a:rPr lang="en-US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Тем самым,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{?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x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}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может наблюдаться сразу после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.</a:t>
            </a:r>
            <a:r>
              <a:rPr lang="en-US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 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По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7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,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{?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x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}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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after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 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, то есть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{?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x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}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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. </a:t>
            </a:r>
          </a:p>
          <a:p>
            <a:pPr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Аналогично, если для каждой реакции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!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y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</a:t>
            </a:r>
            <a:r>
              <a:rPr lang="ru-RU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 </a:t>
            </a:r>
            <a:endParaRPr lang="en-US" sz="200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Courier New" pitchFamily="49" charset="0"/>
            </a:endParaRPr>
          </a:p>
          <a:p>
            <a:pPr algn="r"/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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E1DE-8D24-4D7F-9193-85CF412AF0A9}" type="slidenum">
              <a:rPr lang="ru-RU"/>
              <a:pPr/>
              <a:t>2</a:t>
            </a:fld>
            <a:endParaRPr lang="ru-RU"/>
          </a:p>
        </p:txBody>
      </p:sp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64515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516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517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518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519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520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521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522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523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4524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4525" name="Text Box 13"/>
          <p:cNvSpPr txBox="1">
            <a:spLocks noChangeArrowheads="1"/>
          </p:cNvSpPr>
          <p:nvPr/>
        </p:nvSpPr>
        <p:spPr bwMode="auto">
          <a:xfrm>
            <a:off x="4302125" y="228600"/>
            <a:ext cx="4349750" cy="577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342900" indent="-342900">
              <a:spcAft>
                <a:spcPct val="20000"/>
              </a:spcAft>
            </a:pPr>
            <a:r>
              <a:rPr lang="ru-RU" sz="3000" b="1" u="sng">
                <a:latin typeface="Times New Roman" pitchFamily="18" charset="0"/>
                <a:cs typeface="Times New Roman" pitchFamily="18" charset="0"/>
              </a:rPr>
              <a:t>Трассовая модель</a:t>
            </a:r>
            <a:endParaRPr lang="en-US" sz="3000" b="1" u="sng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10000"/>
              </a:spcBef>
              <a:buFontTx/>
              <a:buChar char="•"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Labelled Transition System</a:t>
            </a:r>
            <a:r>
              <a:rPr lang="ru-RU" sz="2400">
                <a:latin typeface="Times New Roman" pitchFamily="18" charset="0"/>
              </a:rPr>
              <a:t>-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LTS</a:t>
            </a:r>
          </a:p>
          <a:p>
            <a:pPr marL="342900" indent="-342900">
              <a:spcBef>
                <a:spcPct val="10000"/>
              </a:spcBef>
              <a:buFontTx/>
              <a:buChar char="•"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Трассы наблюдений</a:t>
            </a:r>
          </a:p>
          <a:p>
            <a:pPr marL="342900" indent="-342900">
              <a:spcBef>
                <a:spcPct val="10000"/>
              </a:spcBef>
              <a:buFontTx/>
              <a:buChar char="•"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Два вида детерминизма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10000"/>
              </a:spcBef>
              <a:buFontTx/>
              <a:buChar char="•"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Стимулы и реакции</a:t>
            </a:r>
          </a:p>
          <a:p>
            <a:pPr marL="342900" indent="-342900">
              <a:spcBef>
                <a:spcPct val="10000"/>
              </a:spcBef>
              <a:buFontTx/>
              <a:buChar char="•"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Три вида детерминизма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10000"/>
              </a:spcBef>
              <a:buFontTx/>
              <a:buChar char="•"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Параллельная композиция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10000"/>
              </a:spcBef>
              <a:buFontTx/>
              <a:buChar char="•"/>
            </a:pP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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-переход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10000"/>
              </a:spcBef>
              <a:buFontTx/>
              <a:buChar char="•"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Блокирующий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deadlock</a:t>
            </a:r>
          </a:p>
          <a:p>
            <a:pPr marL="342900" indent="-342900">
              <a:spcBef>
                <a:spcPct val="10000"/>
              </a:spcBef>
              <a:buFontTx/>
              <a:buChar char="•"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3 машины и 6 соответствий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10000"/>
              </a:spcBef>
              <a:buFontTx/>
              <a:buChar char="•"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Требования к реализации</a:t>
            </a:r>
          </a:p>
          <a:p>
            <a:pPr marL="342900" indent="-342900">
              <a:spcBef>
                <a:spcPct val="10000"/>
              </a:spcBef>
              <a:buFontTx/>
              <a:buChar char="•"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Генерация тестов для </a:t>
            </a:r>
            <a:r>
              <a:rPr lang="en-US" sz="2400" b="1" i="1">
                <a:latin typeface="Times New Roman" pitchFamily="18" charset="0"/>
                <a:cs typeface="Times New Roman" pitchFamily="18" charset="0"/>
              </a:rPr>
              <a:t>ioco</a:t>
            </a:r>
            <a:r>
              <a:rPr lang="en-US" sz="2400">
                <a:latin typeface="Times New Roman" pitchFamily="18" charset="0"/>
              </a:rPr>
              <a:t> </a:t>
            </a:r>
            <a:endParaRPr lang="ru-RU" sz="2400">
              <a:latin typeface="Times New Roman" pitchFamily="18" charset="0"/>
            </a:endParaRPr>
          </a:p>
          <a:p>
            <a:pPr marL="342900" indent="-342900">
              <a:spcBef>
                <a:spcPct val="10000"/>
              </a:spcBef>
              <a:buFontTx/>
              <a:buChar char="•"/>
            </a:pPr>
            <a:r>
              <a:rPr lang="ru-RU" sz="2400">
                <a:latin typeface="Times New Roman" pitchFamily="18" charset="0"/>
              </a:rPr>
              <a:t>Тестовый контекст</a:t>
            </a:r>
          </a:p>
          <a:p>
            <a:pPr marL="342900" indent="-342900">
              <a:spcBef>
                <a:spcPct val="10000"/>
              </a:spcBef>
              <a:buFontTx/>
              <a:buChar char="•"/>
            </a:pPr>
            <a:r>
              <a:rPr lang="ru-RU" sz="2400">
                <a:latin typeface="Times New Roman" pitchFamily="18" charset="0"/>
              </a:rPr>
              <a:t>Проблемы асинхронности</a:t>
            </a:r>
            <a:endParaRPr lang="en-US" sz="2400">
              <a:latin typeface="Times New Roman" pitchFamily="18" charset="0"/>
            </a:endParaRPr>
          </a:p>
        </p:txBody>
      </p:sp>
      <p:pic>
        <p:nvPicPr>
          <p:cNvPr id="64527" name="Picture 15" descr="marshrut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107950" y="107950"/>
            <a:ext cx="4006850" cy="6640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06618-088D-4421-9990-56ADFA440029}" type="slidenum">
              <a:rPr lang="ru-RU"/>
              <a:pPr/>
              <a:t>20</a:t>
            </a:fld>
            <a:endParaRPr lang="ru-RU"/>
          </a:p>
        </p:txBody>
      </p:sp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762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Трассовая модель:</a:t>
            </a:r>
          </a:p>
          <a:p>
            <a:pPr algn="ctr"/>
            <a:r>
              <a:rPr lang="ru-RU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Утверждение 2</a:t>
            </a:r>
            <a:r>
              <a:rPr lang="ru-RU" sz="20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: </a:t>
            </a:r>
            <a:r>
              <a:rPr 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Объединение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-модел</a:t>
            </a:r>
            <a:r>
              <a:rPr 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ей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grpSp>
        <p:nvGrpSpPr>
          <p:cNvPr id="88067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88068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8069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8070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8071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8072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8073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8074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8075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8076" name="Text Box 12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88077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078" name="Text Box 14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>
                  <a:solidFill>
                    <a:srgbClr val="567F9E"/>
                  </a:solidFill>
                </a:rPr>
                <a:t>&amp;</a:t>
              </a:r>
              <a:r>
                <a:rPr lang="ru-RU" sz="160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88083" name="Text Box 19"/>
          <p:cNvSpPr txBox="1">
            <a:spLocks noChangeArrowheads="1"/>
          </p:cNvSpPr>
          <p:nvPr/>
        </p:nvSpPr>
        <p:spPr bwMode="auto">
          <a:xfrm>
            <a:off x="179388" y="1125538"/>
            <a:ext cx="8713787" cy="451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cs typeface="Times New Roman" pitchFamily="18" charset="0"/>
              </a:rPr>
              <a:t>Пусть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en-US" sz="2000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en-US" sz="2000">
                <a:solidFill>
                  <a:srgbClr val="000000"/>
                </a:solidFill>
                <a:cs typeface="Times New Roman" pitchFamily="18" charset="0"/>
              </a:rPr>
              <a:t>-модель в алфавите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C</a:t>
            </a:r>
            <a:r>
              <a:rPr lang="en-US" sz="2000" baseline="-30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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Z</a:t>
            </a:r>
            <a:r>
              <a:rPr lang="en-US" sz="2000">
                <a:solidFill>
                  <a:srgbClr val="000000"/>
                </a:solidFill>
                <a:cs typeface="Times New Roman" pitchFamily="18" charset="0"/>
              </a:rPr>
              <a:t>, где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i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</a:t>
            </a:r>
            <a:r>
              <a:rPr lang="en-US" sz="2000">
                <a:solidFill>
                  <a:srgbClr val="000000"/>
                </a:solidFill>
                <a:cs typeface="Times New Roman" pitchFamily="18" charset="0"/>
              </a:rPr>
              <a:t>.</a:t>
            </a:r>
            <a:r>
              <a:rPr lang="ru-RU" sz="2000"/>
              <a:t> </a:t>
            </a:r>
            <a:r>
              <a:rPr lang="ru-RU" sz="2000">
                <a:solidFill>
                  <a:srgbClr val="000000"/>
                </a:solidFill>
                <a:cs typeface="Times New Roman" pitchFamily="18" charset="0"/>
              </a:rPr>
              <a:t>Объединение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sz="2000" b="1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=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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({</a:t>
            </a:r>
            <a:r>
              <a:rPr lang="en-US" sz="2000" b="1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</a:t>
            </a:r>
            <a:r>
              <a:rPr lang="en-US" sz="200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|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})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ru-RU" sz="2000">
                <a:solidFill>
                  <a:srgbClr val="000000"/>
                </a:solidFill>
                <a:cs typeface="Times New Roman" pitchFamily="18" charset="0"/>
              </a:rPr>
              <a:t>-моделей является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ru-RU" sz="2000">
                <a:solidFill>
                  <a:srgbClr val="000000"/>
                </a:solidFill>
                <a:cs typeface="Times New Roman" pitchFamily="18" charset="0"/>
              </a:rPr>
              <a:t>-моделью в объединённом алфавите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C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=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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({C</a:t>
            </a:r>
            <a:r>
              <a:rPr lang="en-US" sz="200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|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})</a:t>
            </a:r>
            <a:r>
              <a:rPr lang="ru-RU" sz="2000">
                <a:solidFill>
                  <a:srgbClr val="000000"/>
                </a:solidFill>
                <a:cs typeface="Times New Roman" pitchFamily="18" charset="0"/>
              </a:rPr>
              <a:t>.</a:t>
            </a:r>
            <a:r>
              <a:rPr lang="ru-RU" sz="2000"/>
              <a:t> </a:t>
            </a:r>
          </a:p>
          <a:p>
            <a:pPr algn="just">
              <a:spcBef>
                <a:spcPct val="50000"/>
              </a:spcBef>
            </a:pPr>
            <a:r>
              <a:rPr lang="ru-RU" sz="2000" u="sng">
                <a:latin typeface="Times New Roman" pitchFamily="18" charset="0"/>
              </a:rPr>
              <a:t>Доказательство</a:t>
            </a:r>
            <a:r>
              <a:rPr lang="ru-RU" sz="2000">
                <a:latin typeface="Times New Roman" pitchFamily="18" charset="0"/>
              </a:rPr>
              <a:t>: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Поскольку каждая трасса объединения деревьев принадлежит некоторому компоненту, являющемуся деревом, все её префиксы также принадлежат этому компоненту и, следовательно, их объединению. Тем самым, объединение деревьев является деревом.</a:t>
            </a:r>
            <a:endParaRPr lang="ru-RU" sz="2000" u="sng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ru-RU" sz="20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Свойство </a:t>
            </a:r>
            <a:r>
              <a:rPr lang="en-US" sz="2000" u="sng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ru-RU" sz="20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-финальности </a:t>
            </a:r>
            <a:r>
              <a:rPr lang="ru-RU" sz="1600" u="sng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sz="1600" u="sng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ru-RU" sz="1600" u="sng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1)</a:t>
            </a:r>
            <a:r>
              <a:rPr lang="ru-RU" sz="16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является свойством трассы и выполняется для любой трассы объединения, так как оно выполняется для этой трассы в тех компонентах, которым она принадлежит.</a:t>
            </a:r>
            <a:endParaRPr lang="ru-RU" sz="2000" u="sng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ru-RU" sz="20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Свойство </a:t>
            </a:r>
            <a:r>
              <a:rPr lang="en-US" sz="2000" u="sng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ru-RU" sz="20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-согласованности </a:t>
            </a:r>
            <a:r>
              <a:rPr lang="ru-RU" sz="1600" u="sng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sz="1600" u="sng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ru-RU" sz="1600" u="sng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2)</a:t>
            </a:r>
            <a:r>
              <a:rPr lang="ru-RU" sz="16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является свойством трассы и выполняется для любой трассы объединения, так как оно выполняется для этой трассы в тех компонентах, которым она принадлежит.</a:t>
            </a:r>
            <a:endParaRPr lang="ru-RU" sz="2000" u="sng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F484-C873-4B5C-902F-4C785E46BE99}" type="slidenum">
              <a:rPr lang="ru-RU"/>
              <a:pPr/>
              <a:t>21</a:t>
            </a:fld>
            <a:endParaRPr lang="ru-RU"/>
          </a:p>
        </p:txBody>
      </p:sp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762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Трассовая модель:</a:t>
            </a:r>
          </a:p>
          <a:p>
            <a:pPr algn="ctr"/>
            <a:r>
              <a:rPr lang="ru-RU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Утверждение 2</a:t>
            </a:r>
            <a:r>
              <a:rPr lang="ru-RU" sz="20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: </a:t>
            </a:r>
            <a:r>
              <a:rPr 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Объединение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-модел</a:t>
            </a:r>
            <a:r>
              <a:rPr 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ей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grpSp>
        <p:nvGrpSpPr>
          <p:cNvPr id="89091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89092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9093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9094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9095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9096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9097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9098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9099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9100" name="Text Box 12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89101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9102" name="Text Box 14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>
                  <a:solidFill>
                    <a:srgbClr val="567F9E"/>
                  </a:solidFill>
                </a:rPr>
                <a:t>&amp;</a:t>
              </a:r>
              <a:r>
                <a:rPr lang="ru-RU" sz="160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89103" name="Text Box 15"/>
          <p:cNvSpPr txBox="1">
            <a:spLocks noChangeArrowheads="1"/>
          </p:cNvSpPr>
          <p:nvPr/>
        </p:nvSpPr>
        <p:spPr bwMode="auto">
          <a:xfrm>
            <a:off x="179388" y="1125538"/>
            <a:ext cx="8713787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0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Свойство </a:t>
            </a:r>
            <a:r>
              <a:rPr lang="en-US" sz="2000" u="sng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ru-RU" sz="20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-конвергентности </a:t>
            </a:r>
            <a:r>
              <a:rPr lang="ru-RU" sz="1600" u="sng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sz="1600" u="sng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ru-RU" sz="1600" u="sng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3)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объединения непосредственно следует из этого свойства в каждом компоненте. Если трасса объединения не содержит и не продолжается разрушением, то она не содержит и не продолжается разрушением ни в одном из компонентов, которым принадлежит. Такая трасса в компоненте, которому она принадлежит, продолжается каждым стимулом или его блокировкой, и продолжается какой-нибудь реакцией или стационарностью. Очевидно, это свойство сохраняется и в объединении компонентов.</a:t>
            </a:r>
            <a:endParaRPr lang="ru-RU" sz="2000" u="sng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ru-RU" sz="20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Свойство </a:t>
            </a:r>
            <a:r>
              <a:rPr lang="en-US" sz="2000" u="sng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ru-RU" sz="20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-замкнутости </a:t>
            </a:r>
            <a:r>
              <a:rPr lang="ru-RU" sz="1600" u="sng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sz="1600" u="sng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ru-RU" sz="1600" u="sng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4)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объединения также непосредственно следует из этого свойства в каждом компоненте.</a:t>
            </a:r>
            <a:endParaRPr lang="ru-RU" sz="200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361AC-A716-4C4F-B09F-DD2366320433}" type="slidenum">
              <a:rPr lang="ru-RU"/>
              <a:pPr/>
              <a:t>22</a:t>
            </a:fld>
            <a:endParaRPr lang="ru-RU"/>
          </a:p>
        </p:txBody>
      </p:sp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762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Трассовая модель:</a:t>
            </a:r>
          </a:p>
          <a:p>
            <a:pPr algn="ctr"/>
            <a:r>
              <a:rPr lang="ru-RU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Утверждение 2</a:t>
            </a:r>
            <a:r>
              <a:rPr lang="ru-RU" sz="20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: </a:t>
            </a:r>
            <a:r>
              <a:rPr 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Объединение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-модел</a:t>
            </a:r>
            <a:r>
              <a:rPr 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ей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grpSp>
        <p:nvGrpSpPr>
          <p:cNvPr id="90115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90116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0117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0118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0119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0120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0121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0122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0123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0124" name="Text Box 12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90125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26" name="Text Box 14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>
                  <a:solidFill>
                    <a:srgbClr val="567F9E"/>
                  </a:solidFill>
                </a:rPr>
                <a:t>&amp;</a:t>
              </a:r>
              <a:r>
                <a:rPr lang="ru-RU" sz="160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90127" name="Text Box 15"/>
          <p:cNvSpPr txBox="1">
            <a:spLocks noChangeArrowheads="1"/>
          </p:cNvSpPr>
          <p:nvPr/>
        </p:nvSpPr>
        <p:spPr bwMode="auto">
          <a:xfrm>
            <a:off x="179388" y="1125538"/>
            <a:ext cx="8713787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0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Свойство </a:t>
            </a:r>
            <a:r>
              <a:rPr lang="en-US" sz="2000" u="sng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ru-RU" sz="20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-полноты </a:t>
            </a:r>
            <a:r>
              <a:rPr lang="ru-RU" sz="1600" u="sng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1600" u="sng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ru-RU" sz="1600" u="sng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5)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Пусть есть трасса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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</a:t>
            </a:r>
            <a:r>
              <a:rPr lang="en-US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где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o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отказ, и</a:t>
            </a:r>
          </a:p>
          <a:p>
            <a:pPr algn="just">
              <a:spcBef>
                <a:spcPct val="30000"/>
              </a:spcBef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для стимула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?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x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имеем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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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?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x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</a:t>
            </a:r>
            <a:r>
              <a:rPr lang="en-US" sz="2000" b="1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или</a:t>
            </a:r>
          </a:p>
          <a:p>
            <a:pPr algn="just">
              <a:spcBef>
                <a:spcPct val="20000"/>
              </a:spcBef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для каждой реакции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!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y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имеем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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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!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y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</a:t>
            </a:r>
            <a:r>
              <a:rPr lang="en-US" sz="2000" b="1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Тогда для некоторого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трасса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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</a:t>
            </a:r>
            <a:r>
              <a:rPr lang="en-US" sz="2000" b="1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</a:t>
            </a:r>
            <a:r>
              <a:rPr lang="en-US" sz="200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и</a:t>
            </a:r>
          </a:p>
          <a:p>
            <a:pPr algn="just">
              <a:spcBef>
                <a:spcPct val="30000"/>
              </a:spcBef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для стимула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?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x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имеем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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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?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x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</a:t>
            </a:r>
            <a:r>
              <a:rPr lang="en-US" sz="2000" b="1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</a:t>
            </a:r>
            <a:r>
              <a:rPr lang="en-US" sz="200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или</a:t>
            </a:r>
          </a:p>
          <a:p>
            <a:pPr algn="just">
              <a:spcBef>
                <a:spcPct val="20000"/>
              </a:spcBef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для каждой реакции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!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y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имеем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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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!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y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</a:t>
            </a:r>
            <a:r>
              <a:rPr lang="en-US" sz="2000" b="1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</a:t>
            </a:r>
            <a:r>
              <a:rPr lang="en-US" sz="200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Тогда, по свойству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-полноты компонента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sz="2000" b="1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</a:t>
            </a:r>
            <a:r>
              <a:rPr lang="en-US" sz="200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имеем</a:t>
            </a:r>
          </a:p>
          <a:p>
            <a:pPr algn="just">
              <a:spcBef>
                <a:spcPct val="30000"/>
              </a:spcBef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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{?x}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</a:t>
            </a:r>
            <a:r>
              <a:rPr lang="en-US" sz="2000" b="1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</a:t>
            </a:r>
            <a:r>
              <a:rPr lang="en-US" sz="200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  <a:endParaRPr lang="en-US" sz="20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b)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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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</a:t>
            </a:r>
            <a:r>
              <a:rPr lang="en-US" sz="2000" b="1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</a:t>
            </a:r>
            <a:r>
              <a:rPr lang="en-US" sz="2000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i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Следовательно,</a:t>
            </a:r>
          </a:p>
          <a:p>
            <a:pPr algn="just">
              <a:spcBef>
                <a:spcPct val="30000"/>
              </a:spcBef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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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{?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x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}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</a:t>
            </a:r>
            <a:r>
              <a:rPr lang="en-US" sz="2000" b="1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или</a:t>
            </a:r>
          </a:p>
          <a:p>
            <a:pPr algn="just">
              <a:spcBef>
                <a:spcPct val="20000"/>
              </a:spcBef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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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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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</a:t>
            </a:r>
            <a:r>
              <a:rPr lang="en-US" sz="2000" b="1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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algn="r"/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</a:t>
            </a:r>
            <a:endParaRPr lang="ru-RU" sz="20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5AF3-560F-4D75-878E-84E91C4BA9D8}" type="slidenum">
              <a:rPr lang="ru-RU"/>
              <a:pPr/>
              <a:t>23</a:t>
            </a:fld>
            <a:endParaRPr lang="ru-RU"/>
          </a:p>
        </p:txBody>
      </p:sp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762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Трассовая модель:</a:t>
            </a:r>
          </a:p>
          <a:p>
            <a:pPr algn="ctr"/>
            <a:r>
              <a:rPr 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Пересечение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-модел</a:t>
            </a:r>
            <a:r>
              <a:rPr 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ей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grpSp>
        <p:nvGrpSpPr>
          <p:cNvPr id="91139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91140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141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142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143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144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145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146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147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148" name="Text Box 12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91149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150" name="Text Box 14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>
                  <a:solidFill>
                    <a:srgbClr val="567F9E"/>
                  </a:solidFill>
                </a:rPr>
                <a:t>&amp;</a:t>
              </a:r>
              <a:r>
                <a:rPr lang="ru-RU" sz="160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91151" name="Text Box 15"/>
          <p:cNvSpPr txBox="1">
            <a:spLocks noChangeArrowheads="1"/>
          </p:cNvSpPr>
          <p:nvPr/>
        </p:nvSpPr>
        <p:spPr bwMode="auto">
          <a:xfrm>
            <a:off x="179388" y="1125538"/>
            <a:ext cx="8713787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0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Замечание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Пересечение деревьев является деревом. В то же время, пересечение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-моделей может не быть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-моделью. Свойства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-финальности,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-согласованности и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-замкнутости, очевидно, выполнены, но свойства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-конвергентности и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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-полноты могут нарушиться. Пример в виде порождающих графов приведён на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</a:rPr>
              <a:t>рисунке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трасса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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{?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x</a:t>
            </a:r>
            <a:r>
              <a:rPr lang="ru-RU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}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Euclid Symbol" pitchFamily="18" charset="2"/>
              </a:rPr>
              <a:t></a:t>
            </a:r>
            <a:r>
              <a:rPr lang="en-US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заканчивается отказом, но в пересечении не продолжается ни реакцией, ни стационарностью.</a:t>
            </a:r>
            <a:r>
              <a:rPr lang="ru-RU" sz="20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91236" name="Group 100"/>
          <p:cNvGraphicFramePr>
            <a:graphicFrameLocks noGrp="1"/>
          </p:cNvGraphicFramePr>
          <p:nvPr/>
        </p:nvGraphicFramePr>
        <p:xfrm>
          <a:off x="395288" y="3500438"/>
          <a:ext cx="8497887" cy="1955800"/>
        </p:xfrm>
        <a:graphic>
          <a:graphicData uri="http://schemas.openxmlformats.org/drawingml/2006/table">
            <a:tbl>
              <a:tblPr/>
              <a:tblGrid>
                <a:gridCol w="5832475"/>
                <a:gridCol w="2665412"/>
              </a:tblGrid>
              <a:tr h="195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sym typeface="Symbol" pitchFamily="18" charset="2"/>
                        </a:rPr>
                        <a:t>C={?x,!a,!b}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sym typeface="Symbol" pitchFamily="18" charset="2"/>
                        </a:rPr>
                        <a:t>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sym typeface="Symbol" pitchFamily="18" charset="2"/>
                        </a:rPr>
                        <a:t>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sym typeface="Symbol" pitchFamily="18" charset="2"/>
                        </a:rPr>
                        <a:t>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sym typeface="Symbol" pitchFamily="18" charset="2"/>
                        </a:rPr>
                        <a:t>`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MODEL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sym typeface="Symbol" pitchFamily="18" charset="2"/>
                        </a:rPr>
                        <a:t>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sym typeface="Symbol" pitchFamily="18" charset="2"/>
                        </a:rPr>
                        <a:t>(C)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sym typeface="Symbol" pitchFamily="18" charset="2"/>
                        </a:rPr>
                        <a:t>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sym typeface="Symbol" pitchFamily="18" charset="2"/>
                        </a:rPr>
                        <a:t>`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sym typeface="Symbol" pitchFamily="18" charset="2"/>
                        </a:rPr>
                        <a:t>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MODEL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sym typeface="Symbol" pitchFamily="18" charset="2"/>
                        </a:rPr>
                        <a:t>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sym typeface="Symbol" pitchFamily="18" charset="2"/>
                        </a:rPr>
                        <a:t>(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sym typeface="Symbol" pitchFamily="18" charset="2"/>
                        </a:rPr>
                        <a:t>C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sym typeface="Symbol" pitchFamily="18" charset="2"/>
                        </a:rPr>
                        <a:t>)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91237" name="Group 101"/>
          <p:cNvGrpSpPr>
            <a:grpSpLocks noChangeAspect="1"/>
          </p:cNvGrpSpPr>
          <p:nvPr/>
        </p:nvGrpSpPr>
        <p:grpSpPr bwMode="auto">
          <a:xfrm>
            <a:off x="468313" y="3806825"/>
            <a:ext cx="6191250" cy="1566863"/>
            <a:chOff x="1475" y="6924"/>
            <a:chExt cx="4788" cy="1209"/>
          </a:xfrm>
        </p:grpSpPr>
        <p:sp>
          <p:nvSpPr>
            <p:cNvPr id="91238" name="AutoShape 102"/>
            <p:cNvSpPr>
              <a:spLocks noChangeAspect="1" noChangeArrowheads="1" noTextEdit="1"/>
            </p:cNvSpPr>
            <p:nvPr/>
          </p:nvSpPr>
          <p:spPr bwMode="auto">
            <a:xfrm>
              <a:off x="1475" y="6924"/>
              <a:ext cx="4788" cy="1209"/>
            </a:xfrm>
            <a:prstGeom prst="rect">
              <a:avLst/>
            </a:prstGeom>
            <a:noFill/>
          </p:spPr>
          <p:txBody>
            <a:bodyPr/>
            <a:lstStyle/>
            <a:p>
              <a:endParaRPr lang="ru-RU"/>
            </a:p>
          </p:txBody>
        </p:sp>
        <p:grpSp>
          <p:nvGrpSpPr>
            <p:cNvPr id="91239" name="Group 103"/>
            <p:cNvGrpSpPr>
              <a:grpSpLocks/>
            </p:cNvGrpSpPr>
            <p:nvPr/>
          </p:nvGrpSpPr>
          <p:grpSpPr bwMode="auto">
            <a:xfrm>
              <a:off x="1589" y="6981"/>
              <a:ext cx="4389" cy="1152"/>
              <a:chOff x="1589" y="6981"/>
              <a:chExt cx="4389" cy="1152"/>
            </a:xfrm>
          </p:grpSpPr>
          <p:sp>
            <p:nvSpPr>
              <p:cNvPr id="91240" name="Text Box 104"/>
              <p:cNvSpPr txBox="1">
                <a:spLocks noChangeArrowheads="1"/>
              </p:cNvSpPr>
              <p:nvPr/>
            </p:nvSpPr>
            <p:spPr bwMode="auto">
              <a:xfrm>
                <a:off x="3926" y="7380"/>
                <a:ext cx="342" cy="2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r>
                  <a:rPr lang="ru-RU" sz="1000">
                    <a:latin typeface="Courier New" pitchFamily="49" charset="0"/>
                    <a:ea typeface="Times New Roman" pitchFamily="18" charset="0"/>
                    <a:cs typeface="Courier New" pitchFamily="49" charset="0"/>
                  </a:rPr>
                  <a:t>!</a:t>
                </a:r>
                <a:r>
                  <a:rPr lang="en-US" sz="1000">
                    <a:latin typeface="Courier New" pitchFamily="49" charset="0"/>
                    <a:ea typeface="Times New Roman" pitchFamily="18" charset="0"/>
                    <a:cs typeface="Courier New" pitchFamily="49" charset="0"/>
                  </a:rPr>
                  <a:t>b</a:t>
                </a:r>
                <a:endParaRPr lang="en-US">
                  <a:ea typeface="Times New Roman" pitchFamily="18" charset="0"/>
                  <a:cs typeface="Courier New" pitchFamily="49" charset="0"/>
                </a:endParaRPr>
              </a:p>
            </p:txBody>
          </p:sp>
          <p:cxnSp>
            <p:nvCxnSpPr>
              <p:cNvPr id="91241" name="AutoShape 105"/>
              <p:cNvCxnSpPr>
                <a:cxnSpLocks noChangeShapeType="1"/>
              </p:cNvCxnSpPr>
              <p:nvPr/>
            </p:nvCxnSpPr>
            <p:spPr bwMode="auto">
              <a:xfrm rot="16200000" flipH="1" flipV="1">
                <a:off x="1985" y="7558"/>
                <a:ext cx="56" cy="57"/>
              </a:xfrm>
              <a:prstGeom prst="curvedConnector4">
                <a:avLst>
                  <a:gd name="adj1" fmla="val -642856"/>
                  <a:gd name="adj2" fmla="val 731579"/>
                </a:avLst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sm" len="med"/>
              </a:ln>
            </p:spPr>
          </p:cxnSp>
          <p:sp>
            <p:nvSpPr>
              <p:cNvPr id="91242" name="Text Box 106"/>
              <p:cNvSpPr txBox="1">
                <a:spLocks noChangeArrowheads="1"/>
              </p:cNvSpPr>
              <p:nvPr/>
            </p:nvSpPr>
            <p:spPr bwMode="auto">
              <a:xfrm>
                <a:off x="2159" y="7392"/>
                <a:ext cx="342" cy="2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r>
                  <a:rPr lang="ru-RU" sz="1000">
                    <a:latin typeface="Courier New" pitchFamily="49" charset="0"/>
                    <a:ea typeface="Times New Roman" pitchFamily="18" charset="0"/>
                    <a:cs typeface="Courier New" pitchFamily="49" charset="0"/>
                  </a:rPr>
                  <a:t>!</a:t>
                </a:r>
                <a:r>
                  <a:rPr lang="en-US" sz="1000">
                    <a:latin typeface="Courier New" pitchFamily="49" charset="0"/>
                    <a:ea typeface="Times New Roman" pitchFamily="18" charset="0"/>
                    <a:cs typeface="Courier New" pitchFamily="49" charset="0"/>
                  </a:rPr>
                  <a:t>a</a:t>
                </a:r>
                <a:endParaRPr lang="en-US">
                  <a:ea typeface="Times New Roman" pitchFamily="18" charset="0"/>
                  <a:cs typeface="Courier New" pitchFamily="49" charset="0"/>
                </a:endParaRPr>
              </a:p>
            </p:txBody>
          </p:sp>
          <p:sp>
            <p:nvSpPr>
              <p:cNvPr id="91243" name="Oval 107"/>
              <p:cNvSpPr>
                <a:spLocks noChangeArrowheads="1"/>
              </p:cNvSpPr>
              <p:nvPr/>
            </p:nvSpPr>
            <p:spPr bwMode="auto">
              <a:xfrm>
                <a:off x="1984" y="7559"/>
                <a:ext cx="113" cy="112"/>
              </a:xfrm>
              <a:prstGeom prst="ellipse">
                <a:avLst/>
              </a:prstGeom>
              <a:solidFill>
                <a:srgbClr val="C0C0C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1244" name="Oval 108"/>
              <p:cNvSpPr>
                <a:spLocks noChangeArrowheads="1"/>
              </p:cNvSpPr>
              <p:nvPr/>
            </p:nvSpPr>
            <p:spPr bwMode="auto">
              <a:xfrm>
                <a:off x="2550" y="7559"/>
                <a:ext cx="114" cy="112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1245" name="Text Box 109"/>
              <p:cNvSpPr txBox="1">
                <a:spLocks noChangeArrowheads="1"/>
              </p:cNvSpPr>
              <p:nvPr/>
            </p:nvSpPr>
            <p:spPr bwMode="auto">
              <a:xfrm>
                <a:off x="1589" y="6993"/>
                <a:ext cx="514" cy="5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r>
                  <a:rPr lang="en-US" sz="1000">
                    <a:latin typeface="Courier New" pitchFamily="49" charset="0"/>
                    <a:ea typeface="Times New Roman" pitchFamily="18" charset="0"/>
                    <a:cs typeface="Courier New" pitchFamily="49" charset="0"/>
                  </a:rPr>
                  <a:t>{?x}</a:t>
                </a:r>
                <a:endParaRPr lang="ru-RU" sz="900">
                  <a:ea typeface="Times New Roman" pitchFamily="18" charset="0"/>
                  <a:cs typeface="Courier New" pitchFamily="49" charset="0"/>
                </a:endParaRPr>
              </a:p>
              <a:p>
                <a:pPr eaLnBrk="0" hangingPunct="0"/>
                <a:endParaRPr lang="ru-RU">
                  <a:ea typeface="Times New Roman" pitchFamily="18" charset="0"/>
                  <a:cs typeface="Courier New" pitchFamily="49" charset="0"/>
                </a:endParaRPr>
              </a:p>
            </p:txBody>
          </p:sp>
          <p:cxnSp>
            <p:nvCxnSpPr>
              <p:cNvPr id="91246" name="AutoShape 110"/>
              <p:cNvCxnSpPr>
                <a:cxnSpLocks noChangeShapeType="1"/>
              </p:cNvCxnSpPr>
              <p:nvPr/>
            </p:nvCxnSpPr>
            <p:spPr bwMode="auto">
              <a:xfrm rot="5400000" flipV="1">
                <a:off x="2596" y="7546"/>
                <a:ext cx="40" cy="97"/>
              </a:xfrm>
              <a:prstGeom prst="curvedConnector4">
                <a:avLst>
                  <a:gd name="adj1" fmla="val -940000"/>
                  <a:gd name="adj2" fmla="val 471134"/>
                </a:avLst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sm" len="med"/>
              </a:ln>
            </p:spPr>
          </p:cxnSp>
          <p:sp>
            <p:nvSpPr>
              <p:cNvPr id="91247" name="Text Box 111"/>
              <p:cNvSpPr txBox="1">
                <a:spLocks noChangeArrowheads="1"/>
              </p:cNvSpPr>
              <p:nvPr/>
            </p:nvSpPr>
            <p:spPr bwMode="auto">
              <a:xfrm>
                <a:off x="2444" y="6993"/>
                <a:ext cx="480" cy="2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1000">
                    <a:latin typeface="Courier New" pitchFamily="49" charset="0"/>
                    <a:ea typeface="Times New Roman" pitchFamily="18" charset="0"/>
                    <a:cs typeface="Courier New" pitchFamily="49" charset="0"/>
                  </a:rPr>
                  <a:t>{?x}</a:t>
                </a:r>
                <a:endParaRPr lang="ru-RU" sz="900">
                  <a:ea typeface="Times New Roman" pitchFamily="18" charset="0"/>
                  <a:cs typeface="Courier New" pitchFamily="49" charset="0"/>
                </a:endParaRPr>
              </a:p>
              <a:p>
                <a:pPr eaLnBrk="0" hangingPunct="0"/>
                <a:endParaRPr lang="ru-RU">
                  <a:ea typeface="Times New Roman" pitchFamily="18" charset="0"/>
                  <a:cs typeface="Courier New" pitchFamily="49" charset="0"/>
                </a:endParaRPr>
              </a:p>
            </p:txBody>
          </p:sp>
          <p:cxnSp>
            <p:nvCxnSpPr>
              <p:cNvPr id="91248" name="AutoShape 112"/>
              <p:cNvCxnSpPr>
                <a:cxnSpLocks noChangeShapeType="1"/>
              </p:cNvCxnSpPr>
              <p:nvPr/>
            </p:nvCxnSpPr>
            <p:spPr bwMode="auto">
              <a:xfrm>
                <a:off x="2097" y="7615"/>
                <a:ext cx="453" cy="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</p:spPr>
          </p:cxnSp>
          <p:sp>
            <p:nvSpPr>
              <p:cNvPr id="91249" name="Text Box 113"/>
              <p:cNvSpPr txBox="1">
                <a:spLocks noChangeArrowheads="1"/>
              </p:cNvSpPr>
              <p:nvPr/>
            </p:nvSpPr>
            <p:spPr bwMode="auto">
              <a:xfrm>
                <a:off x="2216" y="7791"/>
                <a:ext cx="342" cy="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r>
                  <a:rPr lang="en-US" sz="1500" b="1">
                    <a:latin typeface="Symbol" pitchFamily="18" charset="2"/>
                    <a:cs typeface="Times New Roman" pitchFamily="18" charset="0"/>
                  </a:rPr>
                  <a:t>S</a:t>
                </a:r>
                <a:endParaRPr lang="ru-RU" sz="900"/>
              </a:p>
              <a:p>
                <a:pPr eaLnBrk="0" hangingPunct="0"/>
                <a:endParaRPr lang="ru-RU"/>
              </a:p>
            </p:txBody>
          </p:sp>
          <p:sp>
            <p:nvSpPr>
              <p:cNvPr id="91250" name="Oval 114"/>
              <p:cNvSpPr>
                <a:spLocks noChangeArrowheads="1"/>
              </p:cNvSpPr>
              <p:nvPr/>
            </p:nvSpPr>
            <p:spPr bwMode="auto">
              <a:xfrm>
                <a:off x="5277" y="7535"/>
                <a:ext cx="114" cy="112"/>
              </a:xfrm>
              <a:prstGeom prst="ellipse">
                <a:avLst/>
              </a:prstGeom>
              <a:solidFill>
                <a:srgbClr val="C0C0C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cxnSp>
            <p:nvCxnSpPr>
              <p:cNvPr id="91251" name="AutoShape 115"/>
              <p:cNvCxnSpPr>
                <a:cxnSpLocks noChangeShapeType="1"/>
              </p:cNvCxnSpPr>
              <p:nvPr/>
            </p:nvCxnSpPr>
            <p:spPr bwMode="auto">
              <a:xfrm rot="5400000" flipV="1">
                <a:off x="5323" y="7522"/>
                <a:ext cx="40" cy="97"/>
              </a:xfrm>
              <a:prstGeom prst="curvedConnector4">
                <a:avLst>
                  <a:gd name="adj1" fmla="val -940000"/>
                  <a:gd name="adj2" fmla="val 471134"/>
                </a:avLst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sm" len="med"/>
              </a:ln>
            </p:spPr>
          </p:cxnSp>
          <p:sp>
            <p:nvSpPr>
              <p:cNvPr id="91252" name="Text Box 116"/>
              <p:cNvSpPr txBox="1">
                <a:spLocks noChangeArrowheads="1"/>
              </p:cNvSpPr>
              <p:nvPr/>
            </p:nvSpPr>
            <p:spPr bwMode="auto">
              <a:xfrm>
                <a:off x="5351" y="6981"/>
                <a:ext cx="570" cy="2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r>
                  <a:rPr lang="en-US" sz="1000">
                    <a:latin typeface="Courier New" pitchFamily="49" charset="0"/>
                    <a:ea typeface="Times New Roman" pitchFamily="18" charset="0"/>
                    <a:cs typeface="Courier New" pitchFamily="49" charset="0"/>
                  </a:rPr>
                  <a:t>{?x}</a:t>
                </a:r>
                <a:endParaRPr lang="en-US">
                  <a:ea typeface="Times New Roman" pitchFamily="18" charset="0"/>
                  <a:cs typeface="Courier New" pitchFamily="49" charset="0"/>
                </a:endParaRPr>
              </a:p>
            </p:txBody>
          </p:sp>
          <p:sp>
            <p:nvSpPr>
              <p:cNvPr id="91253" name="Text Box 117"/>
              <p:cNvSpPr txBox="1">
                <a:spLocks noChangeArrowheads="1"/>
              </p:cNvSpPr>
              <p:nvPr/>
            </p:nvSpPr>
            <p:spPr bwMode="auto">
              <a:xfrm>
                <a:off x="5237" y="7779"/>
                <a:ext cx="741" cy="2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r>
                  <a:rPr lang="en-US" sz="1500" b="1">
                    <a:latin typeface="Symbol" pitchFamily="18" charset="2"/>
                    <a:cs typeface="Times New Roman" pitchFamily="18" charset="0"/>
                  </a:rPr>
                  <a:t>S</a:t>
                </a:r>
                <a:r>
                  <a:rPr lang="en-US" sz="1500" b="1">
                    <a:latin typeface="Symbol" pitchFamily="18" charset="2"/>
                    <a:cs typeface="Times New Roman" pitchFamily="18" charset="0"/>
                    <a:sym typeface="Symbol" pitchFamily="18" charset="2"/>
                  </a:rPr>
                  <a:t></a:t>
                </a:r>
                <a:r>
                  <a:rPr lang="en-US" sz="1500" b="1">
                    <a:latin typeface="Symbol" pitchFamily="18" charset="2"/>
                    <a:cs typeface="Times New Roman" pitchFamily="18" charset="0"/>
                  </a:rPr>
                  <a:t>S</a:t>
                </a:r>
                <a:r>
                  <a:rPr lang="en-US" sz="1500" b="1">
                    <a:latin typeface="Courier New" pitchFamily="49" charset="0"/>
                    <a:ea typeface="Times New Roman" pitchFamily="18" charset="0"/>
                    <a:cs typeface="Courier New" pitchFamily="49" charset="0"/>
                    <a:sym typeface="Symbol" pitchFamily="18" charset="2"/>
                  </a:rPr>
                  <a:t>`</a:t>
                </a:r>
                <a:endParaRPr lang="ru-RU" sz="900">
                  <a:sym typeface="Symbol" pitchFamily="18" charset="2"/>
                </a:endParaRPr>
              </a:p>
              <a:p>
                <a:pPr eaLnBrk="0" hangingPunct="0"/>
                <a:endParaRPr lang="ru-RU" sz="1500" b="1">
                  <a:latin typeface="Symbol" pitchFamily="18" charset="2"/>
                  <a:cs typeface="Times New Roman" pitchFamily="18" charset="0"/>
                  <a:sym typeface="Symbol" pitchFamily="18" charset="2"/>
                </a:endParaRPr>
              </a:p>
            </p:txBody>
          </p:sp>
          <p:sp>
            <p:nvSpPr>
              <p:cNvPr id="91254" name="Oval 118"/>
              <p:cNvSpPr>
                <a:spLocks noChangeArrowheads="1"/>
              </p:cNvSpPr>
              <p:nvPr/>
            </p:nvSpPr>
            <p:spPr bwMode="auto">
              <a:xfrm>
                <a:off x="3751" y="7547"/>
                <a:ext cx="113" cy="112"/>
              </a:xfrm>
              <a:prstGeom prst="ellipse">
                <a:avLst/>
              </a:prstGeom>
              <a:solidFill>
                <a:srgbClr val="C0C0C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1255" name="Oval 119"/>
              <p:cNvSpPr>
                <a:spLocks noChangeArrowheads="1"/>
              </p:cNvSpPr>
              <p:nvPr/>
            </p:nvSpPr>
            <p:spPr bwMode="auto">
              <a:xfrm>
                <a:off x="4317" y="7547"/>
                <a:ext cx="114" cy="112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cxnSp>
            <p:nvCxnSpPr>
              <p:cNvPr id="91256" name="AutoShape 120"/>
              <p:cNvCxnSpPr>
                <a:cxnSpLocks noChangeShapeType="1"/>
              </p:cNvCxnSpPr>
              <p:nvPr/>
            </p:nvCxnSpPr>
            <p:spPr bwMode="auto">
              <a:xfrm rot="16200000" flipH="1" flipV="1">
                <a:off x="3752" y="7546"/>
                <a:ext cx="56" cy="57"/>
              </a:xfrm>
              <a:prstGeom prst="curvedConnector4">
                <a:avLst>
                  <a:gd name="adj1" fmla="val -642856"/>
                  <a:gd name="adj2" fmla="val 731579"/>
                </a:avLst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sm" len="med"/>
              </a:ln>
            </p:spPr>
          </p:cxnSp>
          <p:sp>
            <p:nvSpPr>
              <p:cNvPr id="91257" name="Text Box 121"/>
              <p:cNvSpPr txBox="1">
                <a:spLocks noChangeArrowheads="1"/>
              </p:cNvSpPr>
              <p:nvPr/>
            </p:nvSpPr>
            <p:spPr bwMode="auto">
              <a:xfrm>
                <a:off x="3356" y="6981"/>
                <a:ext cx="514" cy="5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r>
                  <a:rPr lang="en-US" sz="1000">
                    <a:latin typeface="Courier New" pitchFamily="49" charset="0"/>
                    <a:ea typeface="Times New Roman" pitchFamily="18" charset="0"/>
                    <a:cs typeface="Courier New" pitchFamily="49" charset="0"/>
                  </a:rPr>
                  <a:t>{?x}</a:t>
                </a:r>
                <a:endParaRPr lang="ru-RU" sz="900">
                  <a:ea typeface="Times New Roman" pitchFamily="18" charset="0"/>
                  <a:cs typeface="Courier New" pitchFamily="49" charset="0"/>
                </a:endParaRPr>
              </a:p>
              <a:p>
                <a:pPr eaLnBrk="0" hangingPunct="0"/>
                <a:endParaRPr lang="ru-RU">
                  <a:ea typeface="Times New Roman" pitchFamily="18" charset="0"/>
                  <a:cs typeface="Courier New" pitchFamily="49" charset="0"/>
                </a:endParaRPr>
              </a:p>
            </p:txBody>
          </p:sp>
          <p:cxnSp>
            <p:nvCxnSpPr>
              <p:cNvPr id="91258" name="AutoShape 122"/>
              <p:cNvCxnSpPr>
                <a:cxnSpLocks noChangeShapeType="1"/>
              </p:cNvCxnSpPr>
              <p:nvPr/>
            </p:nvCxnSpPr>
            <p:spPr bwMode="auto">
              <a:xfrm rot="5400000" flipV="1">
                <a:off x="4363" y="7534"/>
                <a:ext cx="40" cy="97"/>
              </a:xfrm>
              <a:prstGeom prst="curvedConnector4">
                <a:avLst>
                  <a:gd name="adj1" fmla="val -940000"/>
                  <a:gd name="adj2" fmla="val 471134"/>
                </a:avLst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91259" name="AutoShape 123"/>
              <p:cNvCxnSpPr>
                <a:cxnSpLocks noChangeShapeType="1"/>
              </p:cNvCxnSpPr>
              <p:nvPr/>
            </p:nvCxnSpPr>
            <p:spPr bwMode="auto">
              <a:xfrm>
                <a:off x="3864" y="7603"/>
                <a:ext cx="453" cy="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</p:spPr>
          </p:cxnSp>
          <p:sp>
            <p:nvSpPr>
              <p:cNvPr id="91260" name="Text Box 124"/>
              <p:cNvSpPr txBox="1">
                <a:spLocks noChangeArrowheads="1"/>
              </p:cNvSpPr>
              <p:nvPr/>
            </p:nvSpPr>
            <p:spPr bwMode="auto">
              <a:xfrm>
                <a:off x="3983" y="7779"/>
                <a:ext cx="342" cy="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r>
                  <a:rPr lang="en-US" sz="1500" b="1">
                    <a:latin typeface="Symbol" pitchFamily="18" charset="2"/>
                    <a:cs typeface="Times New Roman" pitchFamily="18" charset="0"/>
                  </a:rPr>
                  <a:t>S</a:t>
                </a:r>
                <a:r>
                  <a:rPr lang="en-US" sz="1500" b="1">
                    <a:cs typeface="Times New Roman" pitchFamily="18" charset="0"/>
                  </a:rPr>
                  <a:t>`</a:t>
                </a:r>
                <a:endParaRPr lang="ru-RU" sz="900"/>
              </a:p>
              <a:p>
                <a:pPr eaLnBrk="0" hangingPunct="0"/>
                <a:endParaRPr lang="ru-RU"/>
              </a:p>
            </p:txBody>
          </p:sp>
          <p:sp>
            <p:nvSpPr>
              <p:cNvPr id="91261" name="Text Box 125"/>
              <p:cNvSpPr txBox="1">
                <a:spLocks noChangeArrowheads="1"/>
              </p:cNvSpPr>
              <p:nvPr/>
            </p:nvSpPr>
            <p:spPr bwMode="auto">
              <a:xfrm>
                <a:off x="4097" y="6993"/>
                <a:ext cx="480" cy="2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1000">
                    <a:latin typeface="Courier New" pitchFamily="49" charset="0"/>
                    <a:ea typeface="Times New Roman" pitchFamily="18" charset="0"/>
                    <a:cs typeface="Courier New" pitchFamily="49" charset="0"/>
                  </a:rPr>
                  <a:t>{?x}</a:t>
                </a:r>
                <a:endParaRPr lang="ru-RU" sz="900">
                  <a:ea typeface="Times New Roman" pitchFamily="18" charset="0"/>
                  <a:cs typeface="Courier New" pitchFamily="49" charset="0"/>
                </a:endParaRPr>
              </a:p>
              <a:p>
                <a:pPr eaLnBrk="0" hangingPunct="0"/>
                <a:endParaRPr lang="ru-RU">
                  <a:ea typeface="Times New Roman" pitchFamily="18" charset="0"/>
                  <a:cs typeface="Courier New" pitchFamily="49" charset="0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6DB7C-2D52-4079-930B-C88EE905A3D8}" type="slidenum">
              <a:rPr lang="ru-RU"/>
              <a:pPr/>
              <a:t>24</a:t>
            </a:fld>
            <a:endParaRPr lang="ru-RU"/>
          </a:p>
        </p:txBody>
      </p:sp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762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Трассовая модель:</a:t>
            </a:r>
          </a:p>
          <a:p>
            <a:pPr algn="ctr"/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Разложение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-модели на поддеревья.</a:t>
            </a:r>
            <a:r>
              <a:rPr lang="ru-RU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grpSp>
        <p:nvGrpSpPr>
          <p:cNvPr id="92163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92164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165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166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167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168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169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170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171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172" name="Text Box 12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92173" name="Picture 13" descr="IP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174" name="Text Box 14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>
                  <a:solidFill>
                    <a:srgbClr val="567F9E"/>
                  </a:solidFill>
                </a:rPr>
                <a:t>&amp;</a:t>
              </a:r>
              <a:r>
                <a:rPr lang="ru-RU" sz="160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graphicFrame>
        <p:nvGraphicFramePr>
          <p:cNvPr id="92282" name="Object 122"/>
          <p:cNvGraphicFramePr>
            <a:graphicFrameLocks noChangeAspect="1"/>
          </p:cNvGraphicFramePr>
          <p:nvPr>
            <p:ph/>
          </p:nvPr>
        </p:nvGraphicFramePr>
        <p:xfrm>
          <a:off x="455613" y="933450"/>
          <a:ext cx="8286750" cy="5254625"/>
        </p:xfrm>
        <a:graphic>
          <a:graphicData uri="http://schemas.openxmlformats.org/presentationml/2006/ole">
            <p:oleObj spid="_x0000_s92282" name="Document" r:id="rId4" imgW="8472300" imgH="5372050" progId="Word.Documen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7D2C-5B5B-4425-A81C-90EC26D2DE22}" type="slidenum">
              <a:rPr lang="ru-RU"/>
              <a:pPr/>
              <a:t>25</a:t>
            </a:fld>
            <a:endParaRPr lang="ru-RU"/>
          </a:p>
        </p:txBody>
      </p:sp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762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Трассовая модель:</a:t>
            </a:r>
          </a:p>
          <a:p>
            <a:pPr algn="ctr"/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Разложение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-модели на поддеревья.</a:t>
            </a:r>
            <a:r>
              <a:rPr lang="ru-RU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grpSp>
        <p:nvGrpSpPr>
          <p:cNvPr id="94211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94212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213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214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215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216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217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218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219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220" name="Text Box 12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94221" name="Picture 13" descr="IP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4222" name="Text Box 14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>
                  <a:solidFill>
                    <a:srgbClr val="567F9E"/>
                  </a:solidFill>
                </a:rPr>
                <a:t>&amp;</a:t>
              </a:r>
              <a:r>
                <a:rPr lang="ru-RU" sz="160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graphicFrame>
        <p:nvGraphicFramePr>
          <p:cNvPr id="94231" name="Object 23"/>
          <p:cNvGraphicFramePr>
            <a:graphicFrameLocks noChangeAspect="1"/>
          </p:cNvGraphicFramePr>
          <p:nvPr>
            <p:ph/>
          </p:nvPr>
        </p:nvGraphicFramePr>
        <p:xfrm>
          <a:off x="147638" y="1127125"/>
          <a:ext cx="8820150" cy="5095875"/>
        </p:xfrm>
        <a:graphic>
          <a:graphicData uri="http://schemas.openxmlformats.org/presentationml/2006/ole">
            <p:oleObj spid="_x0000_s94231" name="Document" r:id="rId4" imgW="9100838" imgH="5257567" progId="Word.Documen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00F4-2481-48F7-984B-9C7B725A07B8}" type="slidenum">
              <a:rPr lang="ru-RU"/>
              <a:pPr/>
              <a:t>26</a:t>
            </a:fld>
            <a:endParaRPr lang="ru-RU"/>
          </a:p>
        </p:txBody>
      </p:sp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762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Трассовая модель:</a:t>
            </a:r>
          </a:p>
          <a:p>
            <a:pPr algn="ctr"/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Разложение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-модели на поддеревья.</a:t>
            </a:r>
            <a:r>
              <a:rPr lang="ru-RU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grpSp>
        <p:nvGrpSpPr>
          <p:cNvPr id="96259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96260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6261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6262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6263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6264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6265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6266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6267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6268" name="Text Box 12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96269" name="Picture 13" descr="IP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6270" name="Text Box 14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>
                  <a:solidFill>
                    <a:srgbClr val="567F9E"/>
                  </a:solidFill>
                </a:rPr>
                <a:t>&amp;</a:t>
              </a:r>
              <a:r>
                <a:rPr lang="ru-RU" sz="160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graphicFrame>
        <p:nvGraphicFramePr>
          <p:cNvPr id="96271" name="Object 15"/>
          <p:cNvGraphicFramePr>
            <a:graphicFrameLocks noChangeAspect="1"/>
          </p:cNvGraphicFramePr>
          <p:nvPr>
            <p:ph/>
          </p:nvPr>
        </p:nvGraphicFramePr>
        <p:xfrm>
          <a:off x="147638" y="1128713"/>
          <a:ext cx="8820150" cy="5057775"/>
        </p:xfrm>
        <a:graphic>
          <a:graphicData uri="http://schemas.openxmlformats.org/presentationml/2006/ole">
            <p:oleObj spid="_x0000_s96271" name="Document" r:id="rId4" imgW="9100838" imgH="5219406" progId="Word.Documen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AA624-5027-46EC-9F7F-C67F36B2A3D7}" type="slidenum">
              <a:rPr lang="ru-RU"/>
              <a:pPr/>
              <a:t>27</a:t>
            </a:fld>
            <a:endParaRPr lang="ru-RU"/>
          </a:p>
        </p:txBody>
      </p:sp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762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Трассовая модель:</a:t>
            </a:r>
          </a:p>
          <a:p>
            <a:pPr algn="ctr"/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Разложение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-модели на поддеревья.</a:t>
            </a:r>
            <a:r>
              <a:rPr lang="ru-RU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grpSp>
        <p:nvGrpSpPr>
          <p:cNvPr id="97283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97284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7285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7286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7287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7288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7289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7290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7291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7292" name="Text Box 12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97293" name="Picture 13" descr="IP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294" name="Text Box 14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>
                  <a:solidFill>
                    <a:srgbClr val="567F9E"/>
                  </a:solidFill>
                </a:rPr>
                <a:t>&amp;</a:t>
              </a:r>
              <a:r>
                <a:rPr lang="ru-RU" sz="160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graphicFrame>
        <p:nvGraphicFramePr>
          <p:cNvPr id="97295" name="Object 15"/>
          <p:cNvGraphicFramePr>
            <a:graphicFrameLocks noChangeAspect="1"/>
          </p:cNvGraphicFramePr>
          <p:nvPr>
            <p:ph/>
          </p:nvPr>
        </p:nvGraphicFramePr>
        <p:xfrm>
          <a:off x="147638" y="1127125"/>
          <a:ext cx="8820150" cy="5051425"/>
        </p:xfrm>
        <a:graphic>
          <a:graphicData uri="http://schemas.openxmlformats.org/presentationml/2006/ole">
            <p:oleObj spid="_x0000_s97295" name="Document" r:id="rId4" imgW="9100838" imgH="5219406" progId="Word.Documen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E1964-C773-4ADF-A25F-B8A3B0BD2C24}" type="slidenum">
              <a:rPr lang="ru-RU"/>
              <a:pPr/>
              <a:t>28</a:t>
            </a:fld>
            <a:endParaRPr lang="ru-RU"/>
          </a:p>
        </p:txBody>
      </p:sp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762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Трассовая модель:</a:t>
            </a:r>
          </a:p>
          <a:p>
            <a:pPr algn="ctr"/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Разложение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-модели на поддеревья.</a:t>
            </a:r>
            <a:r>
              <a:rPr lang="ru-RU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grpSp>
        <p:nvGrpSpPr>
          <p:cNvPr id="98307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98308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8309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8310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8311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8312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8313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8314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8315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8316" name="Text Box 12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98317" name="Picture 13" descr="IP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8318" name="Text Box 14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>
                  <a:solidFill>
                    <a:srgbClr val="567F9E"/>
                  </a:solidFill>
                </a:rPr>
                <a:t>&amp;</a:t>
              </a:r>
              <a:r>
                <a:rPr lang="ru-RU" sz="160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graphicFrame>
        <p:nvGraphicFramePr>
          <p:cNvPr id="98319" name="Object 15"/>
          <p:cNvGraphicFramePr>
            <a:graphicFrameLocks noChangeAspect="1"/>
          </p:cNvGraphicFramePr>
          <p:nvPr>
            <p:ph/>
          </p:nvPr>
        </p:nvGraphicFramePr>
        <p:xfrm>
          <a:off x="147638" y="1127125"/>
          <a:ext cx="8820150" cy="5051425"/>
        </p:xfrm>
        <a:graphic>
          <a:graphicData uri="http://schemas.openxmlformats.org/presentationml/2006/ole">
            <p:oleObj spid="_x0000_s98319" name="Document" r:id="rId4" imgW="9100838" imgH="5219406" progId="Word.Documen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F6CD-0DAF-4DBA-B741-23E202B73762}" type="slidenum">
              <a:rPr lang="ru-RU"/>
              <a:pPr/>
              <a:t>29</a:t>
            </a:fld>
            <a:endParaRPr lang="ru-RU"/>
          </a:p>
        </p:txBody>
      </p:sp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762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Трассовая модель:</a:t>
            </a:r>
          </a:p>
          <a:p>
            <a:pPr algn="ctr"/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Разложение 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-модели на поддеревья.</a:t>
            </a:r>
            <a:r>
              <a:rPr lang="ru-RU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grpSp>
        <p:nvGrpSpPr>
          <p:cNvPr id="99331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99332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9333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9334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9335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9336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9337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9338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9339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9340" name="Text Box 12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99341" name="Picture 13" descr="IP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9342" name="Text Box 14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>
                  <a:solidFill>
                    <a:srgbClr val="567F9E"/>
                  </a:solidFill>
                </a:rPr>
                <a:t>&amp;</a:t>
              </a:r>
              <a:r>
                <a:rPr lang="ru-RU" sz="160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graphicFrame>
        <p:nvGraphicFramePr>
          <p:cNvPr id="99343" name="Object 15"/>
          <p:cNvGraphicFramePr>
            <a:graphicFrameLocks noChangeAspect="1"/>
          </p:cNvGraphicFramePr>
          <p:nvPr>
            <p:ph/>
          </p:nvPr>
        </p:nvGraphicFramePr>
        <p:xfrm>
          <a:off x="147638" y="1127125"/>
          <a:ext cx="8820150" cy="5226050"/>
        </p:xfrm>
        <a:graphic>
          <a:graphicData uri="http://schemas.openxmlformats.org/presentationml/2006/ole">
            <p:oleObj spid="_x0000_s99343" name="Document" r:id="rId4" imgW="9100838" imgH="5392571" progId="Word.Documen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B69D-6D7C-4218-99D9-6B6D393EC850}" type="slidenum">
              <a:rPr lang="ru-RU"/>
              <a:pPr/>
              <a:t>3</a:t>
            </a:fld>
            <a:endParaRPr lang="ru-RU"/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8223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Трассовая модель:</a:t>
            </a:r>
          </a:p>
          <a:p>
            <a:pPr algn="ctr"/>
            <a:r>
              <a:rPr lang="ru-RU" sz="24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Определение 5</a:t>
            </a:r>
            <a:r>
              <a:rPr lang="ru-RU" sz="24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: </a:t>
            </a:r>
            <a:r>
              <a:rPr lang="ru-RU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Базовые </a:t>
            </a:r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ru-RU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-обозначения</a:t>
            </a:r>
            <a:r>
              <a:rPr lang="ru-RU" sz="24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grpSp>
        <p:nvGrpSpPr>
          <p:cNvPr id="27651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27652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53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54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55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56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57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58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59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60" name="Text Box 12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7661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2" name="Text Box 14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>
                  <a:solidFill>
                    <a:srgbClr val="567F9E"/>
                  </a:solidFill>
                </a:rPr>
                <a:t>&amp;</a:t>
              </a:r>
              <a:r>
                <a:rPr lang="ru-RU" sz="160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179388" y="1052513"/>
            <a:ext cx="8785225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0000FF"/>
              </a:buClr>
              <a:buSzPct val="100000"/>
              <a:buFontTx/>
              <a:buChar char="•"/>
            </a:pP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Будем считать, что фиксирован универсум символов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W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. Обозначим:</a:t>
            </a:r>
            <a:endParaRPr lang="en-US" altLang="zh-TW" sz="2000">
              <a:solidFill>
                <a:srgbClr val="000000"/>
              </a:solidFill>
              <a:latin typeface="Courier New" pitchFamily="49" charset="0"/>
              <a:ea typeface="新細明體" pitchFamily="18" charset="-120"/>
              <a:cs typeface="Times New Roman" pitchFamily="18" charset="0"/>
            </a:endParaRPr>
          </a:p>
          <a:p>
            <a:pPr algn="just">
              <a:spcBef>
                <a:spcPct val="10000"/>
              </a:spcBef>
              <a:buClr>
                <a:srgbClr val="0000FF"/>
              </a:buClr>
            </a:pP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cs typeface="Times New Roman" pitchFamily="18" charset="0"/>
              </a:rPr>
              <a:t>Z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cs typeface="Times New Roman" pitchFamily="18" charset="0"/>
              </a:rPr>
              <a:t> =</a:t>
            </a:r>
            <a:r>
              <a:rPr lang="en-US" altLang="zh-TW" sz="2000" baseline="-30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def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 ({?}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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W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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({!}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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W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ct val="50000"/>
              </a:spcBef>
              <a:buClr>
                <a:srgbClr val="0000FF"/>
              </a:buClr>
              <a:buSzPct val="100000"/>
              <a:buFontTx/>
              <a:buChar char="•"/>
            </a:pP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Базовым алфавитом будем называть подмножество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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Z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Clr>
                <a:srgbClr val="0000FF"/>
              </a:buClr>
            </a:pP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Базовы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</a:rPr>
              <a:t>е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символ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</a:rPr>
              <a:t>ы =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символы алфавита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символ разрушения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cs typeface="Times New Roman" pitchFamily="18" charset="0"/>
                <a:sym typeface="Symbol" pitchFamily="18" charset="2"/>
              </a:rPr>
              <a:t>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Z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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Z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ct val="50000"/>
              </a:spcBef>
              <a:buClr>
                <a:srgbClr val="0000FF"/>
              </a:buClr>
              <a:buSzPct val="100000"/>
              <a:buFontTx/>
              <a:buChar char="•"/>
            </a:pP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произвольного множества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A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обозначим:</a:t>
            </a:r>
            <a:endParaRPr lang="en-US" altLang="zh-TW" sz="2000">
              <a:solidFill>
                <a:srgbClr val="000000"/>
              </a:solidFill>
              <a:latin typeface="Courier New" pitchFamily="49" charset="0"/>
              <a:ea typeface="新細明體" pitchFamily="18" charset="-120"/>
            </a:endParaRPr>
          </a:p>
          <a:p>
            <a:pPr algn="just">
              <a:spcBef>
                <a:spcPct val="10000"/>
              </a:spcBef>
              <a:buClr>
                <a:srgbClr val="0000FF"/>
              </a:buClr>
            </a:pP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?A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=</a:t>
            </a:r>
            <a:r>
              <a:rPr lang="en-US" altLang="zh-TW" sz="2000" baseline="-30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def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 A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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({?}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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W)	–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стимулы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,</a:t>
            </a:r>
            <a:endParaRPr lang="en-US" altLang="zh-TW" sz="2000">
              <a:solidFill>
                <a:srgbClr val="000000"/>
              </a:solidFill>
              <a:latin typeface="Courier New" pitchFamily="49" charset="0"/>
              <a:ea typeface="新細明體" pitchFamily="18" charset="-120"/>
            </a:endParaRPr>
          </a:p>
          <a:p>
            <a:pPr algn="just">
              <a:spcBef>
                <a:spcPct val="10000"/>
              </a:spcBef>
              <a:buClr>
                <a:srgbClr val="0000FF"/>
              </a:buClr>
            </a:pP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!A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=</a:t>
            </a:r>
            <a:r>
              <a:rPr lang="en-US" altLang="zh-TW" sz="2000" baseline="-30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def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 A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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({!}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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W)	–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реакции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,</a:t>
            </a:r>
            <a:endParaRPr lang="en-US" altLang="zh-TW" sz="2000">
              <a:solidFill>
                <a:srgbClr val="000000"/>
              </a:solidFill>
              <a:latin typeface="Courier New" pitchFamily="49" charset="0"/>
              <a:ea typeface="新細明體" pitchFamily="18" charset="-120"/>
              <a:sym typeface="Symbol" pitchFamily="18" charset="2"/>
            </a:endParaRPr>
          </a:p>
          <a:p>
            <a:pPr algn="just">
              <a:spcBef>
                <a:spcPct val="10000"/>
              </a:spcBef>
              <a:buClr>
                <a:srgbClr val="0000FF"/>
              </a:buClr>
            </a:pP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	=</a:t>
            </a:r>
            <a:r>
              <a:rPr lang="en-US" altLang="zh-TW" sz="2000" baseline="-30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def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 {{?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x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}|?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x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?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}	–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блокировки (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-отказы),</a:t>
            </a:r>
            <a:endParaRPr lang="en-US" altLang="zh-TW" sz="2000">
              <a:solidFill>
                <a:srgbClr val="000000"/>
              </a:solidFill>
              <a:latin typeface="Courier New" pitchFamily="49" charset="0"/>
              <a:ea typeface="新細明體" pitchFamily="18" charset="-120"/>
            </a:endParaRPr>
          </a:p>
          <a:p>
            <a:pPr algn="just">
              <a:spcBef>
                <a:spcPct val="10000"/>
              </a:spcBef>
              <a:buClr>
                <a:srgbClr val="0000FF"/>
              </a:buClr>
            </a:pP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A</a:t>
            </a:r>
            <a:r>
              <a:rPr lang="en-US" altLang="zh-TW" sz="2000" baseline="-30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	=</a:t>
            </a:r>
            <a:r>
              <a:rPr lang="en-US" altLang="zh-TW" sz="2000" baseline="-30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def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 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A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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		–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множество плюс блокировки.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714E-6DC3-4A23-9A35-388D3C729D52}" type="slidenum">
              <a:rPr lang="ru-RU"/>
              <a:pPr/>
              <a:t>30</a:t>
            </a:fld>
            <a:endParaRPr lang="ru-RU"/>
          </a:p>
        </p:txBody>
      </p:sp>
      <p:grpSp>
        <p:nvGrpSpPr>
          <p:cNvPr id="62466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62467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468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469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470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471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472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473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474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475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2476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2477" name="Text Box 13"/>
          <p:cNvSpPr txBox="1">
            <a:spLocks noChangeArrowheads="1"/>
          </p:cNvSpPr>
          <p:nvPr/>
        </p:nvSpPr>
        <p:spPr bwMode="auto">
          <a:xfrm>
            <a:off x="503238" y="225425"/>
            <a:ext cx="8245475" cy="9461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Формализация эксперимента:</a:t>
            </a:r>
          </a:p>
          <a:p>
            <a:pPr algn="ctr"/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Литература</a:t>
            </a:r>
            <a:endParaRPr lang="ru-RU" sz="36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2478" name="Rectangle 14"/>
          <p:cNvSpPr>
            <a:spLocks noChangeArrowheads="1"/>
          </p:cNvSpPr>
          <p:nvPr/>
        </p:nvSpPr>
        <p:spPr bwMode="auto">
          <a:xfrm>
            <a:off x="1892300" y="2724150"/>
            <a:ext cx="53165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62489" name="Text Box 25"/>
          <p:cNvSpPr txBox="1">
            <a:spLocks noChangeArrowheads="1"/>
          </p:cNvSpPr>
          <p:nvPr/>
        </p:nvSpPr>
        <p:spPr bwMode="auto">
          <a:xfrm>
            <a:off x="179388" y="1268413"/>
            <a:ext cx="8713787" cy="495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sz="2400"/>
              <a:t>http://www.ispras.ru/~RedVerst/RedVerst/Publications/</a:t>
            </a:r>
            <a:br>
              <a:rPr lang="ru-RU" sz="2400"/>
            </a:br>
            <a:r>
              <a:rPr lang="ru-RU" sz="2400"/>
              <a:t>TR-01-2005.pdf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sz="2200"/>
              <a:t>R.J. van Glabbeek. The Linear Time Branching Time Spectrum I. </a:t>
            </a:r>
            <a:r>
              <a:rPr lang="ru-RU" sz="2000"/>
              <a:t>The Semantics of Concrete Sequential Processes.</a:t>
            </a:r>
            <a:br>
              <a:rPr lang="ru-RU" sz="2000"/>
            </a:br>
            <a:r>
              <a:rPr lang="ru-RU" sz="2000">
                <a:latin typeface="Times New Roman" pitchFamily="18" charset="0"/>
              </a:rPr>
              <a:t>Семантики для машин без внутренней активности.</a:t>
            </a:r>
            <a:br>
              <a:rPr lang="ru-RU" sz="2000">
                <a:latin typeface="Times New Roman" pitchFamily="18" charset="0"/>
              </a:rPr>
            </a:br>
            <a:r>
              <a:rPr lang="ru-RU" sz="2400"/>
              <a:t>http://Boole.stanford.edu/pub/spectrum1.ps.gz </a:t>
            </a:r>
            <a:endParaRPr lang="ru-RU" sz="2400">
              <a:latin typeface="Times New Roman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sz="2200"/>
              <a:t>R.J. van Glabbeek. The Linear Time Branching Time Spectrum I</a:t>
            </a:r>
            <a:r>
              <a:rPr lang="en-US" sz="2200"/>
              <a:t>I</a:t>
            </a:r>
            <a:r>
              <a:rPr lang="ru-RU" sz="2200"/>
              <a:t>.</a:t>
            </a:r>
            <a:br>
              <a:rPr lang="ru-RU" sz="2200"/>
            </a:br>
            <a:r>
              <a:rPr lang="ru-RU" sz="2000"/>
              <a:t>The semantics of sequential systems with silent moves.</a:t>
            </a:r>
            <a:br>
              <a:rPr lang="ru-RU" sz="2000"/>
            </a:br>
            <a:r>
              <a:rPr lang="ru-RU" sz="2000">
                <a:latin typeface="Times New Roman" pitchFamily="18" charset="0"/>
              </a:rPr>
              <a:t>Семантики для машин с внутренней активностью.</a:t>
            </a:r>
            <a:br>
              <a:rPr lang="ru-RU" sz="2000">
                <a:latin typeface="Times New Roman" pitchFamily="18" charset="0"/>
              </a:rPr>
            </a:br>
            <a:r>
              <a:rPr lang="ru-RU" sz="2400"/>
              <a:t>http://Boole.stanford.edu/pub/spectrum.ps.gz </a:t>
            </a:r>
            <a:endParaRPr lang="ru-RU" sz="2400">
              <a:latin typeface="Times New Roman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sz="2200">
                <a:latin typeface="CMSS17~c" charset="0"/>
              </a:rPr>
              <a:t>Jan Tretmans</a:t>
            </a:r>
            <a:r>
              <a:rPr lang="ru-RU" sz="2200"/>
              <a:t>. </a:t>
            </a:r>
            <a:r>
              <a:rPr lang="ru-RU" sz="2200">
                <a:latin typeface="CMSS17" charset="0"/>
              </a:rPr>
              <a:t>Testing Techniques</a:t>
            </a:r>
            <a:r>
              <a:rPr lang="ru-RU" sz="2200"/>
              <a:t>.</a:t>
            </a:r>
            <a:br>
              <a:rPr lang="ru-RU" sz="2200"/>
            </a:br>
            <a:r>
              <a:rPr lang="ru-RU" sz="2000">
                <a:latin typeface="Times New Roman" pitchFamily="18" charset="0"/>
              </a:rPr>
              <a:t>Соответствия для машин ввода-вывода.</a:t>
            </a:r>
            <a:r>
              <a:rPr lang="ru-RU" sz="2200"/>
              <a:t/>
            </a:r>
            <a:br>
              <a:rPr lang="ru-RU" sz="2200"/>
            </a:br>
            <a:r>
              <a:rPr lang="ru-RU" sz="2400"/>
              <a:t>http://www.cs.auc.dk/~kgl/TOV04/tretmans-notes.pdf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C12B-196B-41D4-A4DD-F08A863DB720}" type="slidenum">
              <a:rPr lang="ru-RU"/>
              <a:pPr/>
              <a:t>31</a:t>
            </a:fld>
            <a:endParaRPr lang="ru-RU"/>
          </a:p>
        </p:txBody>
      </p:sp>
      <p:pic>
        <p:nvPicPr>
          <p:cNvPr id="59394" name="Picture 2" descr="end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9395" name="Oval 3"/>
          <p:cNvSpPr>
            <a:spLocks noChangeArrowheads="1"/>
          </p:cNvSpPr>
          <p:nvPr/>
        </p:nvSpPr>
        <p:spPr bwMode="auto">
          <a:xfrm>
            <a:off x="1258888" y="54927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396" name="Oval 4"/>
          <p:cNvSpPr>
            <a:spLocks noChangeArrowheads="1"/>
          </p:cNvSpPr>
          <p:nvPr/>
        </p:nvSpPr>
        <p:spPr bwMode="auto">
          <a:xfrm>
            <a:off x="1403350" y="4413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397" name="Oval 5"/>
          <p:cNvSpPr>
            <a:spLocks noChangeArrowheads="1"/>
          </p:cNvSpPr>
          <p:nvPr/>
        </p:nvSpPr>
        <p:spPr bwMode="auto">
          <a:xfrm>
            <a:off x="1546225" y="33337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398" name="Oval 6"/>
          <p:cNvSpPr>
            <a:spLocks noChangeArrowheads="1"/>
          </p:cNvSpPr>
          <p:nvPr/>
        </p:nvSpPr>
        <p:spPr bwMode="auto">
          <a:xfrm>
            <a:off x="1727200" y="29686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399" name="Oval 7"/>
          <p:cNvSpPr>
            <a:spLocks noChangeArrowheads="1"/>
          </p:cNvSpPr>
          <p:nvPr/>
        </p:nvSpPr>
        <p:spPr bwMode="auto">
          <a:xfrm>
            <a:off x="1654175" y="477838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00" name="Oval 8"/>
          <p:cNvSpPr>
            <a:spLocks noChangeArrowheads="1"/>
          </p:cNvSpPr>
          <p:nvPr/>
        </p:nvSpPr>
        <p:spPr bwMode="auto">
          <a:xfrm>
            <a:off x="1619250" y="6572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01" name="Oval 9"/>
          <p:cNvSpPr>
            <a:spLocks noChangeArrowheads="1"/>
          </p:cNvSpPr>
          <p:nvPr/>
        </p:nvSpPr>
        <p:spPr bwMode="auto">
          <a:xfrm>
            <a:off x="1582738" y="8366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02" name="Oval 10"/>
          <p:cNvSpPr>
            <a:spLocks noChangeArrowheads="1"/>
          </p:cNvSpPr>
          <p:nvPr/>
        </p:nvSpPr>
        <p:spPr bwMode="auto">
          <a:xfrm>
            <a:off x="1546225" y="1017588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03" name="Oval 11"/>
          <p:cNvSpPr>
            <a:spLocks noChangeArrowheads="1"/>
          </p:cNvSpPr>
          <p:nvPr/>
        </p:nvSpPr>
        <p:spPr bwMode="auto">
          <a:xfrm>
            <a:off x="1511300" y="119697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04" name="Oval 12"/>
          <p:cNvSpPr>
            <a:spLocks noChangeArrowheads="1"/>
          </p:cNvSpPr>
          <p:nvPr/>
        </p:nvSpPr>
        <p:spPr bwMode="auto">
          <a:xfrm>
            <a:off x="1474788" y="13763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05" name="Oval 13"/>
          <p:cNvSpPr>
            <a:spLocks noChangeArrowheads="1"/>
          </p:cNvSpPr>
          <p:nvPr/>
        </p:nvSpPr>
        <p:spPr bwMode="auto">
          <a:xfrm>
            <a:off x="1438275" y="1557338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06" name="Oval 14"/>
          <p:cNvSpPr>
            <a:spLocks noChangeArrowheads="1"/>
          </p:cNvSpPr>
          <p:nvPr/>
        </p:nvSpPr>
        <p:spPr bwMode="auto">
          <a:xfrm>
            <a:off x="1762125" y="801688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07" name="Oval 15"/>
          <p:cNvSpPr>
            <a:spLocks noChangeArrowheads="1"/>
          </p:cNvSpPr>
          <p:nvPr/>
        </p:nvSpPr>
        <p:spPr bwMode="auto">
          <a:xfrm>
            <a:off x="1906588" y="69215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08" name="Oval 16"/>
          <p:cNvSpPr>
            <a:spLocks noChangeArrowheads="1"/>
          </p:cNvSpPr>
          <p:nvPr/>
        </p:nvSpPr>
        <p:spPr bwMode="auto">
          <a:xfrm>
            <a:off x="2014538" y="54927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09" name="Oval 17"/>
          <p:cNvSpPr>
            <a:spLocks noChangeArrowheads="1"/>
          </p:cNvSpPr>
          <p:nvPr/>
        </p:nvSpPr>
        <p:spPr bwMode="auto">
          <a:xfrm>
            <a:off x="2122488" y="4048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10" name="Oval 18"/>
          <p:cNvSpPr>
            <a:spLocks noChangeArrowheads="1"/>
          </p:cNvSpPr>
          <p:nvPr/>
        </p:nvSpPr>
        <p:spPr bwMode="auto">
          <a:xfrm>
            <a:off x="2266950" y="29686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11" name="Oval 19"/>
          <p:cNvSpPr>
            <a:spLocks noChangeArrowheads="1"/>
          </p:cNvSpPr>
          <p:nvPr/>
        </p:nvSpPr>
        <p:spPr bwMode="auto">
          <a:xfrm>
            <a:off x="2446338" y="26035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12" name="Oval 20"/>
          <p:cNvSpPr>
            <a:spLocks noChangeArrowheads="1"/>
          </p:cNvSpPr>
          <p:nvPr/>
        </p:nvSpPr>
        <p:spPr bwMode="auto">
          <a:xfrm>
            <a:off x="2627313" y="2968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13" name="Oval 21"/>
          <p:cNvSpPr>
            <a:spLocks noChangeArrowheads="1"/>
          </p:cNvSpPr>
          <p:nvPr/>
        </p:nvSpPr>
        <p:spPr bwMode="auto">
          <a:xfrm>
            <a:off x="1870075" y="94456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14" name="Oval 22"/>
          <p:cNvSpPr>
            <a:spLocks noChangeArrowheads="1"/>
          </p:cNvSpPr>
          <p:nvPr/>
        </p:nvSpPr>
        <p:spPr bwMode="auto">
          <a:xfrm>
            <a:off x="1979613" y="108902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15" name="Oval 23"/>
          <p:cNvSpPr>
            <a:spLocks noChangeArrowheads="1"/>
          </p:cNvSpPr>
          <p:nvPr/>
        </p:nvSpPr>
        <p:spPr bwMode="auto">
          <a:xfrm>
            <a:off x="2087563" y="1233488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16" name="Oval 24"/>
          <p:cNvSpPr>
            <a:spLocks noChangeArrowheads="1"/>
          </p:cNvSpPr>
          <p:nvPr/>
        </p:nvSpPr>
        <p:spPr bwMode="auto">
          <a:xfrm>
            <a:off x="2159000" y="141287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17" name="Oval 25"/>
          <p:cNvSpPr>
            <a:spLocks noChangeArrowheads="1"/>
          </p:cNvSpPr>
          <p:nvPr/>
        </p:nvSpPr>
        <p:spPr bwMode="auto">
          <a:xfrm>
            <a:off x="2230438" y="15922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18" name="Oval 26"/>
          <p:cNvSpPr>
            <a:spLocks noChangeArrowheads="1"/>
          </p:cNvSpPr>
          <p:nvPr/>
        </p:nvSpPr>
        <p:spPr bwMode="auto">
          <a:xfrm>
            <a:off x="2303463" y="1773238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19" name="Oval 27"/>
          <p:cNvSpPr>
            <a:spLocks noChangeArrowheads="1"/>
          </p:cNvSpPr>
          <p:nvPr/>
        </p:nvSpPr>
        <p:spPr bwMode="auto">
          <a:xfrm>
            <a:off x="2411413" y="191770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20" name="Oval 28"/>
          <p:cNvSpPr>
            <a:spLocks noChangeArrowheads="1"/>
          </p:cNvSpPr>
          <p:nvPr/>
        </p:nvSpPr>
        <p:spPr bwMode="auto">
          <a:xfrm>
            <a:off x="2554288" y="202565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21" name="Oval 29"/>
          <p:cNvSpPr>
            <a:spLocks noChangeArrowheads="1"/>
          </p:cNvSpPr>
          <p:nvPr/>
        </p:nvSpPr>
        <p:spPr bwMode="auto">
          <a:xfrm>
            <a:off x="2735263" y="2097088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22" name="Oval 30"/>
          <p:cNvSpPr>
            <a:spLocks noChangeArrowheads="1"/>
          </p:cNvSpPr>
          <p:nvPr/>
        </p:nvSpPr>
        <p:spPr bwMode="auto">
          <a:xfrm>
            <a:off x="2914650" y="206057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23" name="Oval 31"/>
          <p:cNvSpPr>
            <a:spLocks noChangeArrowheads="1"/>
          </p:cNvSpPr>
          <p:nvPr/>
        </p:nvSpPr>
        <p:spPr bwMode="auto">
          <a:xfrm>
            <a:off x="3059113" y="195262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24" name="Oval 32"/>
          <p:cNvSpPr>
            <a:spLocks noChangeArrowheads="1"/>
          </p:cNvSpPr>
          <p:nvPr/>
        </p:nvSpPr>
        <p:spPr bwMode="auto">
          <a:xfrm>
            <a:off x="3240088" y="187960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25" name="Oval 33"/>
          <p:cNvSpPr>
            <a:spLocks noChangeArrowheads="1"/>
          </p:cNvSpPr>
          <p:nvPr/>
        </p:nvSpPr>
        <p:spPr bwMode="auto">
          <a:xfrm>
            <a:off x="3455988" y="184467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26" name="Oval 34"/>
          <p:cNvSpPr>
            <a:spLocks noChangeArrowheads="1"/>
          </p:cNvSpPr>
          <p:nvPr/>
        </p:nvSpPr>
        <p:spPr bwMode="auto">
          <a:xfrm>
            <a:off x="3600450" y="17367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27" name="Oval 35"/>
          <p:cNvSpPr>
            <a:spLocks noChangeArrowheads="1"/>
          </p:cNvSpPr>
          <p:nvPr/>
        </p:nvSpPr>
        <p:spPr bwMode="auto">
          <a:xfrm>
            <a:off x="3708400" y="159226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28" name="Oval 36"/>
          <p:cNvSpPr>
            <a:spLocks noChangeArrowheads="1"/>
          </p:cNvSpPr>
          <p:nvPr/>
        </p:nvSpPr>
        <p:spPr bwMode="auto">
          <a:xfrm>
            <a:off x="3816350" y="144780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29" name="Oval 37"/>
          <p:cNvSpPr>
            <a:spLocks noChangeArrowheads="1"/>
          </p:cNvSpPr>
          <p:nvPr/>
        </p:nvSpPr>
        <p:spPr bwMode="auto">
          <a:xfrm>
            <a:off x="3887788" y="12684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30" name="Oval 38"/>
          <p:cNvSpPr>
            <a:spLocks noChangeArrowheads="1"/>
          </p:cNvSpPr>
          <p:nvPr/>
        </p:nvSpPr>
        <p:spPr bwMode="auto">
          <a:xfrm>
            <a:off x="3924300" y="10890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31" name="Oval 39"/>
          <p:cNvSpPr>
            <a:spLocks noChangeArrowheads="1"/>
          </p:cNvSpPr>
          <p:nvPr/>
        </p:nvSpPr>
        <p:spPr bwMode="auto">
          <a:xfrm>
            <a:off x="3924300" y="90805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32" name="Oval 40"/>
          <p:cNvSpPr>
            <a:spLocks noChangeArrowheads="1"/>
          </p:cNvSpPr>
          <p:nvPr/>
        </p:nvSpPr>
        <p:spPr bwMode="auto">
          <a:xfrm>
            <a:off x="3851275" y="72866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33" name="Oval 41"/>
          <p:cNvSpPr>
            <a:spLocks noChangeArrowheads="1"/>
          </p:cNvSpPr>
          <p:nvPr/>
        </p:nvSpPr>
        <p:spPr bwMode="auto">
          <a:xfrm>
            <a:off x="3708400" y="62071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34" name="Oval 42"/>
          <p:cNvSpPr>
            <a:spLocks noChangeArrowheads="1"/>
          </p:cNvSpPr>
          <p:nvPr/>
        </p:nvSpPr>
        <p:spPr bwMode="auto">
          <a:xfrm>
            <a:off x="3527425" y="62071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35" name="Oval 43"/>
          <p:cNvSpPr>
            <a:spLocks noChangeArrowheads="1"/>
          </p:cNvSpPr>
          <p:nvPr/>
        </p:nvSpPr>
        <p:spPr bwMode="auto">
          <a:xfrm>
            <a:off x="3348038" y="69215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36" name="Oval 44"/>
          <p:cNvSpPr>
            <a:spLocks noChangeArrowheads="1"/>
          </p:cNvSpPr>
          <p:nvPr/>
        </p:nvSpPr>
        <p:spPr bwMode="auto">
          <a:xfrm>
            <a:off x="3240088" y="8366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37" name="Oval 45"/>
          <p:cNvSpPr>
            <a:spLocks noChangeArrowheads="1"/>
          </p:cNvSpPr>
          <p:nvPr/>
        </p:nvSpPr>
        <p:spPr bwMode="auto">
          <a:xfrm>
            <a:off x="3132138" y="979488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38" name="Oval 46"/>
          <p:cNvSpPr>
            <a:spLocks noChangeArrowheads="1"/>
          </p:cNvSpPr>
          <p:nvPr/>
        </p:nvSpPr>
        <p:spPr bwMode="auto">
          <a:xfrm>
            <a:off x="3059113" y="11604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39" name="Oval 47"/>
          <p:cNvSpPr>
            <a:spLocks noChangeArrowheads="1"/>
          </p:cNvSpPr>
          <p:nvPr/>
        </p:nvSpPr>
        <p:spPr bwMode="auto">
          <a:xfrm>
            <a:off x="3024188" y="13763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40" name="Oval 48"/>
          <p:cNvSpPr>
            <a:spLocks noChangeArrowheads="1"/>
          </p:cNvSpPr>
          <p:nvPr/>
        </p:nvSpPr>
        <p:spPr bwMode="auto">
          <a:xfrm>
            <a:off x="3059113" y="155575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41" name="Oval 49"/>
          <p:cNvSpPr>
            <a:spLocks noChangeArrowheads="1"/>
          </p:cNvSpPr>
          <p:nvPr/>
        </p:nvSpPr>
        <p:spPr bwMode="auto">
          <a:xfrm>
            <a:off x="3132138" y="173672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42" name="Oval 50"/>
          <p:cNvSpPr>
            <a:spLocks noChangeArrowheads="1"/>
          </p:cNvSpPr>
          <p:nvPr/>
        </p:nvSpPr>
        <p:spPr bwMode="auto">
          <a:xfrm>
            <a:off x="4103688" y="9445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43" name="Oval 51"/>
          <p:cNvSpPr>
            <a:spLocks noChangeArrowheads="1"/>
          </p:cNvSpPr>
          <p:nvPr/>
        </p:nvSpPr>
        <p:spPr bwMode="auto">
          <a:xfrm>
            <a:off x="4248150" y="83661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44" name="Oval 52"/>
          <p:cNvSpPr>
            <a:spLocks noChangeArrowheads="1"/>
          </p:cNvSpPr>
          <p:nvPr/>
        </p:nvSpPr>
        <p:spPr bwMode="auto">
          <a:xfrm>
            <a:off x="4392613" y="7286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45" name="Oval 53"/>
          <p:cNvSpPr>
            <a:spLocks noChangeArrowheads="1"/>
          </p:cNvSpPr>
          <p:nvPr/>
        </p:nvSpPr>
        <p:spPr bwMode="auto">
          <a:xfrm>
            <a:off x="4535488" y="6207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46" name="Oval 54"/>
          <p:cNvSpPr>
            <a:spLocks noChangeArrowheads="1"/>
          </p:cNvSpPr>
          <p:nvPr/>
        </p:nvSpPr>
        <p:spPr bwMode="auto">
          <a:xfrm>
            <a:off x="4716463" y="6207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47" name="Oval 55"/>
          <p:cNvSpPr>
            <a:spLocks noChangeArrowheads="1"/>
          </p:cNvSpPr>
          <p:nvPr/>
        </p:nvSpPr>
        <p:spPr bwMode="auto">
          <a:xfrm>
            <a:off x="4679950" y="80010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48" name="Oval 56"/>
          <p:cNvSpPr>
            <a:spLocks noChangeArrowheads="1"/>
          </p:cNvSpPr>
          <p:nvPr/>
        </p:nvSpPr>
        <p:spPr bwMode="auto">
          <a:xfrm>
            <a:off x="4643438" y="979488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49" name="Oval 57"/>
          <p:cNvSpPr>
            <a:spLocks noChangeArrowheads="1"/>
          </p:cNvSpPr>
          <p:nvPr/>
        </p:nvSpPr>
        <p:spPr bwMode="auto">
          <a:xfrm>
            <a:off x="4608513" y="11604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50" name="Oval 58"/>
          <p:cNvSpPr>
            <a:spLocks noChangeArrowheads="1"/>
          </p:cNvSpPr>
          <p:nvPr/>
        </p:nvSpPr>
        <p:spPr bwMode="auto">
          <a:xfrm>
            <a:off x="4572000" y="133985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51" name="Oval 59"/>
          <p:cNvSpPr>
            <a:spLocks noChangeArrowheads="1"/>
          </p:cNvSpPr>
          <p:nvPr/>
        </p:nvSpPr>
        <p:spPr bwMode="auto">
          <a:xfrm>
            <a:off x="4535488" y="152082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52" name="Oval 60"/>
          <p:cNvSpPr>
            <a:spLocks noChangeArrowheads="1"/>
          </p:cNvSpPr>
          <p:nvPr/>
        </p:nvSpPr>
        <p:spPr bwMode="auto">
          <a:xfrm>
            <a:off x="4500563" y="17002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53" name="Oval 61"/>
          <p:cNvSpPr>
            <a:spLocks noChangeArrowheads="1"/>
          </p:cNvSpPr>
          <p:nvPr/>
        </p:nvSpPr>
        <p:spPr bwMode="auto">
          <a:xfrm>
            <a:off x="4464050" y="187960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54" name="Oval 62"/>
          <p:cNvSpPr>
            <a:spLocks noChangeArrowheads="1"/>
          </p:cNvSpPr>
          <p:nvPr/>
        </p:nvSpPr>
        <p:spPr bwMode="auto">
          <a:xfrm>
            <a:off x="4787900" y="119697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55" name="Oval 63"/>
          <p:cNvSpPr>
            <a:spLocks noChangeArrowheads="1"/>
          </p:cNvSpPr>
          <p:nvPr/>
        </p:nvSpPr>
        <p:spPr bwMode="auto">
          <a:xfrm>
            <a:off x="4967288" y="119697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56" name="Oval 64"/>
          <p:cNvSpPr>
            <a:spLocks noChangeArrowheads="1"/>
          </p:cNvSpPr>
          <p:nvPr/>
        </p:nvSpPr>
        <p:spPr bwMode="auto">
          <a:xfrm>
            <a:off x="5148263" y="119697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57" name="Oval 65"/>
          <p:cNvSpPr>
            <a:spLocks noChangeArrowheads="1"/>
          </p:cNvSpPr>
          <p:nvPr/>
        </p:nvSpPr>
        <p:spPr bwMode="auto">
          <a:xfrm>
            <a:off x="5219700" y="101600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58" name="Oval 66"/>
          <p:cNvSpPr>
            <a:spLocks noChangeArrowheads="1"/>
          </p:cNvSpPr>
          <p:nvPr/>
        </p:nvSpPr>
        <p:spPr bwMode="auto">
          <a:xfrm>
            <a:off x="5256213" y="8366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59" name="Oval 67"/>
          <p:cNvSpPr>
            <a:spLocks noChangeArrowheads="1"/>
          </p:cNvSpPr>
          <p:nvPr/>
        </p:nvSpPr>
        <p:spPr bwMode="auto">
          <a:xfrm>
            <a:off x="5292725" y="655638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60" name="Oval 68"/>
          <p:cNvSpPr>
            <a:spLocks noChangeArrowheads="1"/>
          </p:cNvSpPr>
          <p:nvPr/>
        </p:nvSpPr>
        <p:spPr bwMode="auto">
          <a:xfrm>
            <a:off x="5148263" y="13763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61" name="Oval 69"/>
          <p:cNvSpPr>
            <a:spLocks noChangeArrowheads="1"/>
          </p:cNvSpPr>
          <p:nvPr/>
        </p:nvSpPr>
        <p:spPr bwMode="auto">
          <a:xfrm>
            <a:off x="5111750" y="155575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62" name="Oval 70"/>
          <p:cNvSpPr>
            <a:spLocks noChangeArrowheads="1"/>
          </p:cNvSpPr>
          <p:nvPr/>
        </p:nvSpPr>
        <p:spPr bwMode="auto">
          <a:xfrm>
            <a:off x="5076825" y="17367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63" name="Oval 71"/>
          <p:cNvSpPr>
            <a:spLocks noChangeArrowheads="1"/>
          </p:cNvSpPr>
          <p:nvPr/>
        </p:nvSpPr>
        <p:spPr bwMode="auto">
          <a:xfrm>
            <a:off x="5256213" y="177165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64" name="Oval 72"/>
          <p:cNvSpPr>
            <a:spLocks noChangeArrowheads="1"/>
          </p:cNvSpPr>
          <p:nvPr/>
        </p:nvSpPr>
        <p:spPr bwMode="auto">
          <a:xfrm>
            <a:off x="5400675" y="166370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65" name="Oval 73"/>
          <p:cNvSpPr>
            <a:spLocks noChangeArrowheads="1"/>
          </p:cNvSpPr>
          <p:nvPr/>
        </p:nvSpPr>
        <p:spPr bwMode="auto">
          <a:xfrm>
            <a:off x="5543550" y="155575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66" name="Oval 74"/>
          <p:cNvSpPr>
            <a:spLocks noChangeArrowheads="1"/>
          </p:cNvSpPr>
          <p:nvPr/>
        </p:nvSpPr>
        <p:spPr bwMode="auto">
          <a:xfrm>
            <a:off x="5688013" y="141287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67" name="Oval 75"/>
          <p:cNvSpPr>
            <a:spLocks noChangeArrowheads="1"/>
          </p:cNvSpPr>
          <p:nvPr/>
        </p:nvSpPr>
        <p:spPr bwMode="auto">
          <a:xfrm>
            <a:off x="5832475" y="13049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68" name="Oval 76"/>
          <p:cNvSpPr>
            <a:spLocks noChangeArrowheads="1"/>
          </p:cNvSpPr>
          <p:nvPr/>
        </p:nvSpPr>
        <p:spPr bwMode="auto">
          <a:xfrm>
            <a:off x="6011863" y="123190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69" name="Oval 77"/>
          <p:cNvSpPr>
            <a:spLocks noChangeArrowheads="1"/>
          </p:cNvSpPr>
          <p:nvPr/>
        </p:nvSpPr>
        <p:spPr bwMode="auto">
          <a:xfrm>
            <a:off x="6192838" y="11604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70" name="Oval 78"/>
          <p:cNvSpPr>
            <a:spLocks noChangeArrowheads="1"/>
          </p:cNvSpPr>
          <p:nvPr/>
        </p:nvSpPr>
        <p:spPr bwMode="auto">
          <a:xfrm>
            <a:off x="6335713" y="10525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71" name="Oval 79"/>
          <p:cNvSpPr>
            <a:spLocks noChangeArrowheads="1"/>
          </p:cNvSpPr>
          <p:nvPr/>
        </p:nvSpPr>
        <p:spPr bwMode="auto">
          <a:xfrm>
            <a:off x="6480175" y="94456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72" name="Oval 80"/>
          <p:cNvSpPr>
            <a:spLocks noChangeArrowheads="1"/>
          </p:cNvSpPr>
          <p:nvPr/>
        </p:nvSpPr>
        <p:spPr bwMode="auto">
          <a:xfrm>
            <a:off x="6551613" y="763588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73" name="Oval 81"/>
          <p:cNvSpPr>
            <a:spLocks noChangeArrowheads="1"/>
          </p:cNvSpPr>
          <p:nvPr/>
        </p:nvSpPr>
        <p:spPr bwMode="auto">
          <a:xfrm>
            <a:off x="6443663" y="6207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74" name="Oval 82"/>
          <p:cNvSpPr>
            <a:spLocks noChangeArrowheads="1"/>
          </p:cNvSpPr>
          <p:nvPr/>
        </p:nvSpPr>
        <p:spPr bwMode="auto">
          <a:xfrm>
            <a:off x="6264275" y="62071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75" name="Oval 83"/>
          <p:cNvSpPr>
            <a:spLocks noChangeArrowheads="1"/>
          </p:cNvSpPr>
          <p:nvPr/>
        </p:nvSpPr>
        <p:spPr bwMode="auto">
          <a:xfrm>
            <a:off x="6084888" y="69215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76" name="Oval 84"/>
          <p:cNvSpPr>
            <a:spLocks noChangeArrowheads="1"/>
          </p:cNvSpPr>
          <p:nvPr/>
        </p:nvSpPr>
        <p:spPr bwMode="auto">
          <a:xfrm>
            <a:off x="5976938" y="8366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77" name="Oval 85"/>
          <p:cNvSpPr>
            <a:spLocks noChangeArrowheads="1"/>
          </p:cNvSpPr>
          <p:nvPr/>
        </p:nvSpPr>
        <p:spPr bwMode="auto">
          <a:xfrm>
            <a:off x="5867400" y="979488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78" name="Oval 86"/>
          <p:cNvSpPr>
            <a:spLocks noChangeArrowheads="1"/>
          </p:cNvSpPr>
          <p:nvPr/>
        </p:nvSpPr>
        <p:spPr bwMode="auto">
          <a:xfrm>
            <a:off x="5759450" y="112395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79" name="Oval 87"/>
          <p:cNvSpPr>
            <a:spLocks noChangeArrowheads="1"/>
          </p:cNvSpPr>
          <p:nvPr/>
        </p:nvSpPr>
        <p:spPr bwMode="auto">
          <a:xfrm>
            <a:off x="5795963" y="155575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80" name="Oval 88"/>
          <p:cNvSpPr>
            <a:spLocks noChangeArrowheads="1"/>
          </p:cNvSpPr>
          <p:nvPr/>
        </p:nvSpPr>
        <p:spPr bwMode="auto">
          <a:xfrm>
            <a:off x="5832475" y="17367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81" name="Oval 89"/>
          <p:cNvSpPr>
            <a:spLocks noChangeArrowheads="1"/>
          </p:cNvSpPr>
          <p:nvPr/>
        </p:nvSpPr>
        <p:spPr bwMode="auto">
          <a:xfrm>
            <a:off x="6011863" y="177165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82" name="Oval 90"/>
          <p:cNvSpPr>
            <a:spLocks noChangeArrowheads="1"/>
          </p:cNvSpPr>
          <p:nvPr/>
        </p:nvSpPr>
        <p:spPr bwMode="auto">
          <a:xfrm>
            <a:off x="6192838" y="173672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83" name="Oval 91"/>
          <p:cNvSpPr>
            <a:spLocks noChangeArrowheads="1"/>
          </p:cNvSpPr>
          <p:nvPr/>
        </p:nvSpPr>
        <p:spPr bwMode="auto">
          <a:xfrm>
            <a:off x="6335713" y="162877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84" name="Oval 92"/>
          <p:cNvSpPr>
            <a:spLocks noChangeArrowheads="1"/>
          </p:cNvSpPr>
          <p:nvPr/>
        </p:nvSpPr>
        <p:spPr bwMode="auto">
          <a:xfrm>
            <a:off x="6480175" y="15208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85" name="Oval 93"/>
          <p:cNvSpPr>
            <a:spLocks noChangeArrowheads="1"/>
          </p:cNvSpPr>
          <p:nvPr/>
        </p:nvSpPr>
        <p:spPr bwMode="auto">
          <a:xfrm>
            <a:off x="6624638" y="13763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86" name="Oval 94"/>
          <p:cNvSpPr>
            <a:spLocks noChangeArrowheads="1"/>
          </p:cNvSpPr>
          <p:nvPr/>
        </p:nvSpPr>
        <p:spPr bwMode="auto">
          <a:xfrm>
            <a:off x="6696075" y="119697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87" name="Oval 95"/>
          <p:cNvSpPr>
            <a:spLocks noChangeArrowheads="1"/>
          </p:cNvSpPr>
          <p:nvPr/>
        </p:nvSpPr>
        <p:spPr bwMode="auto">
          <a:xfrm>
            <a:off x="6804025" y="101600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88" name="Oval 96"/>
          <p:cNvSpPr>
            <a:spLocks noChangeArrowheads="1"/>
          </p:cNvSpPr>
          <p:nvPr/>
        </p:nvSpPr>
        <p:spPr bwMode="auto">
          <a:xfrm>
            <a:off x="6877050" y="83661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89" name="Oval 97"/>
          <p:cNvSpPr>
            <a:spLocks noChangeArrowheads="1"/>
          </p:cNvSpPr>
          <p:nvPr/>
        </p:nvSpPr>
        <p:spPr bwMode="auto">
          <a:xfrm>
            <a:off x="6985000" y="69215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90" name="Oval 98"/>
          <p:cNvSpPr>
            <a:spLocks noChangeArrowheads="1"/>
          </p:cNvSpPr>
          <p:nvPr/>
        </p:nvSpPr>
        <p:spPr bwMode="auto">
          <a:xfrm>
            <a:off x="7164388" y="6207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91" name="Oval 99"/>
          <p:cNvSpPr>
            <a:spLocks noChangeArrowheads="1"/>
          </p:cNvSpPr>
          <p:nvPr/>
        </p:nvSpPr>
        <p:spPr bwMode="auto">
          <a:xfrm>
            <a:off x="7272338" y="763588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92" name="Oval 100"/>
          <p:cNvSpPr>
            <a:spLocks noChangeArrowheads="1"/>
          </p:cNvSpPr>
          <p:nvPr/>
        </p:nvSpPr>
        <p:spPr bwMode="auto">
          <a:xfrm>
            <a:off x="7200900" y="94456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93" name="Oval 101"/>
          <p:cNvSpPr>
            <a:spLocks noChangeArrowheads="1"/>
          </p:cNvSpPr>
          <p:nvPr/>
        </p:nvSpPr>
        <p:spPr bwMode="auto">
          <a:xfrm>
            <a:off x="7127875" y="112395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94" name="Oval 102"/>
          <p:cNvSpPr>
            <a:spLocks noChangeArrowheads="1"/>
          </p:cNvSpPr>
          <p:nvPr/>
        </p:nvSpPr>
        <p:spPr bwMode="auto">
          <a:xfrm>
            <a:off x="7092950" y="13049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95" name="Oval 103"/>
          <p:cNvSpPr>
            <a:spLocks noChangeArrowheads="1"/>
          </p:cNvSpPr>
          <p:nvPr/>
        </p:nvSpPr>
        <p:spPr bwMode="auto">
          <a:xfrm>
            <a:off x="7056438" y="14843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96" name="Oval 104"/>
          <p:cNvSpPr>
            <a:spLocks noChangeArrowheads="1"/>
          </p:cNvSpPr>
          <p:nvPr/>
        </p:nvSpPr>
        <p:spPr bwMode="auto">
          <a:xfrm>
            <a:off x="7019925" y="166370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97" name="Oval 105"/>
          <p:cNvSpPr>
            <a:spLocks noChangeArrowheads="1"/>
          </p:cNvSpPr>
          <p:nvPr/>
        </p:nvSpPr>
        <p:spPr bwMode="auto">
          <a:xfrm>
            <a:off x="7056438" y="184467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98" name="Oval 106"/>
          <p:cNvSpPr>
            <a:spLocks noChangeArrowheads="1"/>
          </p:cNvSpPr>
          <p:nvPr/>
        </p:nvSpPr>
        <p:spPr bwMode="auto">
          <a:xfrm>
            <a:off x="7200900" y="17367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499" name="Oval 107"/>
          <p:cNvSpPr>
            <a:spLocks noChangeArrowheads="1"/>
          </p:cNvSpPr>
          <p:nvPr/>
        </p:nvSpPr>
        <p:spPr bwMode="auto">
          <a:xfrm>
            <a:off x="7343775" y="162877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500" name="Oval 108"/>
          <p:cNvSpPr>
            <a:spLocks noChangeArrowheads="1"/>
          </p:cNvSpPr>
          <p:nvPr/>
        </p:nvSpPr>
        <p:spPr bwMode="auto">
          <a:xfrm>
            <a:off x="7488238" y="152082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501" name="Oval 109"/>
          <p:cNvSpPr>
            <a:spLocks noChangeArrowheads="1"/>
          </p:cNvSpPr>
          <p:nvPr/>
        </p:nvSpPr>
        <p:spPr bwMode="auto">
          <a:xfrm>
            <a:off x="7632700" y="141287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502" name="Oval 110"/>
          <p:cNvSpPr>
            <a:spLocks noChangeArrowheads="1"/>
          </p:cNvSpPr>
          <p:nvPr/>
        </p:nvSpPr>
        <p:spPr bwMode="auto">
          <a:xfrm>
            <a:off x="7740650" y="126841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503" name="Oval 111"/>
          <p:cNvSpPr>
            <a:spLocks noChangeArrowheads="1"/>
          </p:cNvSpPr>
          <p:nvPr/>
        </p:nvSpPr>
        <p:spPr bwMode="auto">
          <a:xfrm>
            <a:off x="7812088" y="108902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504" name="Oval 112"/>
          <p:cNvSpPr>
            <a:spLocks noChangeArrowheads="1"/>
          </p:cNvSpPr>
          <p:nvPr/>
        </p:nvSpPr>
        <p:spPr bwMode="auto">
          <a:xfrm>
            <a:off x="7848600" y="90805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505" name="Oval 113"/>
          <p:cNvSpPr>
            <a:spLocks noChangeArrowheads="1"/>
          </p:cNvSpPr>
          <p:nvPr/>
        </p:nvSpPr>
        <p:spPr bwMode="auto">
          <a:xfrm>
            <a:off x="7885113" y="7286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506" name="Oval 114"/>
          <p:cNvSpPr>
            <a:spLocks noChangeArrowheads="1"/>
          </p:cNvSpPr>
          <p:nvPr/>
        </p:nvSpPr>
        <p:spPr bwMode="auto">
          <a:xfrm>
            <a:off x="7920038" y="547688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507" name="Oval 115"/>
          <p:cNvSpPr>
            <a:spLocks noChangeArrowheads="1"/>
          </p:cNvSpPr>
          <p:nvPr/>
        </p:nvSpPr>
        <p:spPr bwMode="auto">
          <a:xfrm>
            <a:off x="7667625" y="159226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508" name="Oval 116"/>
          <p:cNvSpPr>
            <a:spLocks noChangeArrowheads="1"/>
          </p:cNvSpPr>
          <p:nvPr/>
        </p:nvSpPr>
        <p:spPr bwMode="auto">
          <a:xfrm>
            <a:off x="7667625" y="177165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509" name="Oval 117"/>
          <p:cNvSpPr>
            <a:spLocks noChangeArrowheads="1"/>
          </p:cNvSpPr>
          <p:nvPr/>
        </p:nvSpPr>
        <p:spPr bwMode="auto">
          <a:xfrm>
            <a:off x="7848600" y="17367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510" name="Oval 118"/>
          <p:cNvSpPr>
            <a:spLocks noChangeArrowheads="1"/>
          </p:cNvSpPr>
          <p:nvPr/>
        </p:nvSpPr>
        <p:spPr bwMode="auto">
          <a:xfrm>
            <a:off x="7993063" y="15922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511" name="Oval 119"/>
          <p:cNvSpPr>
            <a:spLocks noChangeArrowheads="1"/>
          </p:cNvSpPr>
          <p:nvPr/>
        </p:nvSpPr>
        <p:spPr bwMode="auto">
          <a:xfrm>
            <a:off x="8027988" y="177165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512" name="Oval 120"/>
          <p:cNvSpPr>
            <a:spLocks noChangeArrowheads="1"/>
          </p:cNvSpPr>
          <p:nvPr/>
        </p:nvSpPr>
        <p:spPr bwMode="auto">
          <a:xfrm>
            <a:off x="8027988" y="195262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513" name="Oval 121"/>
          <p:cNvSpPr>
            <a:spLocks noChangeArrowheads="1"/>
          </p:cNvSpPr>
          <p:nvPr/>
        </p:nvSpPr>
        <p:spPr bwMode="auto">
          <a:xfrm>
            <a:off x="7885113" y="2097088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514" name="Oval 122"/>
          <p:cNvSpPr>
            <a:spLocks noChangeArrowheads="1"/>
          </p:cNvSpPr>
          <p:nvPr/>
        </p:nvSpPr>
        <p:spPr bwMode="auto">
          <a:xfrm>
            <a:off x="7704138" y="21320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515" name="Oval 123"/>
          <p:cNvSpPr>
            <a:spLocks noChangeArrowheads="1"/>
          </p:cNvSpPr>
          <p:nvPr/>
        </p:nvSpPr>
        <p:spPr bwMode="auto">
          <a:xfrm>
            <a:off x="7524750" y="213201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516" name="Oval 124"/>
          <p:cNvSpPr>
            <a:spLocks noChangeArrowheads="1"/>
          </p:cNvSpPr>
          <p:nvPr/>
        </p:nvSpPr>
        <p:spPr bwMode="auto">
          <a:xfrm>
            <a:off x="7343775" y="2097088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517" name="Oval 125"/>
          <p:cNvSpPr>
            <a:spLocks noChangeArrowheads="1"/>
          </p:cNvSpPr>
          <p:nvPr/>
        </p:nvSpPr>
        <p:spPr bwMode="auto">
          <a:xfrm>
            <a:off x="7164388" y="21320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518" name="Oval 126"/>
          <p:cNvSpPr>
            <a:spLocks noChangeArrowheads="1"/>
          </p:cNvSpPr>
          <p:nvPr/>
        </p:nvSpPr>
        <p:spPr bwMode="auto">
          <a:xfrm>
            <a:off x="7019925" y="223996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519" name="Oval 127"/>
          <p:cNvSpPr>
            <a:spLocks noChangeArrowheads="1"/>
          </p:cNvSpPr>
          <p:nvPr/>
        </p:nvSpPr>
        <p:spPr bwMode="auto">
          <a:xfrm>
            <a:off x="7127875" y="2384425"/>
            <a:ext cx="179388" cy="179388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59520" name="Group 128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59521" name="Rectangle 129"/>
            <p:cNvSpPr>
              <a:spLocks noChangeArrowheads="1"/>
            </p:cNvSpPr>
            <p:nvPr/>
          </p:nvSpPr>
          <p:spPr bwMode="auto">
            <a:xfrm>
              <a:off x="0" y="27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9522" name="Rectangle 130"/>
            <p:cNvSpPr>
              <a:spLocks noChangeArrowheads="1"/>
            </p:cNvSpPr>
            <p:nvPr/>
          </p:nvSpPr>
          <p:spPr bwMode="auto">
            <a:xfrm rot="-5400000">
              <a:off x="3573" y="215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9523" name="Rectangle 131"/>
            <p:cNvSpPr>
              <a:spLocks noChangeArrowheads="1"/>
            </p:cNvSpPr>
            <p:nvPr/>
          </p:nvSpPr>
          <p:spPr bwMode="auto">
            <a:xfrm rot="5400000" flipV="1">
              <a:off x="-2132" y="215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9524" name="Rectangle 132"/>
            <p:cNvSpPr>
              <a:spLocks noChangeArrowheads="1"/>
            </p:cNvSpPr>
            <p:nvPr/>
          </p:nvSpPr>
          <p:spPr bwMode="auto">
            <a:xfrm flipH="1" flipV="1">
              <a:off x="0" y="50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9525" name="Rectangle 133"/>
            <p:cNvSpPr>
              <a:spLocks noChangeArrowheads="1"/>
            </p:cNvSpPr>
            <p:nvPr/>
          </p:nvSpPr>
          <p:spPr bwMode="auto">
            <a:xfrm>
              <a:off x="0" y="4274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9526" name="Rectangle 134"/>
            <p:cNvSpPr>
              <a:spLocks noChangeArrowheads="1"/>
            </p:cNvSpPr>
            <p:nvPr/>
          </p:nvSpPr>
          <p:spPr bwMode="auto">
            <a:xfrm rot="5400000" flipV="1">
              <a:off x="3550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9527" name="Rectangle 135"/>
            <p:cNvSpPr>
              <a:spLocks noChangeArrowheads="1"/>
            </p:cNvSpPr>
            <p:nvPr/>
          </p:nvSpPr>
          <p:spPr bwMode="auto">
            <a:xfrm flipH="1">
              <a:off x="0" y="4297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9528" name="Rectangle 136"/>
            <p:cNvSpPr>
              <a:spLocks noChangeArrowheads="1"/>
            </p:cNvSpPr>
            <p:nvPr/>
          </p:nvSpPr>
          <p:spPr bwMode="auto">
            <a:xfrm rot="5400000" flipH="1">
              <a:off x="-2108" y="2157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9529" name="Text Box 137"/>
            <p:cNvSpPr txBox="1">
              <a:spLocks noChangeArrowheads="1"/>
            </p:cNvSpPr>
            <p:nvPr/>
          </p:nvSpPr>
          <p:spPr bwMode="auto">
            <a:xfrm>
              <a:off x="4173" y="4143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59530" name="Picture 138" descr="I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44" y="3974"/>
              <a:ext cx="118" cy="295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59531" name="Text Box 139"/>
          <p:cNvSpPr txBox="1">
            <a:spLocks noChangeArrowheads="1"/>
          </p:cNvSpPr>
          <p:nvPr/>
        </p:nvSpPr>
        <p:spPr bwMode="auto">
          <a:xfrm>
            <a:off x="431800" y="5481638"/>
            <a:ext cx="5975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600">
                <a:solidFill>
                  <a:srgbClr val="F8F2DC"/>
                </a:solidFill>
                <a:latin typeface="Monotype Corsiva" pitchFamily="66" charset="0"/>
              </a:rPr>
              <a:t>продолжение следует...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"/>
                            </p:stCondLst>
                            <p:childTnLst>
                              <p:par>
                                <p:cTn id="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"/>
                            </p:stCondLst>
                            <p:childTnLst>
                              <p:par>
                                <p:cTn id="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"/>
                            </p:stCondLst>
                            <p:childTnLst>
                              <p:par>
                                <p:cTn id="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"/>
                            </p:stCondLst>
                            <p:childTnLst>
                              <p:par>
                                <p:cTn id="2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"/>
                            </p:stCondLst>
                            <p:childTnLst>
                              <p:par>
                                <p:cTn id="3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"/>
                            </p:stCondLst>
                            <p:childTnLst>
                              <p:par>
                                <p:cTn id="3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"/>
                            </p:stCondLst>
                            <p:childTnLst>
                              <p:par>
                                <p:cTn id="4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"/>
                                        <p:tgtEl>
                                          <p:spTgt spid="59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"/>
                            </p:stCondLst>
                            <p:childTnLst>
                              <p:par>
                                <p:cTn id="4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"/>
                                        <p:tgtEl>
                                          <p:spTgt spid="59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"/>
                            </p:stCondLst>
                            <p:childTnLst>
                              <p:par>
                                <p:cTn id="49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2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40"/>
                            </p:stCondLst>
                            <p:childTnLst>
                              <p:par>
                                <p:cTn id="5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2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60"/>
                            </p:stCondLst>
                            <p:childTnLst>
                              <p:par>
                                <p:cTn id="55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2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80"/>
                            </p:stCondLst>
                            <p:childTnLst>
                              <p:par>
                                <p:cTn id="5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2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"/>
                            </p:stCondLst>
                            <p:childTnLst>
                              <p:par>
                                <p:cTn id="6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2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0"/>
                            </p:stCondLst>
                            <p:childTnLst>
                              <p:par>
                                <p:cTn id="6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6" dur="20"/>
                                        <p:tgtEl>
                                          <p:spTgt spid="59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40"/>
                            </p:stCondLst>
                            <p:childTnLst>
                              <p:par>
                                <p:cTn id="6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0" dur="20"/>
                                        <p:tgtEl>
                                          <p:spTgt spid="59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60"/>
                            </p:stCondLst>
                            <p:childTnLst>
                              <p:par>
                                <p:cTn id="7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4" dur="20"/>
                                        <p:tgtEl>
                                          <p:spTgt spid="59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80"/>
                            </p:stCondLst>
                            <p:childTnLst>
                              <p:par>
                                <p:cTn id="7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8" dur="20"/>
                                        <p:tgtEl>
                                          <p:spTgt spid="59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"/>
                            </p:stCondLst>
                            <p:childTnLst>
                              <p:par>
                                <p:cTn id="8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2" dur="20"/>
                                        <p:tgtEl>
                                          <p:spTgt spid="59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20"/>
                            </p:stCondLst>
                            <p:childTnLst>
                              <p:par>
                                <p:cTn id="8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6" dur="20"/>
                                        <p:tgtEl>
                                          <p:spTgt spid="59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40"/>
                            </p:stCondLst>
                            <p:childTnLst>
                              <p:par>
                                <p:cTn id="8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0" dur="20"/>
                                        <p:tgtEl>
                                          <p:spTgt spid="59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60"/>
                            </p:stCondLst>
                            <p:childTnLst>
                              <p:par>
                                <p:cTn id="9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20" fill="hold"/>
                                        <p:tgtEl>
                                          <p:spTgt spid="5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80"/>
                            </p:stCondLst>
                            <p:childTnLst>
                              <p:par>
                                <p:cTn id="95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20" fill="hold"/>
                                        <p:tgtEl>
                                          <p:spTgt spid="5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20" fill="hold"/>
                                        <p:tgtEl>
                                          <p:spTgt spid="5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20"/>
                            </p:stCondLst>
                            <p:childTnLst>
                              <p:par>
                                <p:cTn id="10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20" fill="hold"/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40"/>
                            </p:stCondLst>
                            <p:childTnLst>
                              <p:par>
                                <p:cTn id="104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20" fill="hold"/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60"/>
                            </p:stCondLst>
                            <p:childTnLst>
                              <p:par>
                                <p:cTn id="107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2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80"/>
                            </p:stCondLst>
                            <p:childTnLst>
                              <p:par>
                                <p:cTn id="110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2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"/>
                            </p:stCondLst>
                            <p:childTnLst>
                              <p:par>
                                <p:cTn id="1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5" dur="20"/>
                                        <p:tgtEl>
                                          <p:spTgt spid="59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20"/>
                            </p:stCondLst>
                            <p:childTnLst>
                              <p:par>
                                <p:cTn id="1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9" dur="20"/>
                                        <p:tgtEl>
                                          <p:spTgt spid="59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40"/>
                            </p:stCondLst>
                            <p:childTnLst>
                              <p:par>
                                <p:cTn id="1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3" dur="20"/>
                                        <p:tgtEl>
                                          <p:spTgt spid="59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60"/>
                            </p:stCondLst>
                            <p:childTnLst>
                              <p:par>
                                <p:cTn id="1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7" dur="20"/>
                                        <p:tgtEl>
                                          <p:spTgt spid="59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80"/>
                            </p:stCondLst>
                            <p:childTnLst>
                              <p:par>
                                <p:cTn id="12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1" dur="20"/>
                                        <p:tgtEl>
                                          <p:spTgt spid="59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"/>
                            </p:stCondLst>
                            <p:childTnLst>
                              <p:par>
                                <p:cTn id="13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5" dur="20"/>
                                        <p:tgtEl>
                                          <p:spTgt spid="59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20"/>
                            </p:stCondLst>
                            <p:childTnLst>
                              <p:par>
                                <p:cTn id="13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9" dur="20"/>
                                        <p:tgtEl>
                                          <p:spTgt spid="59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40"/>
                            </p:stCondLst>
                            <p:childTnLst>
                              <p:par>
                                <p:cTn id="14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3" dur="20"/>
                                        <p:tgtEl>
                                          <p:spTgt spid="59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60"/>
                            </p:stCondLst>
                            <p:childTnLst>
                              <p:par>
                                <p:cTn id="14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7" dur="20"/>
                                        <p:tgtEl>
                                          <p:spTgt spid="59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80"/>
                            </p:stCondLst>
                            <p:childTnLst>
                              <p:par>
                                <p:cTn id="14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1" dur="20"/>
                                        <p:tgtEl>
                                          <p:spTgt spid="59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00"/>
                            </p:stCondLst>
                            <p:childTnLst>
                              <p:par>
                                <p:cTn id="15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5" dur="20"/>
                                        <p:tgtEl>
                                          <p:spTgt spid="59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20"/>
                            </p:stCondLst>
                            <p:childTnLst>
                              <p:par>
                                <p:cTn id="15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9" dur="20"/>
                                        <p:tgtEl>
                                          <p:spTgt spid="59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840"/>
                            </p:stCondLst>
                            <p:childTnLst>
                              <p:par>
                                <p:cTn id="16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3" dur="20"/>
                                        <p:tgtEl>
                                          <p:spTgt spid="59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860"/>
                            </p:stCondLst>
                            <p:childTnLst>
                              <p:par>
                                <p:cTn id="16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7" dur="20"/>
                                        <p:tgtEl>
                                          <p:spTgt spid="59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880"/>
                            </p:stCondLst>
                            <p:childTnLst>
                              <p:par>
                                <p:cTn id="16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1" dur="20"/>
                                        <p:tgtEl>
                                          <p:spTgt spid="59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00"/>
                            </p:stCondLst>
                            <p:childTnLst>
                              <p:par>
                                <p:cTn id="17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5" dur="20"/>
                                        <p:tgtEl>
                                          <p:spTgt spid="59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920"/>
                            </p:stCondLst>
                            <p:childTnLst>
                              <p:par>
                                <p:cTn id="17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9" dur="20"/>
                                        <p:tgtEl>
                                          <p:spTgt spid="59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940"/>
                            </p:stCondLst>
                            <p:childTnLst>
                              <p:par>
                                <p:cTn id="18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3" dur="20"/>
                                        <p:tgtEl>
                                          <p:spTgt spid="59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960"/>
                            </p:stCondLst>
                            <p:childTnLst>
                              <p:par>
                                <p:cTn id="18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7" dur="20"/>
                                        <p:tgtEl>
                                          <p:spTgt spid="59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980"/>
                            </p:stCondLst>
                            <p:childTnLst>
                              <p:par>
                                <p:cTn id="18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1" dur="20"/>
                                        <p:tgtEl>
                                          <p:spTgt spid="59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5" dur="20"/>
                                        <p:tgtEl>
                                          <p:spTgt spid="59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20"/>
                            </p:stCondLst>
                            <p:childTnLst>
                              <p:par>
                                <p:cTn id="19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9" dur="20"/>
                                        <p:tgtEl>
                                          <p:spTgt spid="59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40"/>
                            </p:stCondLst>
                            <p:childTnLst>
                              <p:par>
                                <p:cTn id="20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3" dur="20"/>
                                        <p:tgtEl>
                                          <p:spTgt spid="59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60"/>
                            </p:stCondLst>
                            <p:childTnLst>
                              <p:par>
                                <p:cTn id="20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7" dur="20"/>
                                        <p:tgtEl>
                                          <p:spTgt spid="59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080"/>
                            </p:stCondLst>
                            <p:childTnLst>
                              <p:par>
                                <p:cTn id="20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1" dur="20"/>
                                        <p:tgtEl>
                                          <p:spTgt spid="59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100"/>
                            </p:stCondLst>
                            <p:childTnLst>
                              <p:par>
                                <p:cTn id="2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5" dur="20"/>
                                        <p:tgtEl>
                                          <p:spTgt spid="59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120"/>
                            </p:stCondLst>
                            <p:childTnLst>
                              <p:par>
                                <p:cTn id="2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9" dur="20"/>
                                        <p:tgtEl>
                                          <p:spTgt spid="59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140"/>
                            </p:stCondLst>
                            <p:childTnLst>
                              <p:par>
                                <p:cTn id="2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3" dur="20"/>
                                        <p:tgtEl>
                                          <p:spTgt spid="59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160"/>
                            </p:stCondLst>
                            <p:childTnLst>
                              <p:par>
                                <p:cTn id="2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7" dur="20"/>
                                        <p:tgtEl>
                                          <p:spTgt spid="59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180"/>
                            </p:stCondLst>
                            <p:childTnLst>
                              <p:par>
                                <p:cTn id="229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0" dur="20" fill="hold"/>
                                        <p:tgtEl>
                                          <p:spTgt spid="59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200"/>
                            </p:stCondLst>
                            <p:childTnLst>
                              <p:par>
                                <p:cTn id="23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3" dur="20" fill="hold"/>
                                        <p:tgtEl>
                                          <p:spTgt spid="59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220"/>
                            </p:stCondLst>
                            <p:childTnLst>
                              <p:par>
                                <p:cTn id="235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6" dur="20" fill="hold"/>
                                        <p:tgtEl>
                                          <p:spTgt spid="59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240"/>
                            </p:stCondLst>
                            <p:childTnLst>
                              <p:par>
                                <p:cTn id="23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9" dur="20" fill="hold"/>
                                        <p:tgtEl>
                                          <p:spTgt spid="59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260"/>
                            </p:stCondLst>
                            <p:childTnLst>
                              <p:par>
                                <p:cTn id="24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2" dur="20" fill="hold"/>
                                        <p:tgtEl>
                                          <p:spTgt spid="59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280"/>
                            </p:stCondLst>
                            <p:childTnLst>
                              <p:par>
                                <p:cTn id="244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5" dur="20" fill="hold"/>
                                        <p:tgtEl>
                                          <p:spTgt spid="59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"/>
                            </p:stCondLst>
                            <p:childTnLst>
                              <p:par>
                                <p:cTn id="247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8" dur="20" fill="hold"/>
                                        <p:tgtEl>
                                          <p:spTgt spid="59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320"/>
                            </p:stCondLst>
                            <p:childTnLst>
                              <p:par>
                                <p:cTn id="250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1" dur="20" fill="hold"/>
                                        <p:tgtEl>
                                          <p:spTgt spid="59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340"/>
                            </p:stCondLst>
                            <p:childTnLst>
                              <p:par>
                                <p:cTn id="253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4" dur="20" fill="hold"/>
                                        <p:tgtEl>
                                          <p:spTgt spid="59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1360"/>
                            </p:stCondLst>
                            <p:childTnLst>
                              <p:par>
                                <p:cTn id="256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7" dur="20" fill="hold"/>
                                        <p:tgtEl>
                                          <p:spTgt spid="59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380"/>
                            </p:stCondLst>
                            <p:childTnLst>
                              <p:par>
                                <p:cTn id="259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0" dur="20" fill="hold"/>
                                        <p:tgtEl>
                                          <p:spTgt spid="59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400"/>
                            </p:stCondLst>
                            <p:childTnLst>
                              <p:par>
                                <p:cTn id="26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3" dur="20" fill="hold"/>
                                        <p:tgtEl>
                                          <p:spTgt spid="59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420"/>
                            </p:stCondLst>
                            <p:childTnLst>
                              <p:par>
                                <p:cTn id="26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7" dur="20"/>
                                        <p:tgtEl>
                                          <p:spTgt spid="5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1440"/>
                            </p:stCondLst>
                            <p:childTnLst>
                              <p:par>
                                <p:cTn id="26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1" dur="20"/>
                                        <p:tgtEl>
                                          <p:spTgt spid="59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460"/>
                            </p:stCondLst>
                            <p:childTnLst>
                              <p:par>
                                <p:cTn id="27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5" dur="20"/>
                                        <p:tgtEl>
                                          <p:spTgt spid="59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1480"/>
                            </p:stCondLst>
                            <p:childTnLst>
                              <p:par>
                                <p:cTn id="27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9" dur="20"/>
                                        <p:tgtEl>
                                          <p:spTgt spid="5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1500"/>
                            </p:stCondLst>
                            <p:childTnLst>
                              <p:par>
                                <p:cTn id="28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3" dur="20"/>
                                        <p:tgtEl>
                                          <p:spTgt spid="59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520"/>
                            </p:stCondLst>
                            <p:childTnLst>
                              <p:par>
                                <p:cTn id="28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7" dur="20"/>
                                        <p:tgtEl>
                                          <p:spTgt spid="59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540"/>
                            </p:stCondLst>
                            <p:childTnLst>
                              <p:par>
                                <p:cTn id="28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1" dur="20"/>
                                        <p:tgtEl>
                                          <p:spTgt spid="59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560"/>
                            </p:stCondLst>
                            <p:childTnLst>
                              <p:par>
                                <p:cTn id="29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5" dur="20"/>
                                        <p:tgtEl>
                                          <p:spTgt spid="59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1580"/>
                            </p:stCondLst>
                            <p:childTnLst>
                              <p:par>
                                <p:cTn id="29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9" dur="20"/>
                                        <p:tgtEl>
                                          <p:spTgt spid="59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1600"/>
                            </p:stCondLst>
                            <p:childTnLst>
                              <p:par>
                                <p:cTn id="30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3" dur="20"/>
                                        <p:tgtEl>
                                          <p:spTgt spid="59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620"/>
                            </p:stCondLst>
                            <p:childTnLst>
                              <p:par>
                                <p:cTn id="30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7" dur="20"/>
                                        <p:tgtEl>
                                          <p:spTgt spid="59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640"/>
                            </p:stCondLst>
                            <p:childTnLst>
                              <p:par>
                                <p:cTn id="30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1" dur="20"/>
                                        <p:tgtEl>
                                          <p:spTgt spid="59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1660"/>
                            </p:stCondLst>
                            <p:childTnLst>
                              <p:par>
                                <p:cTn id="313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4" dur="20" fill="hold"/>
                                        <p:tgtEl>
                                          <p:spTgt spid="59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680"/>
                            </p:stCondLst>
                            <p:childTnLst>
                              <p:par>
                                <p:cTn id="316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7" dur="20" fill="hold"/>
                                        <p:tgtEl>
                                          <p:spTgt spid="59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700"/>
                            </p:stCondLst>
                            <p:childTnLst>
                              <p:par>
                                <p:cTn id="319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0" dur="20" fill="hold"/>
                                        <p:tgtEl>
                                          <p:spTgt spid="5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720"/>
                            </p:stCondLst>
                            <p:childTnLst>
                              <p:par>
                                <p:cTn id="32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3" dur="20" fill="hold"/>
                                        <p:tgtEl>
                                          <p:spTgt spid="5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740"/>
                            </p:stCondLst>
                            <p:childTnLst>
                              <p:par>
                                <p:cTn id="325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6" dur="20" fill="hold"/>
                                        <p:tgtEl>
                                          <p:spTgt spid="5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760"/>
                            </p:stCondLst>
                            <p:childTnLst>
                              <p:par>
                                <p:cTn id="32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0" dur="20"/>
                                        <p:tgtEl>
                                          <p:spTgt spid="59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780"/>
                            </p:stCondLst>
                            <p:childTnLst>
                              <p:par>
                                <p:cTn id="33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4" dur="20"/>
                                        <p:tgtEl>
                                          <p:spTgt spid="59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800"/>
                            </p:stCondLst>
                            <p:childTnLst>
                              <p:par>
                                <p:cTn id="33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8" dur="20"/>
                                        <p:tgtEl>
                                          <p:spTgt spid="59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820"/>
                            </p:stCondLst>
                            <p:childTnLst>
                              <p:par>
                                <p:cTn id="34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2" dur="20"/>
                                        <p:tgtEl>
                                          <p:spTgt spid="5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840"/>
                            </p:stCondLst>
                            <p:childTnLst>
                              <p:par>
                                <p:cTn id="34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6" dur="20"/>
                                        <p:tgtEl>
                                          <p:spTgt spid="5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860"/>
                            </p:stCondLst>
                            <p:childTnLst>
                              <p:par>
                                <p:cTn id="34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0" dur="20"/>
                                        <p:tgtEl>
                                          <p:spTgt spid="5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880"/>
                            </p:stCondLst>
                            <p:childTnLst>
                              <p:par>
                                <p:cTn id="35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3" dur="20" fill="hold"/>
                                        <p:tgtEl>
                                          <p:spTgt spid="5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900"/>
                            </p:stCondLst>
                            <p:childTnLst>
                              <p:par>
                                <p:cTn id="355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6" dur="20" fill="hold"/>
                                        <p:tgtEl>
                                          <p:spTgt spid="5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920"/>
                            </p:stCondLst>
                            <p:childTnLst>
                              <p:par>
                                <p:cTn id="35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9" dur="20" fill="hold"/>
                                        <p:tgtEl>
                                          <p:spTgt spid="5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940"/>
                            </p:stCondLst>
                            <p:childTnLst>
                              <p:par>
                                <p:cTn id="36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2" dur="20" fill="hold"/>
                                        <p:tgtEl>
                                          <p:spTgt spid="59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960"/>
                            </p:stCondLst>
                            <p:childTnLst>
                              <p:par>
                                <p:cTn id="36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6" dur="20"/>
                                        <p:tgtEl>
                                          <p:spTgt spid="5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980"/>
                            </p:stCondLst>
                            <p:childTnLst>
                              <p:par>
                                <p:cTn id="36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0" dur="20"/>
                                        <p:tgtEl>
                                          <p:spTgt spid="5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2000"/>
                            </p:stCondLst>
                            <p:childTnLst>
                              <p:par>
                                <p:cTn id="37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4" dur="20"/>
                                        <p:tgtEl>
                                          <p:spTgt spid="5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2020"/>
                            </p:stCondLst>
                            <p:childTnLst>
                              <p:par>
                                <p:cTn id="37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8" dur="20"/>
                                        <p:tgtEl>
                                          <p:spTgt spid="5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2040"/>
                            </p:stCondLst>
                            <p:childTnLst>
                              <p:par>
                                <p:cTn id="38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2" dur="20"/>
                                        <p:tgtEl>
                                          <p:spTgt spid="5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2060"/>
                            </p:stCondLst>
                            <p:childTnLst>
                              <p:par>
                                <p:cTn id="38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6" dur="20"/>
                                        <p:tgtEl>
                                          <p:spTgt spid="5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2080"/>
                            </p:stCondLst>
                            <p:childTnLst>
                              <p:par>
                                <p:cTn id="38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0" dur="20"/>
                                        <p:tgtEl>
                                          <p:spTgt spid="5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2100"/>
                            </p:stCondLst>
                            <p:childTnLst>
                              <p:par>
                                <p:cTn id="39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4" dur="20"/>
                                        <p:tgtEl>
                                          <p:spTgt spid="5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2120"/>
                            </p:stCondLst>
                            <p:childTnLst>
                              <p:par>
                                <p:cTn id="39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8" dur="20"/>
                                        <p:tgtEl>
                                          <p:spTgt spid="5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2140"/>
                            </p:stCondLst>
                            <p:childTnLst>
                              <p:par>
                                <p:cTn id="40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2" dur="20"/>
                                        <p:tgtEl>
                                          <p:spTgt spid="5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2160"/>
                            </p:stCondLst>
                            <p:childTnLst>
                              <p:par>
                                <p:cTn id="40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6" dur="20"/>
                                        <p:tgtEl>
                                          <p:spTgt spid="5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2180"/>
                            </p:stCondLst>
                            <p:childTnLst>
                              <p:par>
                                <p:cTn id="40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0" dur="20"/>
                                        <p:tgtEl>
                                          <p:spTgt spid="5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2200"/>
                            </p:stCondLst>
                            <p:childTnLst>
                              <p:par>
                                <p:cTn id="41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4" dur="20"/>
                                        <p:tgtEl>
                                          <p:spTgt spid="5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220"/>
                            </p:stCondLst>
                            <p:childTnLst>
                              <p:par>
                                <p:cTn id="41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8" dur="20"/>
                                        <p:tgtEl>
                                          <p:spTgt spid="5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2240"/>
                            </p:stCondLst>
                            <p:childTnLst>
                              <p:par>
                                <p:cTn id="42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2" dur="20"/>
                                        <p:tgtEl>
                                          <p:spTgt spid="5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2260"/>
                            </p:stCondLst>
                            <p:childTnLst>
                              <p:par>
                                <p:cTn id="42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6" dur="20"/>
                                        <p:tgtEl>
                                          <p:spTgt spid="5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2280"/>
                            </p:stCondLst>
                            <p:childTnLst>
                              <p:par>
                                <p:cTn id="42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0" dur="20"/>
                                        <p:tgtEl>
                                          <p:spTgt spid="5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2300"/>
                            </p:stCondLst>
                            <p:childTnLst>
                              <p:par>
                                <p:cTn id="43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4" dur="20"/>
                                        <p:tgtEl>
                                          <p:spTgt spid="5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2320"/>
                            </p:stCondLst>
                            <p:childTnLst>
                              <p:par>
                                <p:cTn id="43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8" dur="20"/>
                                        <p:tgtEl>
                                          <p:spTgt spid="5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2340"/>
                            </p:stCondLst>
                            <p:childTnLst>
                              <p:par>
                                <p:cTn id="440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1" dur="20" fill="hold"/>
                                        <p:tgtEl>
                                          <p:spTgt spid="5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2360"/>
                            </p:stCondLst>
                            <p:childTnLst>
                              <p:par>
                                <p:cTn id="443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4" dur="20" fill="hold"/>
                                        <p:tgtEl>
                                          <p:spTgt spid="5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2380"/>
                            </p:stCondLst>
                            <p:childTnLst>
                              <p:par>
                                <p:cTn id="44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8" dur="20"/>
                                        <p:tgtEl>
                                          <p:spTgt spid="5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2400"/>
                            </p:stCondLst>
                            <p:childTnLst>
                              <p:par>
                                <p:cTn id="45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2" dur="20"/>
                                        <p:tgtEl>
                                          <p:spTgt spid="5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2420"/>
                            </p:stCondLst>
                            <p:childTnLst>
                              <p:par>
                                <p:cTn id="45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6" dur="20"/>
                                        <p:tgtEl>
                                          <p:spTgt spid="5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2440"/>
                            </p:stCondLst>
                            <p:childTnLst>
                              <p:par>
                                <p:cTn id="45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0" dur="20"/>
                                        <p:tgtEl>
                                          <p:spTgt spid="59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2460"/>
                            </p:stCondLst>
                            <p:childTnLst>
                              <p:par>
                                <p:cTn id="46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4" dur="20"/>
                                        <p:tgtEl>
                                          <p:spTgt spid="59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2480"/>
                            </p:stCondLst>
                            <p:childTnLst>
                              <p:par>
                                <p:cTn id="46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8" dur="20"/>
                                        <p:tgtEl>
                                          <p:spTgt spid="59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2500"/>
                            </p:stCondLst>
                            <p:childTnLst>
                              <p:par>
                                <p:cTn id="47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2" dur="20"/>
                                        <p:tgtEl>
                                          <p:spTgt spid="59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2520"/>
                            </p:stCondLst>
                            <p:childTnLst>
                              <p:par>
                                <p:cTn id="47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6" dur="20"/>
                                        <p:tgtEl>
                                          <p:spTgt spid="59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2540"/>
                            </p:stCondLst>
                            <p:childTnLst>
                              <p:par>
                                <p:cTn id="47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0" dur="20"/>
                                        <p:tgtEl>
                                          <p:spTgt spid="59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2560"/>
                            </p:stCondLst>
                            <p:childTnLst>
                              <p:par>
                                <p:cTn id="48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4" dur="20"/>
                                        <p:tgtEl>
                                          <p:spTgt spid="59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2580"/>
                            </p:stCondLst>
                            <p:childTnLst>
                              <p:par>
                                <p:cTn id="48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8" dur="20"/>
                                        <p:tgtEl>
                                          <p:spTgt spid="59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2600"/>
                            </p:stCondLst>
                            <p:childTnLst>
                              <p:par>
                                <p:cTn id="49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2" dur="20"/>
                                        <p:tgtEl>
                                          <p:spTgt spid="59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2620"/>
                            </p:stCondLst>
                            <p:childTnLst>
                              <p:par>
                                <p:cTn id="49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6" dur="20"/>
                                        <p:tgtEl>
                                          <p:spTgt spid="59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2640"/>
                            </p:stCondLst>
                            <p:childTnLst>
                              <p:par>
                                <p:cTn id="49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0" dur="20"/>
                                        <p:tgtEl>
                                          <p:spTgt spid="59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2660"/>
                            </p:stCondLst>
                            <p:childTnLst>
                              <p:par>
                                <p:cTn id="50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4" dur="20"/>
                                        <p:tgtEl>
                                          <p:spTgt spid="59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2680"/>
                            </p:stCondLst>
                            <p:childTnLst>
                              <p:par>
                                <p:cTn id="50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8" dur="20"/>
                                        <p:tgtEl>
                                          <p:spTgt spid="59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2700"/>
                            </p:stCondLst>
                            <p:childTnLst>
                              <p:par>
                                <p:cTn id="51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2" dur="20"/>
                                        <p:tgtEl>
                                          <p:spTgt spid="59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2720"/>
                            </p:stCondLst>
                            <p:childTnLst>
                              <p:par>
                                <p:cTn id="51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6" dur="20"/>
                                        <p:tgtEl>
                                          <p:spTgt spid="59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2740"/>
                            </p:stCondLst>
                            <p:childTnLst>
                              <p:par>
                                <p:cTn id="51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0" dur="20"/>
                                        <p:tgtEl>
                                          <p:spTgt spid="59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2760"/>
                            </p:stCondLst>
                            <p:childTnLst>
                              <p:par>
                                <p:cTn id="52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4" dur="20"/>
                                        <p:tgtEl>
                                          <p:spTgt spid="59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2780"/>
                            </p:stCondLst>
                            <p:childTnLst>
                              <p:par>
                                <p:cTn id="5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8" dur="20"/>
                                        <p:tgtEl>
                                          <p:spTgt spid="59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2800"/>
                            </p:stCondLst>
                            <p:childTnLst>
                              <p:par>
                                <p:cTn id="53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2" dur="20"/>
                                        <p:tgtEl>
                                          <p:spTgt spid="59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2820"/>
                            </p:stCondLst>
                            <p:childTnLst>
                              <p:par>
                                <p:cTn id="53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6" dur="20"/>
                                        <p:tgtEl>
                                          <p:spTgt spid="59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2840"/>
                            </p:stCondLst>
                            <p:childTnLst>
                              <p:par>
                                <p:cTn id="53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0" dur="20"/>
                                        <p:tgtEl>
                                          <p:spTgt spid="59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2860"/>
                            </p:stCondLst>
                            <p:childTnLst>
                              <p:par>
                                <p:cTn id="54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4" dur="20"/>
                                        <p:tgtEl>
                                          <p:spTgt spid="59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2880"/>
                            </p:stCondLst>
                            <p:childTnLst>
                              <p:par>
                                <p:cTn id="54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8" dur="20"/>
                                        <p:tgtEl>
                                          <p:spTgt spid="59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2900"/>
                            </p:stCondLst>
                            <p:childTnLst>
                              <p:par>
                                <p:cTn id="55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2" dur="20"/>
                                        <p:tgtEl>
                                          <p:spTgt spid="59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2920"/>
                            </p:stCondLst>
                            <p:childTnLst>
                              <p:par>
                                <p:cTn id="55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6" dur="20"/>
                                        <p:tgtEl>
                                          <p:spTgt spid="59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2940"/>
                            </p:stCondLst>
                            <p:childTnLst>
                              <p:par>
                                <p:cTn id="55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9" dur="20" fill="hold"/>
                                        <p:tgtEl>
                                          <p:spTgt spid="5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2960"/>
                            </p:stCondLst>
                            <p:childTnLst>
                              <p:par>
                                <p:cTn id="56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2" dur="20" fill="hold"/>
                                        <p:tgtEl>
                                          <p:spTgt spid="59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2980"/>
                            </p:stCondLst>
                            <p:childTnLst>
                              <p:par>
                                <p:cTn id="564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5" dur="20" fill="hold"/>
                                        <p:tgtEl>
                                          <p:spTgt spid="5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3000"/>
                            </p:stCondLst>
                            <p:childTnLst>
                              <p:par>
                                <p:cTn id="567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8" dur="20" fill="hold"/>
                                        <p:tgtEl>
                                          <p:spTgt spid="5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3020"/>
                            </p:stCondLst>
                            <p:childTnLst>
                              <p:par>
                                <p:cTn id="570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1" dur="20" fill="hold"/>
                                        <p:tgtEl>
                                          <p:spTgt spid="59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3040"/>
                            </p:stCondLst>
                            <p:childTnLst>
                              <p:par>
                                <p:cTn id="573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4" dur="20" fill="hold"/>
                                        <p:tgtEl>
                                          <p:spTgt spid="59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3060"/>
                            </p:stCondLst>
                            <p:childTnLst>
                              <p:par>
                                <p:cTn id="57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78" dur="20"/>
                                        <p:tgtEl>
                                          <p:spTgt spid="5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3080"/>
                            </p:stCondLst>
                            <p:childTnLst>
                              <p:par>
                                <p:cTn id="58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82" dur="20"/>
                                        <p:tgtEl>
                                          <p:spTgt spid="59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3100"/>
                            </p:stCondLst>
                            <p:childTnLst>
                              <p:par>
                                <p:cTn id="58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86" dur="20"/>
                                        <p:tgtEl>
                                          <p:spTgt spid="5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3120"/>
                            </p:stCondLst>
                            <p:childTnLst>
                              <p:par>
                                <p:cTn id="58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0" dur="20"/>
                                        <p:tgtEl>
                                          <p:spTgt spid="5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3140"/>
                            </p:stCondLst>
                            <p:childTnLst>
                              <p:par>
                                <p:cTn id="59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4" dur="20"/>
                                        <p:tgtEl>
                                          <p:spTgt spid="5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3160"/>
                            </p:stCondLst>
                            <p:childTnLst>
                              <p:par>
                                <p:cTn id="59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8" dur="20"/>
                                        <p:tgtEl>
                                          <p:spTgt spid="5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3180"/>
                            </p:stCondLst>
                            <p:childTnLst>
                              <p:par>
                                <p:cTn id="60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02" dur="20"/>
                                        <p:tgtEl>
                                          <p:spTgt spid="5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3200"/>
                            </p:stCondLst>
                            <p:childTnLst>
                              <p:par>
                                <p:cTn id="60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06" dur="20"/>
                                        <p:tgtEl>
                                          <p:spTgt spid="59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3220"/>
                            </p:stCondLst>
                            <p:childTnLst>
                              <p:par>
                                <p:cTn id="60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0" dur="20"/>
                                        <p:tgtEl>
                                          <p:spTgt spid="59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3240"/>
                            </p:stCondLst>
                            <p:childTnLst>
                              <p:par>
                                <p:cTn id="61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4" dur="20"/>
                                        <p:tgtEl>
                                          <p:spTgt spid="59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3260"/>
                            </p:stCondLst>
                            <p:childTnLst>
                              <p:par>
                                <p:cTn id="61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8" dur="20"/>
                                        <p:tgtEl>
                                          <p:spTgt spid="59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3280"/>
                            </p:stCondLst>
                            <p:childTnLst>
                              <p:par>
                                <p:cTn id="62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22" dur="20"/>
                                        <p:tgtEl>
                                          <p:spTgt spid="59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3300"/>
                            </p:stCondLst>
                            <p:childTnLst>
                              <p:par>
                                <p:cTn id="624" presetID="21" presetClass="entr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26" dur="100"/>
                                        <p:tgtEl>
                                          <p:spTgt spid="59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3400"/>
                            </p:stCondLst>
                            <p:childTnLst>
                              <p:par>
                                <p:cTn id="628" presetID="7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0" dur="5000" fill="hold"/>
                                        <p:tgtEl>
                                          <p:spTgt spid="59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1" dur="5000" fill="hold"/>
                                        <p:tgtEl>
                                          <p:spTgt spid="59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animBg="1"/>
      <p:bldP spid="59396" grpId="0" animBg="1"/>
      <p:bldP spid="59397" grpId="0" animBg="1"/>
      <p:bldP spid="59398" grpId="0" animBg="1"/>
      <p:bldP spid="59399" grpId="0" animBg="1"/>
      <p:bldP spid="59400" grpId="0" animBg="1"/>
      <p:bldP spid="59401" grpId="0" animBg="1"/>
      <p:bldP spid="59401" grpId="1" animBg="1"/>
      <p:bldP spid="59402" grpId="0" animBg="1"/>
      <p:bldP spid="59402" grpId="1" animBg="1"/>
      <p:bldP spid="59403" grpId="0" animBg="1"/>
      <p:bldP spid="59403" grpId="1" animBg="1"/>
      <p:bldP spid="59404" grpId="0" animBg="1"/>
      <p:bldP spid="59404" grpId="1" animBg="1"/>
      <p:bldP spid="59405" grpId="0" animBg="1"/>
      <p:bldP spid="59405" grpId="1" animBg="1"/>
      <p:bldP spid="59406" grpId="0" animBg="1"/>
      <p:bldP spid="59406" grpId="1" animBg="1"/>
      <p:bldP spid="59407" grpId="0" animBg="1"/>
      <p:bldP spid="59407" grpId="1" animBg="1"/>
      <p:bldP spid="59408" grpId="0" animBg="1"/>
      <p:bldP spid="59408" grpId="1" animBg="1"/>
      <p:bldP spid="59409" grpId="0" animBg="1"/>
      <p:bldP spid="59409" grpId="1" animBg="1"/>
      <p:bldP spid="59410" grpId="0" animBg="1"/>
      <p:bldP spid="59410" grpId="1" animBg="1"/>
      <p:bldP spid="59411" grpId="0" animBg="1"/>
      <p:bldP spid="59411" grpId="1" animBg="1"/>
      <p:bldP spid="59412" grpId="0" animBg="1"/>
      <p:bldP spid="59412" grpId="1" animBg="1"/>
      <p:bldP spid="59413" grpId="0" animBg="1"/>
      <p:bldP spid="59414" grpId="0" animBg="1"/>
      <p:bldP spid="59415" grpId="0" animBg="1"/>
      <p:bldP spid="59416" grpId="0" animBg="1"/>
      <p:bldP spid="59417" grpId="0" animBg="1"/>
      <p:bldP spid="59418" grpId="0" animBg="1"/>
      <p:bldP spid="59419" grpId="0" animBg="1"/>
      <p:bldP spid="59420" grpId="0" animBg="1"/>
      <p:bldP spid="59421" grpId="0" animBg="1"/>
      <p:bldP spid="59422" grpId="0" animBg="1"/>
      <p:bldP spid="59423" grpId="0" animBg="1"/>
      <p:bldP spid="59424" grpId="0" animBg="1"/>
      <p:bldP spid="59424" grpId="1" animBg="1"/>
      <p:bldP spid="59425" grpId="0" animBg="1"/>
      <p:bldP spid="59426" grpId="0" animBg="1"/>
      <p:bldP spid="59427" grpId="0" animBg="1"/>
      <p:bldP spid="59428" grpId="0" animBg="1"/>
      <p:bldP spid="59429" grpId="0" animBg="1"/>
      <p:bldP spid="59430" grpId="0" animBg="1"/>
      <p:bldP spid="59431" grpId="0" animBg="1"/>
      <p:bldP spid="59431" grpId="1" animBg="1"/>
      <p:bldP spid="59432" grpId="0" animBg="1"/>
      <p:bldP spid="59432" grpId="1" animBg="1"/>
      <p:bldP spid="59433" grpId="0" animBg="1"/>
      <p:bldP spid="59433" grpId="1" animBg="1"/>
      <p:bldP spid="59434" grpId="0" animBg="1"/>
      <p:bldP spid="59434" grpId="1" animBg="1"/>
      <p:bldP spid="59435" grpId="0" animBg="1"/>
      <p:bldP spid="59435" grpId="1" animBg="1"/>
      <p:bldP spid="59436" grpId="0" animBg="1"/>
      <p:bldP spid="59436" grpId="1" animBg="1"/>
      <p:bldP spid="59437" grpId="0" animBg="1"/>
      <p:bldP spid="59437" grpId="1" animBg="1"/>
      <p:bldP spid="59438" grpId="0" animBg="1"/>
      <p:bldP spid="59438" grpId="1" animBg="1"/>
      <p:bldP spid="59439" grpId="0" animBg="1"/>
      <p:bldP spid="59439" grpId="1" animBg="1"/>
      <p:bldP spid="59440" grpId="0" animBg="1"/>
      <p:bldP spid="59440" grpId="1" animBg="1"/>
      <p:bldP spid="59441" grpId="0" animBg="1"/>
      <p:bldP spid="59441" grpId="1" animBg="1"/>
      <p:bldP spid="59442" grpId="0" animBg="1"/>
      <p:bldP spid="59443" grpId="0" animBg="1"/>
      <p:bldP spid="59444" grpId="0" animBg="1"/>
      <p:bldP spid="59445" grpId="0" animBg="1"/>
      <p:bldP spid="59446" grpId="0" animBg="1"/>
      <p:bldP spid="59447" grpId="0" animBg="1"/>
      <p:bldP spid="59448" grpId="0" animBg="1"/>
      <p:bldP spid="59449" grpId="0" animBg="1"/>
      <p:bldP spid="59449" grpId="1" animBg="1"/>
      <p:bldP spid="59450" grpId="0" animBg="1"/>
      <p:bldP spid="59450" grpId="1" animBg="1"/>
      <p:bldP spid="59451" grpId="0" animBg="1"/>
      <p:bldP spid="59451" grpId="1" animBg="1"/>
      <p:bldP spid="59452" grpId="0" animBg="1"/>
      <p:bldP spid="59452" grpId="1" animBg="1"/>
      <p:bldP spid="59453" grpId="0" animBg="1"/>
      <p:bldP spid="59453" grpId="1" animBg="1"/>
      <p:bldP spid="59454" grpId="0" animBg="1"/>
      <p:bldP spid="59455" grpId="0" animBg="1"/>
      <p:bldP spid="59456" grpId="0" animBg="1"/>
      <p:bldP spid="59456" grpId="1" animBg="1"/>
      <p:bldP spid="59457" grpId="0" animBg="1"/>
      <p:bldP spid="59457" grpId="1" animBg="1"/>
      <p:bldP spid="59458" grpId="0" animBg="1"/>
      <p:bldP spid="59458" grpId="1" animBg="1"/>
      <p:bldP spid="59459" grpId="0" animBg="1"/>
      <p:bldP spid="59459" grpId="1" animBg="1"/>
      <p:bldP spid="59460" grpId="0" animBg="1"/>
      <p:bldP spid="59461" grpId="0" animBg="1"/>
      <p:bldP spid="59462" grpId="0" animBg="1"/>
      <p:bldP spid="59463" grpId="0" animBg="1"/>
      <p:bldP spid="59464" grpId="0" animBg="1"/>
      <p:bldP spid="59465" grpId="0" animBg="1"/>
      <p:bldP spid="59466" grpId="0" animBg="1"/>
      <p:bldP spid="59466" grpId="1" animBg="1"/>
      <p:bldP spid="59467" grpId="0" animBg="1"/>
      <p:bldP spid="59467" grpId="1" animBg="1"/>
      <p:bldP spid="59468" grpId="0" animBg="1"/>
      <p:bldP spid="59469" grpId="0" animBg="1"/>
      <p:bldP spid="59470" grpId="0" animBg="1"/>
      <p:bldP spid="59471" grpId="0" animBg="1"/>
      <p:bldP spid="59472" grpId="0" animBg="1"/>
      <p:bldP spid="59473" grpId="0" animBg="1"/>
      <p:bldP spid="59474" grpId="0" animBg="1"/>
      <p:bldP spid="59475" grpId="0" animBg="1"/>
      <p:bldP spid="59476" grpId="0" animBg="1"/>
      <p:bldP spid="59477" grpId="0" animBg="1"/>
      <p:bldP spid="59478" grpId="0" animBg="1"/>
      <p:bldP spid="59479" grpId="0" animBg="1"/>
      <p:bldP spid="59480" grpId="0" animBg="1"/>
      <p:bldP spid="59481" grpId="0" animBg="1"/>
      <p:bldP spid="59482" grpId="0" animBg="1"/>
      <p:bldP spid="59483" grpId="0" animBg="1"/>
      <p:bldP spid="59484" grpId="0" animBg="1"/>
      <p:bldP spid="59485" grpId="0" animBg="1"/>
      <p:bldP spid="59486" grpId="0" animBg="1"/>
      <p:bldP spid="59487" grpId="0" animBg="1"/>
      <p:bldP spid="59488" grpId="0" animBg="1"/>
      <p:bldP spid="59489" grpId="0" animBg="1"/>
      <p:bldP spid="59490" grpId="0" animBg="1"/>
      <p:bldP spid="59491" grpId="0" animBg="1"/>
      <p:bldP spid="59492" grpId="0" animBg="1"/>
      <p:bldP spid="59493" grpId="0" animBg="1"/>
      <p:bldP spid="59494" grpId="0" animBg="1"/>
      <p:bldP spid="59495" grpId="0" animBg="1"/>
      <p:bldP spid="59496" grpId="0" animBg="1"/>
      <p:bldP spid="59497" grpId="0" animBg="1"/>
      <p:bldP spid="59498" grpId="0" animBg="1"/>
      <p:bldP spid="59499" grpId="0" animBg="1"/>
      <p:bldP spid="59500" grpId="0" animBg="1"/>
      <p:bldP spid="59501" grpId="0" animBg="1"/>
      <p:bldP spid="59501" grpId="1" animBg="1"/>
      <p:bldP spid="59502" grpId="0" animBg="1"/>
      <p:bldP spid="59502" grpId="1" animBg="1"/>
      <p:bldP spid="59503" grpId="0" animBg="1"/>
      <p:bldP spid="59503" grpId="1" animBg="1"/>
      <p:bldP spid="59504" grpId="0" animBg="1"/>
      <p:bldP spid="59504" grpId="1" animBg="1"/>
      <p:bldP spid="59505" grpId="0" animBg="1"/>
      <p:bldP spid="59505" grpId="1" animBg="1"/>
      <p:bldP spid="59506" grpId="0" animBg="1"/>
      <p:bldP spid="59506" grpId="1" animBg="1"/>
      <p:bldP spid="59507" grpId="0" animBg="1"/>
      <p:bldP spid="59508" grpId="0" animBg="1"/>
      <p:bldP spid="59509" grpId="0" animBg="1"/>
      <p:bldP spid="59510" grpId="0" animBg="1"/>
      <p:bldP spid="59511" grpId="0" animBg="1"/>
      <p:bldP spid="59512" grpId="0" animBg="1"/>
      <p:bldP spid="59513" grpId="0" animBg="1"/>
      <p:bldP spid="59514" grpId="0" animBg="1"/>
      <p:bldP spid="59515" grpId="0" animBg="1"/>
      <p:bldP spid="59516" grpId="0" animBg="1"/>
      <p:bldP spid="59517" grpId="0" animBg="1"/>
      <p:bldP spid="59518" grpId="0" animBg="1"/>
      <p:bldP spid="59519" grpId="0" animBg="1"/>
      <p:bldP spid="595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C0A25-08A5-4EB1-BD53-687FD4CA626C}" type="slidenum">
              <a:rPr lang="ru-RU"/>
              <a:pPr/>
              <a:t>4</a:t>
            </a:fld>
            <a:endParaRPr lang="ru-RU"/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8223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Трассовая модель:</a:t>
            </a:r>
          </a:p>
          <a:p>
            <a:pPr algn="ctr"/>
            <a:r>
              <a:rPr lang="ru-RU" sz="24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Определение 5</a:t>
            </a:r>
            <a:r>
              <a:rPr lang="ru-RU" sz="24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: </a:t>
            </a:r>
            <a:r>
              <a:rPr lang="ru-RU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Базовые </a:t>
            </a:r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ru-RU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-обозначения</a:t>
            </a:r>
            <a:r>
              <a:rPr lang="ru-RU" sz="24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grpSp>
        <p:nvGrpSpPr>
          <p:cNvPr id="68611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68612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8613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8614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8615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8616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8617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8618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8619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8620" name="Text Box 12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8621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22" name="Text Box 14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>
                  <a:solidFill>
                    <a:srgbClr val="567F9E"/>
                  </a:solidFill>
                </a:rPr>
                <a:t>&amp;</a:t>
              </a:r>
              <a:r>
                <a:rPr lang="ru-RU" sz="160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68623" name="Text Box 15"/>
          <p:cNvSpPr txBox="1">
            <a:spLocks noChangeArrowheads="1"/>
          </p:cNvSpPr>
          <p:nvPr/>
        </p:nvSpPr>
        <p:spPr bwMode="auto">
          <a:xfrm>
            <a:off x="179388" y="1052513"/>
            <a:ext cx="8785225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0000FF"/>
              </a:buClr>
              <a:buSzPct val="100000"/>
              <a:buFontTx/>
              <a:buChar char="•"/>
            </a:pP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фиксированного алфавита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cs typeface="Times New Roman" pitchFamily="18" charset="0"/>
              </a:rPr>
              <a:t>C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cs typeface="Times New Roman" pitchFamily="18" charset="0"/>
                <a:sym typeface="Symbol" pitchFamily="18" charset="2"/>
              </a:rPr>
              <a:t>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cs typeface="Times New Roman" pitchFamily="18" charset="0"/>
              </a:rPr>
              <a:t>Z 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и произвольного множества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:</a:t>
            </a:r>
            <a:endParaRPr lang="en-US" altLang="zh-TW" sz="2000">
              <a:solidFill>
                <a:srgbClr val="000000"/>
              </a:solidFill>
              <a:latin typeface="Courier New" pitchFamily="49" charset="0"/>
              <a:ea typeface="新細明體" pitchFamily="18" charset="-120"/>
              <a:sym typeface="Symbol" pitchFamily="18" charset="2"/>
            </a:endParaRPr>
          </a:p>
          <a:p>
            <a:pPr lvl="1" algn="just"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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 =</a:t>
            </a:r>
            <a:r>
              <a:rPr lang="en-US" altLang="zh-TW" sz="2000" baseline="-30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def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 {!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|!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=!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}	–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стационарность (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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-отказ),</a:t>
            </a:r>
            <a:endParaRPr lang="ru-RU" altLang="zh-TW" sz="2000">
              <a:solidFill>
                <a:srgbClr val="000000"/>
              </a:solidFill>
              <a:latin typeface="Times New Roman" pitchFamily="18" charset="0"/>
            </a:endParaRPr>
          </a:p>
          <a:p>
            <a:pPr lvl="3">
              <a:spcBef>
                <a:spcPct val="10000"/>
              </a:spcBef>
              <a:buClr>
                <a:srgbClr val="0000FF"/>
              </a:buClr>
            </a:pPr>
            <a:r>
              <a:rPr lang="ru-RU" altLang="zh-TW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зависит от подразумеваемого алфавита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ru-RU" altLang="zh-TW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zh-TW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lang="ru-RU" altLang="zh-TW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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)=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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</a:t>
            </a:r>
            <a:r>
              <a:rPr lang="ru-RU" altLang="zh-TW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если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!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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!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altLang="zh-TW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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)=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</a:t>
            </a:r>
            <a:r>
              <a:rPr lang="ru-RU" altLang="zh-TW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иначе.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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)=!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ru-RU" altLang="zh-TW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TW">
              <a:solidFill>
                <a:srgbClr val="000000"/>
              </a:solidFill>
              <a:latin typeface="Courier New" pitchFamily="49" charset="0"/>
              <a:ea typeface="新細明體" pitchFamily="18" charset="-120"/>
              <a:sym typeface="Symbol" pitchFamily="18" charset="2"/>
            </a:endParaRPr>
          </a:p>
          <a:p>
            <a:pPr lvl="1" algn="just"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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(A)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=</a:t>
            </a:r>
            <a:r>
              <a:rPr lang="en-US" altLang="zh-TW" sz="2000" baseline="-30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def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 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(A)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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{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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(A)}	–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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-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отказы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,</a:t>
            </a:r>
            <a:endParaRPr lang="ru-RU" altLang="zh-TW" sz="20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3">
              <a:spcBef>
                <a:spcPct val="10000"/>
              </a:spcBef>
              <a:buClr>
                <a:srgbClr val="0000FF"/>
              </a:buClr>
              <a:buFont typeface="Wingdings" pitchFamily="2" charset="2"/>
              <a:buNone/>
            </a:pP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зависит от подразумеваемого алфавита 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:</a:t>
            </a:r>
            <a:b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</a:b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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)=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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), если !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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!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, и 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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)=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), иначе.</a:t>
            </a:r>
            <a:b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</a:b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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)=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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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{!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}. </a:t>
            </a:r>
            <a:endParaRPr lang="en-US" altLang="zh-TW">
              <a:solidFill>
                <a:srgbClr val="000000"/>
              </a:solidFill>
              <a:latin typeface="Courier New" pitchFamily="49" charset="0"/>
              <a:ea typeface="新細明體" pitchFamily="18" charset="-120"/>
            </a:endParaRPr>
          </a:p>
          <a:p>
            <a:pPr lvl="1" algn="just"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A</a:t>
            </a:r>
            <a:r>
              <a:rPr lang="en-US" altLang="zh-TW" sz="2000" baseline="-30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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	=</a:t>
            </a:r>
            <a:r>
              <a:rPr lang="en-US" altLang="zh-TW" sz="2000" baseline="-30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def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 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A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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{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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)}	–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множество плюс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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-отказ.</a:t>
            </a:r>
          </a:p>
          <a:p>
            <a:pPr lvl="3">
              <a:spcBef>
                <a:spcPct val="10000"/>
              </a:spcBef>
              <a:buClr>
                <a:srgbClr val="0000FF"/>
              </a:buClr>
              <a:buFont typeface="Wingdings" pitchFamily="2" charset="2"/>
              <a:buNone/>
            </a:pPr>
            <a:r>
              <a:rPr lang="ru-RU" altLang="zh-TW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зависит от подразумеваемого алфавита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ru-RU" altLang="zh-TW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altLang="zh-TW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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=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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</a:t>
            </a:r>
            <a:r>
              <a:rPr lang="ru-RU" altLang="zh-TW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если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!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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!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altLang="zh-TW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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=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A</a:t>
            </a:r>
            <a:r>
              <a:rPr lang="ru-RU" altLang="zh-TW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иначе.</a:t>
            </a:r>
            <a:br>
              <a:rPr lang="ru-RU" altLang="zh-TW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ru-RU" altLang="zh-TW" baseline="-30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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=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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{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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)}=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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{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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}=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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{!</a:t>
            </a:r>
            <a:r>
              <a:rPr lang="en-US" altLang="zh-TW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ru-RU" altLang="zh-TW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}</a:t>
            </a:r>
            <a:r>
              <a:rPr lang="ru-RU" altLang="zh-TW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spcBef>
                <a:spcPct val="50000"/>
              </a:spcBef>
              <a:buClr>
                <a:srgbClr val="0000FF"/>
              </a:buClr>
              <a:buSzPct val="100000"/>
              <a:buFontTx/>
              <a:buChar char="•"/>
            </a:pP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фиксированного базового алфавита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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Z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обозначим:</a:t>
            </a:r>
            <a:endParaRPr lang="en-US" altLang="zh-TW" sz="2000">
              <a:solidFill>
                <a:srgbClr val="000000"/>
              </a:solidFill>
              <a:latin typeface="Courier New" pitchFamily="49" charset="0"/>
              <a:ea typeface="新細明體" pitchFamily="18" charset="-120"/>
              <a:sym typeface="Symbol" pitchFamily="18" charset="2"/>
            </a:endParaRPr>
          </a:p>
          <a:p>
            <a:pPr algn="just">
              <a:spcBef>
                <a:spcPct val="10000"/>
              </a:spcBef>
              <a:buClr>
                <a:srgbClr val="0000FF"/>
              </a:buClr>
            </a:pP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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=</a:t>
            </a:r>
            <a:r>
              <a:rPr lang="en-US" altLang="zh-TW" sz="2000" baseline="-30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def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 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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 –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стационарность (все реакции алфавита).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A0AD4-DE1A-4C6B-B5F7-9F7B703D7622}" type="slidenum">
              <a:rPr lang="ru-RU"/>
              <a:pPr/>
              <a:t>5</a:t>
            </a:fld>
            <a:endParaRPr lang="ru-RU"/>
          </a:p>
        </p:txBody>
      </p:sp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8223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Трассовая модель:</a:t>
            </a:r>
          </a:p>
          <a:p>
            <a:pPr algn="ctr"/>
            <a:r>
              <a:rPr lang="ru-RU" sz="24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Определение 5</a:t>
            </a:r>
            <a:r>
              <a:rPr lang="ru-RU" sz="24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: </a:t>
            </a:r>
            <a:r>
              <a:rPr lang="ru-RU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Базовые </a:t>
            </a:r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ru-RU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-обозначения</a:t>
            </a:r>
            <a:r>
              <a:rPr lang="ru-RU" sz="24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grpSp>
        <p:nvGrpSpPr>
          <p:cNvPr id="65539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65540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541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542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543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544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545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546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547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548" name="Text Box 12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5549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50" name="Text Box 14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>
                  <a:solidFill>
                    <a:srgbClr val="567F9E"/>
                  </a:solidFill>
                </a:rPr>
                <a:t>&amp;</a:t>
              </a:r>
              <a:r>
                <a:rPr lang="ru-RU" sz="160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65551" name="Text Box 15"/>
          <p:cNvSpPr txBox="1">
            <a:spLocks noChangeArrowheads="1"/>
          </p:cNvSpPr>
          <p:nvPr/>
        </p:nvSpPr>
        <p:spPr bwMode="auto">
          <a:xfrm>
            <a:off x="179388" y="1052513"/>
            <a:ext cx="8785225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0000FF"/>
              </a:buClr>
              <a:buFontTx/>
              <a:buChar char="•"/>
            </a:pP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любого множества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A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символа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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{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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,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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,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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}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обозначим</a:t>
            </a:r>
            <a:endParaRPr lang="ru-RU" altLang="zh-TW" sz="2000">
              <a:solidFill>
                <a:srgbClr val="000000"/>
              </a:solidFill>
              <a:latin typeface="Courier New" pitchFamily="49" charset="0"/>
              <a:ea typeface="新細明體" pitchFamily="18" charset="-120"/>
            </a:endParaRPr>
          </a:p>
          <a:p>
            <a:pPr algn="just">
              <a:spcBef>
                <a:spcPct val="10000"/>
              </a:spcBef>
              <a:buClr>
                <a:srgbClr val="0000FF"/>
              </a:buClr>
            </a:pP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A</a:t>
            </a:r>
            <a:r>
              <a:rPr lang="en-US" altLang="zh-TW" sz="2000" baseline="-30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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=</a:t>
            </a:r>
            <a:r>
              <a:rPr lang="en-US" altLang="zh-TW" sz="2000" baseline="-30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def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 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A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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{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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}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TW" sz="2000">
              <a:solidFill>
                <a:srgbClr val="000000"/>
              </a:solidFill>
              <a:latin typeface="Courier New" pitchFamily="49" charset="0"/>
              <a:ea typeface="新細明體" pitchFamily="18" charset="-120"/>
              <a:sym typeface="Symbol" pitchFamily="18" charset="2"/>
            </a:endParaRPr>
          </a:p>
          <a:p>
            <a:pPr algn="just">
              <a:spcBef>
                <a:spcPct val="50000"/>
              </a:spcBef>
              <a:buClr>
                <a:srgbClr val="0000FF"/>
              </a:buClr>
              <a:buSzPct val="100000"/>
              <a:buFontTx/>
              <a:buChar char="•"/>
            </a:pP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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-трассой в алфавите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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Z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будем называть последовательность стимулов, реакций, блокировок стимулов, стационарности и разрушения, то есть последовательность в алфавите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en-US" altLang="zh-TW" sz="2000" baseline="-30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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=?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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!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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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{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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}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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{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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}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TW" sz="2000">
              <a:solidFill>
                <a:srgbClr val="000000"/>
              </a:solidFill>
              <a:latin typeface="Courier New" pitchFamily="49" charset="0"/>
              <a:ea typeface="新細明體" pitchFamily="18" charset="-120"/>
              <a:sym typeface="Symbol" pitchFamily="18" charset="2"/>
            </a:endParaRPr>
          </a:p>
          <a:p>
            <a:pPr algn="just">
              <a:spcBef>
                <a:spcPct val="50000"/>
              </a:spcBef>
              <a:buClr>
                <a:srgbClr val="0000FF"/>
              </a:buClr>
              <a:buSzPct val="100000"/>
              <a:buFontTx/>
              <a:buChar char="•"/>
            </a:pP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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-деревом будем называть дерево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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-трасс в алфавите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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Z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ct val="50000"/>
              </a:spcBef>
              <a:buClr>
                <a:srgbClr val="0000FF"/>
              </a:buClr>
              <a:buSzPct val="100000"/>
              <a:buFontTx/>
              <a:buChar char="•"/>
            </a:pP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Максимальные префикс и постфикс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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-трассы, состоящие только из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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-отказов, будем называть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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-префиксом и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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-постфиксом, соответственно, и обозначать:</a:t>
            </a:r>
            <a:endParaRPr lang="en-US" altLang="zh-TW" sz="2000" b="1" i="1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  <a:p>
            <a:pPr algn="just">
              <a:spcBef>
                <a:spcPct val="10000"/>
              </a:spcBef>
              <a:buClr>
                <a:srgbClr val="0000FF"/>
              </a:buClr>
            </a:pP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RefH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(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)=</a:t>
            </a:r>
            <a:r>
              <a:rPr lang="en-US" altLang="zh-TW" sz="2000" baseline="-30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def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 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Euclid Symbol" pitchFamily="18" charset="2"/>
              </a:rPr>
              <a:t>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 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(i) | 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[1..i]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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(C)</a:t>
            </a:r>
            <a:r>
              <a:rPr lang="ru-RU" altLang="zh-TW" sz="2000" baseline="30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*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 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Euclid Symbol" pitchFamily="18" charset="2"/>
              </a:rPr>
              <a:t>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endParaRPr lang="en-US" altLang="zh-TW" sz="2000" b="1" i="1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  <a:p>
            <a:pPr algn="just">
              <a:spcBef>
                <a:spcPct val="10000"/>
              </a:spcBef>
              <a:buClr>
                <a:srgbClr val="0000FF"/>
              </a:buClr>
            </a:pP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RefT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(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)=</a:t>
            </a:r>
            <a:r>
              <a:rPr lang="en-US" altLang="zh-TW" sz="2000" baseline="-30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def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 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Euclid Symbol" pitchFamily="18" charset="2"/>
              </a:rPr>
              <a:t>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 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(i) | 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[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i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..</a:t>
            </a:r>
            <a:r>
              <a:rPr lang="en-US" altLang="zh-TW" sz="2000" b="1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|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altLang="zh-TW" sz="2000" b="1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|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]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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(C)</a:t>
            </a:r>
            <a:r>
              <a:rPr lang="ru-RU" altLang="zh-TW" sz="2000" baseline="30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*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 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Euclid Symbol" pitchFamily="18" charset="2"/>
              </a:rPr>
              <a:t>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.</a:t>
            </a:r>
            <a:endParaRPr lang="en-US" altLang="zh-TW" sz="2000">
              <a:solidFill>
                <a:srgbClr val="000000"/>
              </a:solidFill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  <a:p>
            <a:pPr algn="r">
              <a:buClr>
                <a:srgbClr val="0000FF"/>
              </a:buClr>
            </a:pP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</a:t>
            </a:r>
            <a:r>
              <a:rPr lang="ru-RU" altLang="zh-TW" sz="240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03BDE-A2E9-4160-AAB4-DC398BC362A6}" type="slidenum">
              <a:rPr lang="ru-RU"/>
              <a:pPr/>
              <a:t>6</a:t>
            </a:fld>
            <a:endParaRPr lang="ru-RU"/>
          </a:p>
        </p:txBody>
      </p:sp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8223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Трассовая модель:</a:t>
            </a:r>
          </a:p>
          <a:p>
            <a:pPr algn="ctr"/>
            <a:r>
              <a:rPr lang="ru-RU" sz="24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Определение 6</a:t>
            </a:r>
            <a:r>
              <a:rPr lang="ru-RU" sz="24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: </a:t>
            </a:r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ru-RU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-трассы</a:t>
            </a:r>
          </a:p>
        </p:txBody>
      </p:sp>
      <p:grpSp>
        <p:nvGrpSpPr>
          <p:cNvPr id="66563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66564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565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566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567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568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569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570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571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572" name="Text Box 12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6573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4" name="Text Box 14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>
                  <a:solidFill>
                    <a:srgbClr val="567F9E"/>
                  </a:solidFill>
                </a:rPr>
                <a:t>&amp;</a:t>
              </a:r>
              <a:r>
                <a:rPr lang="ru-RU" sz="160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66575" name="Text Box 15"/>
          <p:cNvSpPr txBox="1">
            <a:spLocks noChangeArrowheads="1"/>
          </p:cNvSpPr>
          <p:nvPr/>
        </p:nvSpPr>
        <p:spPr bwMode="auto">
          <a:xfrm>
            <a:off x="179388" y="1052513"/>
            <a:ext cx="8785225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0000FF"/>
              </a:buClr>
            </a:pP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Пусть заданы алфавит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cs typeface="Times New Roman" pitchFamily="18" charset="0"/>
              </a:rPr>
              <a:t>C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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cs typeface="Times New Roman" pitchFamily="18" charset="0"/>
              </a:rPr>
              <a:t>Z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, дерево </a:t>
            </a:r>
            <a:r>
              <a:rPr lang="en-US" altLang="zh-TW" sz="2000" b="1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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Trees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(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en-US" altLang="zh-TW" sz="2000" baseline="-30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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 и трасса 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2000" b="1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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.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spcBef>
                <a:spcPct val="50000"/>
              </a:spcBef>
              <a:buClr>
                <a:srgbClr val="0000FF"/>
              </a:buClr>
              <a:buSzPct val="100000"/>
              <a:buFontTx/>
              <a:buChar char="•"/>
            </a:pP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Трасса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altLang="zh-TW" sz="20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финальна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если разрушение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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либо не входит в трассу, либо входит только как последний символ трассы: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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i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[1..</a:t>
            </a:r>
            <a:r>
              <a:rPr lang="ru-RU" altLang="zh-TW" sz="2000" b="1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|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ru-RU" altLang="zh-TW" sz="2000" b="1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|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-1] 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(i)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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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ct val="50000"/>
              </a:spcBef>
              <a:buClr>
                <a:srgbClr val="0000FF"/>
              </a:buClr>
              <a:buSzPct val="100000"/>
              <a:buFontTx/>
              <a:buChar char="•"/>
            </a:pP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Трасса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altLang="zh-TW" sz="20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согласована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если в ней любая непустая последовательность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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-отказов не продолжается ни разрушением, ни каким-либо символом, принадлежащим какому-либо отказу, входящему в эту последовательность:</a:t>
            </a:r>
            <a:endParaRPr lang="en-US" altLang="zh-TW" sz="2000">
              <a:solidFill>
                <a:srgbClr val="000000"/>
              </a:solidFill>
              <a:latin typeface="Courier New" pitchFamily="49" charset="0"/>
              <a:ea typeface="新細明體" pitchFamily="18" charset="-120"/>
              <a:sym typeface="Symbol" pitchFamily="18" charset="2"/>
            </a:endParaRPr>
          </a:p>
          <a:p>
            <a:pPr>
              <a:spcBef>
                <a:spcPct val="50000"/>
              </a:spcBef>
              <a:buClr>
                <a:srgbClr val="0000FF"/>
              </a:buClr>
            </a:pP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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i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[2..</a:t>
            </a:r>
            <a:r>
              <a:rPr lang="en-US" altLang="zh-TW" sz="2000" b="1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|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ru-RU" altLang="zh-TW" sz="2000" b="1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|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]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 o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Im</a:t>
            </a:r>
            <a:r>
              <a:rPr lang="en-US" altLang="zh-TW" sz="2000" baseline="-25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</a:t>
            </a: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Tssr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(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[1..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i-1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]) 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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 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(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i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)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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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 &amp; 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(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i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)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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o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.</a:t>
            </a:r>
            <a:endParaRPr lang="ru-RU" altLang="zh-TW" sz="20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205B6-DF82-430F-889E-3B0974222F80}" type="slidenum">
              <a:rPr lang="ru-RU"/>
              <a:pPr/>
              <a:t>7</a:t>
            </a:fld>
            <a:endParaRPr lang="ru-RU"/>
          </a:p>
        </p:txBody>
      </p:sp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8223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Трассовая модель:</a:t>
            </a:r>
          </a:p>
          <a:p>
            <a:pPr algn="ctr"/>
            <a:r>
              <a:rPr lang="ru-RU" sz="24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Определение 6</a:t>
            </a:r>
            <a:r>
              <a:rPr lang="ru-RU" sz="24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: </a:t>
            </a:r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ru-RU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-трассы</a:t>
            </a:r>
          </a:p>
        </p:txBody>
      </p:sp>
      <p:grpSp>
        <p:nvGrpSpPr>
          <p:cNvPr id="67587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67588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589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590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591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592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593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594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595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596" name="Text Box 12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7597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598" name="Text Box 14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>
                  <a:solidFill>
                    <a:srgbClr val="567F9E"/>
                  </a:solidFill>
                </a:rPr>
                <a:t>&amp;</a:t>
              </a:r>
              <a:r>
                <a:rPr lang="ru-RU" sz="160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67599" name="Text Box 15"/>
          <p:cNvSpPr txBox="1">
            <a:spLocks noChangeArrowheads="1"/>
          </p:cNvSpPr>
          <p:nvPr/>
        </p:nvSpPr>
        <p:spPr bwMode="auto">
          <a:xfrm>
            <a:off x="179388" y="1052513"/>
            <a:ext cx="8785225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0000FF"/>
              </a:buClr>
            </a:pP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Пусть заданы алфавит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cs typeface="Times New Roman" pitchFamily="18" charset="0"/>
              </a:rPr>
              <a:t>C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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cs typeface="Times New Roman" pitchFamily="18" charset="0"/>
              </a:rPr>
              <a:t>Z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, дерево </a:t>
            </a:r>
            <a:r>
              <a:rPr lang="en-US" altLang="zh-TW" sz="2000" b="1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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Trees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en-US" altLang="zh-TW" sz="2000" baseline="-30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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) и трасса 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2000" b="1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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.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</a:t>
            </a:r>
          </a:p>
          <a:p>
            <a:pPr>
              <a:spcBef>
                <a:spcPct val="50000"/>
              </a:spcBef>
              <a:buClr>
                <a:srgbClr val="0000FF"/>
              </a:buClr>
              <a:buFontTx/>
              <a:buChar char="•"/>
            </a:pP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</a:rPr>
              <a:t>Трассса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</a:rPr>
              <a:t>конвергентна по отказу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o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,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o</a:t>
            </a:r>
            <a:r>
              <a:rPr lang="en-US" altLang="zh-TW" sz="2000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-</a:t>
            </a:r>
            <a:r>
              <a:rPr lang="ru-RU" altLang="zh-TW" sz="20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конвергентна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,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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o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,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если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продолжается в </a:t>
            </a:r>
            <a:r>
              <a:rPr lang="en-US" altLang="zh-TW" sz="2000" b="1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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</a:rPr>
              <a:t>отказом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o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или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символом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принадлежащим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o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.</a:t>
            </a:r>
            <a:endParaRPr lang="ru-RU" altLang="zh-TW" sz="20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10000"/>
              </a:spcBef>
              <a:buClr>
                <a:srgbClr val="0000FF"/>
              </a:buClr>
            </a:pP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o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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(C)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: 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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o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=</a:t>
            </a:r>
            <a:r>
              <a:rPr lang="en-US" altLang="zh-TW" sz="2000" baseline="-30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def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 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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Euclid Symbol" pitchFamily="18" charset="2"/>
              </a:rPr>
              <a:t>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o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Euclid Symbol" pitchFamily="18" charset="2"/>
              </a:rPr>
              <a:t>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ru-RU" altLang="zh-TW" sz="2000" b="1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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 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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 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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z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o 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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Euclid Symbol" pitchFamily="18" charset="2"/>
              </a:rPr>
              <a:t>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z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Euclid Symbol" pitchFamily="18" charset="2"/>
              </a:rPr>
              <a:t>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ru-RU" altLang="zh-TW" sz="2000" b="1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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,</a:t>
            </a:r>
          </a:p>
          <a:p>
            <a:pPr>
              <a:spcBef>
                <a:spcPct val="50000"/>
              </a:spcBef>
              <a:buClr>
                <a:srgbClr val="0000FF"/>
              </a:buClr>
              <a:buFontTx/>
              <a:buChar char="•"/>
            </a:pP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</a:rPr>
              <a:t>Трасса конвергентна по стимулу или реакции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z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,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z</a:t>
            </a:r>
            <a:r>
              <a:rPr lang="en-US" altLang="zh-TW" sz="2000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-</a:t>
            </a:r>
            <a:r>
              <a:rPr lang="ru-RU" altLang="zh-TW" sz="20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конвергентна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,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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z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,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</a:rPr>
              <a:t> если трасса конвергентна по отказу, содержащему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z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.</a:t>
            </a:r>
            <a:endParaRPr lang="ru-RU" altLang="zh-TW" sz="20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10000"/>
              </a:spcBef>
              <a:buClr>
                <a:srgbClr val="0000FF"/>
              </a:buClr>
            </a:pP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?x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 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: 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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?x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=</a:t>
            </a:r>
            <a:r>
              <a:rPr lang="en-US" altLang="zh-TW" sz="2000" baseline="-30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def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 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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{?x}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,</a:t>
            </a:r>
            <a:endParaRPr lang="en-US" altLang="zh-TW" sz="2000">
              <a:solidFill>
                <a:srgbClr val="000000"/>
              </a:solidFill>
              <a:latin typeface="Courier New" pitchFamily="49" charset="0"/>
              <a:ea typeface="新細明體" pitchFamily="18" charset="-120"/>
            </a:endParaRPr>
          </a:p>
          <a:p>
            <a:pPr algn="just">
              <a:spcBef>
                <a:spcPct val="10000"/>
              </a:spcBef>
              <a:buClr>
                <a:srgbClr val="0000FF"/>
              </a:buClr>
            </a:pP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!y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	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: 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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!y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=</a:t>
            </a:r>
            <a:r>
              <a:rPr lang="en-US" altLang="zh-TW" sz="2000" baseline="-30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def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 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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,</a:t>
            </a:r>
            <a:endParaRPr lang="en-US" altLang="zh-TW" sz="2000">
              <a:solidFill>
                <a:srgbClr val="000000"/>
              </a:solidFill>
              <a:latin typeface="Courier New" pitchFamily="49" charset="0"/>
              <a:ea typeface="新細明體" pitchFamily="18" charset="-120"/>
            </a:endParaRPr>
          </a:p>
          <a:p>
            <a:pPr>
              <a:spcBef>
                <a:spcPct val="50000"/>
              </a:spcBef>
              <a:buClr>
                <a:srgbClr val="0000FF"/>
              </a:buClr>
              <a:buFontTx/>
              <a:buChar char="•"/>
            </a:pP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</a:rPr>
              <a:t>Если трасса не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u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-</a:t>
            </a:r>
            <a:r>
              <a:rPr lang="ru-RU" altLang="zh-TW" sz="20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конвергентна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,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она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u</a:t>
            </a:r>
            <a:r>
              <a:rPr lang="en-US" altLang="zh-TW" sz="2000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-</a:t>
            </a:r>
            <a:r>
              <a:rPr lang="ru-RU" altLang="zh-TW" sz="20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дивергентна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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u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.</a:t>
            </a:r>
            <a:r>
              <a:rPr lang="ru-RU" altLang="zh-TW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TW" sz="2400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  <a:p>
            <a:pPr>
              <a:spcBef>
                <a:spcPct val="10000"/>
              </a:spcBef>
              <a:buClr>
                <a:srgbClr val="0000FF"/>
              </a:buClr>
            </a:pP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u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en-US" altLang="zh-TW" sz="2000" baseline="-30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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	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: 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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u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=</a:t>
            </a:r>
            <a:r>
              <a:rPr lang="en-US" altLang="zh-TW" sz="2000" baseline="-30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def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 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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u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.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TW" sz="2000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  <a:p>
            <a:pPr>
              <a:spcBef>
                <a:spcPct val="50000"/>
              </a:spcBef>
              <a:buClr>
                <a:srgbClr val="0000FF"/>
              </a:buClr>
              <a:buFontTx/>
              <a:buChar char="•"/>
            </a:pP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</a:rPr>
              <a:t>Трасса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ru-RU" altLang="zh-TW" sz="2000" i="1">
                <a:solidFill>
                  <a:srgbClr val="000000"/>
                </a:solidFill>
                <a:latin typeface="Times New Roman" pitchFamily="18" charset="0"/>
              </a:rPr>
              <a:t>конвергентна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</a:rPr>
              <a:t>, обозначается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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,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</a:rPr>
              <a:t> если она конвергентна по всем отказам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.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Иначе трасса </a:t>
            </a:r>
            <a:r>
              <a:rPr lang="ru-RU" altLang="zh-TW" sz="20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дивергентна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обозначается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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.</a:t>
            </a:r>
            <a:r>
              <a:rPr lang="ru-RU" altLang="zh-TW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TW" sz="2400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  <a:p>
            <a:pPr algn="just">
              <a:spcBef>
                <a:spcPct val="10000"/>
              </a:spcBef>
              <a:buClr>
                <a:srgbClr val="0000FF"/>
              </a:buClr>
            </a:pP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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=</a:t>
            </a:r>
            <a:r>
              <a:rPr lang="en-US" altLang="zh-TW" sz="2000" baseline="-30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def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 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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o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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(C) 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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o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,</a:t>
            </a:r>
            <a:endParaRPr lang="en-US" altLang="zh-TW" sz="2000">
              <a:solidFill>
                <a:srgbClr val="000000"/>
              </a:solidFill>
              <a:latin typeface="Courier New" pitchFamily="49" charset="0"/>
              <a:ea typeface="新細明體" pitchFamily="18" charset="-120"/>
              <a:sym typeface="Symbol" pitchFamily="18" charset="2"/>
            </a:endParaRPr>
          </a:p>
          <a:p>
            <a:pPr>
              <a:spcBef>
                <a:spcPct val="10000"/>
              </a:spcBef>
              <a:buClr>
                <a:srgbClr val="0000FF"/>
              </a:buClr>
            </a:pP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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=</a:t>
            </a:r>
            <a:r>
              <a:rPr lang="en-US" altLang="zh-TW" sz="2000" baseline="-30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def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 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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.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F8E4C-1B25-4A7B-8B11-94F627A6C22C}" type="slidenum">
              <a:rPr lang="ru-RU"/>
              <a:pPr/>
              <a:t>8</a:t>
            </a:fld>
            <a:endParaRPr lang="ru-RU"/>
          </a:p>
        </p:txBody>
      </p:sp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8223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Трассовая модель:</a:t>
            </a:r>
          </a:p>
          <a:p>
            <a:pPr algn="ctr"/>
            <a:r>
              <a:rPr lang="ru-RU" sz="24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Определение 6</a:t>
            </a:r>
            <a:r>
              <a:rPr lang="ru-RU" sz="24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: </a:t>
            </a:r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ru-RU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-трассы</a:t>
            </a:r>
          </a:p>
        </p:txBody>
      </p:sp>
      <p:grpSp>
        <p:nvGrpSpPr>
          <p:cNvPr id="69635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69636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9637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9638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9639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9640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9641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9642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9643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9644" name="Text Box 12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9645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646" name="Text Box 14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>
                  <a:solidFill>
                    <a:srgbClr val="567F9E"/>
                  </a:solidFill>
                </a:rPr>
                <a:t>&amp;</a:t>
              </a:r>
              <a:r>
                <a:rPr lang="ru-RU" sz="160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69647" name="Text Box 15"/>
          <p:cNvSpPr txBox="1">
            <a:spLocks noChangeArrowheads="1"/>
          </p:cNvSpPr>
          <p:nvPr/>
        </p:nvSpPr>
        <p:spPr bwMode="auto">
          <a:xfrm>
            <a:off x="179388" y="1052513"/>
            <a:ext cx="8785225" cy="545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0000FF"/>
              </a:buClr>
              <a:buFontTx/>
              <a:buChar char="•"/>
            </a:pP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Определим операции над трассами дерева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altLang="zh-TW" sz="2000" b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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:</a:t>
            </a:r>
            <a:endParaRPr lang="en-US" altLang="zh-TW" sz="2000" b="1" i="1">
              <a:solidFill>
                <a:srgbClr val="000000"/>
              </a:solidFill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  <a:p>
            <a:pPr lvl="1">
              <a:spcBef>
                <a:spcPct val="1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D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(</a:t>
            </a: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D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eletion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) –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удаление из трассы отказа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o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: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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Euclid Symbol" pitchFamily="18" charset="2"/>
              </a:rPr>
              <a:t>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o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Euclid Symbol" pitchFamily="18" charset="2"/>
              </a:rPr>
              <a:t>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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TW" sz="2000" b="1" i="1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  <a:p>
            <a:pPr lvl="1">
              <a:spcBef>
                <a:spcPct val="1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R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(</a:t>
            </a: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R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epetition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) –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</a:rPr>
              <a:t>повторение отказа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o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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Euclid Symbol" pitchFamily="18" charset="2"/>
              </a:rPr>
              <a:t>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o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Euclid Symbol" pitchFamily="18" charset="2"/>
              </a:rPr>
              <a:t>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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Euclid Symbol" pitchFamily="18" charset="2"/>
              </a:rPr>
              <a:t>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o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,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o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Euclid Symbol" pitchFamily="18" charset="2"/>
              </a:rPr>
              <a:t>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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TW" sz="2000" b="1" i="1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  <a:p>
            <a:pPr lvl="1">
              <a:spcBef>
                <a:spcPct val="1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T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T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ransposition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– перестановка соседних отказов: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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Euclid Symbol" pitchFamily="18" charset="2"/>
              </a:rPr>
              <a:t>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l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,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r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Euclid Symbol" pitchFamily="18" charset="2"/>
              </a:rPr>
              <a:t>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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Euclid Symbol" pitchFamily="18" charset="2"/>
              </a:rPr>
              <a:t>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r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,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l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Euclid Symbol" pitchFamily="18" charset="2"/>
              </a:rPr>
              <a:t>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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TW" sz="2000" b="1" i="1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  <a:p>
            <a:pPr lvl="1">
              <a:spcBef>
                <a:spcPct val="1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Ins</a:t>
            </a:r>
            <a:r>
              <a:rPr lang="en-US" altLang="zh-TW" sz="1600" b="1" baseline="-30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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Ins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ertion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– вставка отказа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r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трассу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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Euclid Symbol" pitchFamily="18" charset="2"/>
              </a:rPr>
              <a:t>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l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Euclid Symbol" pitchFamily="18" charset="2"/>
              </a:rPr>
              <a:t>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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после отказа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l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 условии, что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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Euclid Symbol" pitchFamily="18" charset="2"/>
              </a:rPr>
              <a:t>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l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Euclid Symbol" pitchFamily="18" charset="2"/>
              </a:rPr>
              <a:t>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 продолжается в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 sz="2000" b="1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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ни одним базовым символом из отказа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r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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z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r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 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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Euclid Symbol" pitchFamily="18" charset="2"/>
              </a:rPr>
              <a:t>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l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,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z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Euclid Symbol" pitchFamily="18" charset="2"/>
              </a:rPr>
              <a:t>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</a:t>
            </a:r>
            <a:r>
              <a:rPr lang="en-US" altLang="zh-TW" sz="2000" b="1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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 : 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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Euclid Symbol" pitchFamily="18" charset="2"/>
              </a:rPr>
              <a:t>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l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Euclid Symbol" pitchFamily="18" charset="2"/>
              </a:rPr>
              <a:t>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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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Euclid Symbol" pitchFamily="18" charset="2"/>
              </a:rPr>
              <a:t>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l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,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r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Euclid Symbol" pitchFamily="18" charset="2"/>
              </a:rPr>
              <a:t>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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ct val="50000"/>
              </a:spcBef>
              <a:buClr>
                <a:srgbClr val="0000FF"/>
              </a:buClr>
              <a:buFontTx/>
              <a:buChar char="•"/>
            </a:pP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Замыкание по набору операций = множество трасс, получаемых из трассы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всеми возможными последовательностями операций из этого набора:</a:t>
            </a:r>
            <a:endParaRPr lang="en-US" altLang="zh-TW" sz="2000" b="1" i="1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  <a:p>
            <a:pPr lvl="1" algn="just">
              <a:spcBef>
                <a:spcPct val="1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D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	–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замыкание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операциям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{</a:t>
            </a: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D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}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en-US" altLang="zh-TW" sz="2000" b="1" i="1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  <a:p>
            <a:pPr lvl="1" algn="just">
              <a:spcBef>
                <a:spcPct val="1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R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	–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замыкание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операциям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{</a:t>
            </a: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R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}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en-US" altLang="zh-TW" sz="2000" b="1" i="1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  <a:p>
            <a:pPr lvl="1" algn="just">
              <a:spcBef>
                <a:spcPct val="1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T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	–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замыкание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операциям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{</a:t>
            </a: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T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}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en-US" altLang="zh-TW" sz="2000" b="1" i="1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  <a:p>
            <a:pPr lvl="1" algn="just">
              <a:spcBef>
                <a:spcPct val="1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Ins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	–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замыкание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операциям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{</a:t>
            </a: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Ins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}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en-US" altLang="zh-TW" sz="2000" b="1" i="1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  <a:p>
            <a:pPr lvl="1" algn="just">
              <a:spcBef>
                <a:spcPct val="1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DRT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	–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замыкание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операциям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{</a:t>
            </a: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D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,</a:t>
            </a: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R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,</a:t>
            </a: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T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}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en-US" altLang="zh-TW" sz="2000" b="1" i="1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  <a:p>
            <a:pPr lvl="1" algn="just">
              <a:spcBef>
                <a:spcPct val="1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DRTIns</a:t>
            </a:r>
            <a:r>
              <a:rPr lang="en-US" altLang="zh-TW" sz="1600" b="1" baseline="-30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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)–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замыкание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операциям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{</a:t>
            </a: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D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,</a:t>
            </a: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R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,</a:t>
            </a: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T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,</a:t>
            </a: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Ins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}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 algn="r">
              <a:spcBef>
                <a:spcPct val="10000"/>
              </a:spcBef>
              <a:buClr>
                <a:srgbClr val="0000FF"/>
              </a:buClr>
              <a:buFont typeface="Wingdings" pitchFamily="2" charset="2"/>
              <a:buNone/>
            </a:pP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</a:t>
            </a:r>
            <a:endParaRPr lang="ru-RU" altLang="zh-TW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260D-0AA9-465C-B503-AD896D3AD223}" type="slidenum">
              <a:rPr lang="ru-RU"/>
              <a:pPr/>
              <a:t>9</a:t>
            </a:fld>
            <a:endParaRPr lang="ru-RU"/>
          </a:p>
        </p:txBody>
      </p:sp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8223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Трассовая модель:</a:t>
            </a:r>
          </a:p>
          <a:p>
            <a:pPr algn="ctr"/>
            <a:r>
              <a:rPr lang="ru-RU" sz="24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Определение 7</a:t>
            </a:r>
            <a:r>
              <a:rPr lang="ru-RU" sz="24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: </a:t>
            </a:r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</a:t>
            </a:r>
            <a:r>
              <a:rPr lang="ru-RU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-модель</a:t>
            </a:r>
          </a:p>
        </p:txBody>
      </p:sp>
      <p:grpSp>
        <p:nvGrpSpPr>
          <p:cNvPr id="72707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72708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709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710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711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712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713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714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715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716" name="Text Box 12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2717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18" name="Text Box 14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>
                  <a:solidFill>
                    <a:srgbClr val="567F9E"/>
                  </a:solidFill>
                </a:rPr>
                <a:t>&amp;</a:t>
              </a:r>
              <a:r>
                <a:rPr lang="ru-RU" sz="160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72720" name="Text Box 16"/>
          <p:cNvSpPr txBox="1">
            <a:spLocks noChangeArrowheads="1"/>
          </p:cNvSpPr>
          <p:nvPr/>
        </p:nvSpPr>
        <p:spPr bwMode="auto">
          <a:xfrm>
            <a:off x="179388" y="1052513"/>
            <a:ext cx="8785225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0000FF"/>
              </a:buClr>
            </a:pP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Пусть задан базовый алфавит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C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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Z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ct val="50000"/>
              </a:spcBef>
              <a:buClr>
                <a:srgbClr val="0000FF"/>
              </a:buClr>
            </a:pP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Непустое дерево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altLang="zh-TW" sz="2000" b="1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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Trees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(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en-US" altLang="zh-TW" sz="2000" baseline="-30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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будем называть </a:t>
            </a:r>
            <a:r>
              <a:rPr lang="en-US" altLang="zh-TW" sz="2000" i="1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</a:t>
            </a:r>
            <a:r>
              <a:rPr lang="ru-RU" altLang="zh-TW" sz="20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-моделью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алфавите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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Z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если выполнены следующие пять требований:</a:t>
            </a:r>
            <a:r>
              <a:rPr lang="ru-RU" altLang="zh-TW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  <a:buClr>
                <a:srgbClr val="0000FF"/>
              </a:buClr>
            </a:pP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(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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1)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2000" u="sng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</a:t>
            </a:r>
            <a:r>
              <a:rPr lang="en-US" altLang="zh-TW" sz="2000" u="sng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-</a:t>
            </a:r>
            <a:r>
              <a:rPr lang="ru-RU" altLang="zh-TW" sz="2000" u="sng">
                <a:solidFill>
                  <a:srgbClr val="000000"/>
                </a:solidFill>
                <a:latin typeface="Times New Roman" pitchFamily="18" charset="0"/>
              </a:rPr>
              <a:t>финальность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</a:rPr>
              <a:t>: все трассы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en-US" altLang="zh-TW" sz="2000" b="1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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</a:rPr>
              <a:t>финальны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;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  <a:buClr>
                <a:srgbClr val="0000FF"/>
              </a:buClr>
            </a:pP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(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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2)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2000" u="sng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</a:t>
            </a:r>
            <a:r>
              <a:rPr lang="en-US" altLang="zh-TW" sz="2000" u="sng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-</a:t>
            </a:r>
            <a:r>
              <a:rPr lang="ru-RU" altLang="zh-TW" sz="2000" u="sng">
                <a:solidFill>
                  <a:srgbClr val="000000"/>
                </a:solidFill>
                <a:latin typeface="Times New Roman" pitchFamily="18" charset="0"/>
              </a:rPr>
              <a:t>согласованность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: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</a:rPr>
              <a:t> все трассы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en-US" altLang="zh-TW" sz="2000" b="1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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</a:rPr>
              <a:t>согласованы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;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  <a:buClr>
                <a:srgbClr val="0000FF"/>
              </a:buClr>
            </a:pP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(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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3)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2000" u="sng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</a:t>
            </a:r>
            <a:r>
              <a:rPr lang="en-US" altLang="zh-TW" sz="2000" u="sng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-</a:t>
            </a:r>
            <a:r>
              <a:rPr lang="ru-RU" altLang="zh-TW" sz="2000" u="sng">
                <a:solidFill>
                  <a:srgbClr val="000000"/>
                </a:solidFill>
                <a:latin typeface="Times New Roman" pitchFamily="18" charset="0"/>
              </a:rPr>
              <a:t>конвергентность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: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</a:rPr>
              <a:t> все трассы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en-US" altLang="zh-TW" sz="2000" b="1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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,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</a:rPr>
              <a:t> не содержащие и не 	продолжающиеся разрушением, конвергентны;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  <a:buClr>
                <a:srgbClr val="0000FF"/>
              </a:buClr>
            </a:pP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(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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4)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2000" u="sng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</a:t>
            </a:r>
            <a:r>
              <a:rPr lang="en-US" altLang="zh-TW" sz="2000" u="sng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-</a:t>
            </a:r>
            <a:r>
              <a:rPr lang="ru-RU" altLang="zh-TW" sz="2000" u="sng">
                <a:solidFill>
                  <a:srgbClr val="000000"/>
                </a:solidFill>
                <a:latin typeface="Times New Roman" pitchFamily="18" charset="0"/>
              </a:rPr>
              <a:t>замкнутость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</a:rPr>
              <a:t> (замкнутость по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</a:t>
            </a: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DRT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-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</a:rPr>
              <a:t>операциям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):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</a:t>
            </a:r>
            <a:r>
              <a:rPr lang="en-US" altLang="zh-TW" sz="2000" b="1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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DRT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(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)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</a:t>
            </a:r>
            <a:r>
              <a:rPr lang="en-US" altLang="zh-TW" sz="2000" b="1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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;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  <a:buClr>
                <a:srgbClr val="0000FF"/>
              </a:buClr>
            </a:pP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(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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5)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2000" u="sng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</a:t>
            </a:r>
            <a:r>
              <a:rPr lang="en-US" altLang="zh-TW" sz="2000" u="sng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-</a:t>
            </a:r>
            <a:r>
              <a:rPr lang="ru-RU" altLang="zh-TW" sz="2000" u="sng">
                <a:solidFill>
                  <a:srgbClr val="000000"/>
                </a:solidFill>
                <a:latin typeface="Times New Roman" pitchFamily="18" charset="0"/>
              </a:rPr>
              <a:t>полнота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</a:rPr>
              <a:t> (замкнутость по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</a:t>
            </a: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Ins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-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</a:rPr>
              <a:t>операции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):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</a:t>
            </a:r>
            <a:r>
              <a:rPr lang="en-US" altLang="zh-TW" sz="2000" b="1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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 </a:t>
            </a: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Ins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(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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)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</a:t>
            </a:r>
            <a:r>
              <a:rPr lang="en-US" altLang="zh-TW" sz="2000" b="1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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.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  <a:buClr>
                <a:srgbClr val="0000FF"/>
              </a:buClr>
              <a:buFontTx/>
              <a:buChar char="•"/>
            </a:pP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Множество всех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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-моделей в алфавите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обозначим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zh-TW" sz="20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MODEL</a:t>
            </a:r>
            <a:r>
              <a:rPr lang="en-US" altLang="zh-TW" sz="2000" baseline="-30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  <a:sym typeface="Symbol" pitchFamily="18" charset="2"/>
              </a:rPr>
              <a:t>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en-US" altLang="zh-TW" sz="2000">
                <a:solidFill>
                  <a:srgbClr val="000000"/>
                </a:solidFill>
                <a:latin typeface="Courier New" pitchFamily="49" charset="0"/>
                <a:ea typeface="新細明體" pitchFamily="18" charset="-120"/>
              </a:rPr>
              <a:t>C</a:t>
            </a:r>
            <a:r>
              <a:rPr lang="ru-RU" altLang="zh-TW" sz="20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)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r">
              <a:spcBef>
                <a:spcPct val="50000"/>
              </a:spcBef>
              <a:buClr>
                <a:srgbClr val="0000FF"/>
              </a:buClr>
            </a:pPr>
            <a:r>
              <a:rPr lang="en-US" altLang="zh-TW">
                <a:ea typeface="新細明體" pitchFamily="18" charset="-120"/>
                <a:sym typeface="Symbol" pitchFamily="18" charset="2"/>
              </a:rPr>
              <a:t></a:t>
            </a:r>
            <a:r>
              <a:rPr lang="ru-RU" altLang="zh-TW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4764</TotalTime>
  <Words>2142</Words>
  <Application>Microsoft Office PowerPoint</Application>
  <PresentationFormat>Экран (4:3)</PresentationFormat>
  <Paragraphs>401</Paragraphs>
  <Slides>31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3" baseType="lpstr">
      <vt:lpstr>Arial</vt:lpstr>
      <vt:lpstr>Times New Roman</vt:lpstr>
      <vt:lpstr>Symbol</vt:lpstr>
      <vt:lpstr>Courier New</vt:lpstr>
      <vt:lpstr>新細明體</vt:lpstr>
      <vt:lpstr>Wingdings</vt:lpstr>
      <vt:lpstr>Euclid Symbol</vt:lpstr>
      <vt:lpstr>CMSS17~c</vt:lpstr>
      <vt:lpstr>CMSS17</vt:lpstr>
      <vt:lpstr>Monotype Corsiva</vt:lpstr>
      <vt:lpstr>Default Design</vt:lpstr>
      <vt:lpstr>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>ISP RAS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Igor Bourdonov</dc:creator>
  <cp:lastModifiedBy>Burdonov</cp:lastModifiedBy>
  <cp:revision>88</cp:revision>
  <dcterms:created xsi:type="dcterms:W3CDTF">2006-03-06T13:28:42Z</dcterms:created>
  <dcterms:modified xsi:type="dcterms:W3CDTF">2016-03-16T18:05:09Z</dcterms:modified>
</cp:coreProperties>
</file>