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7" r:id="rId2"/>
    <p:sldId id="261" r:id="rId3"/>
    <p:sldId id="265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75" r:id="rId12"/>
    <p:sldId id="276" r:id="rId13"/>
    <p:sldId id="277" r:id="rId14"/>
    <p:sldId id="280" r:id="rId15"/>
    <p:sldId id="279" r:id="rId16"/>
    <p:sldId id="281" r:id="rId17"/>
    <p:sldId id="303" r:id="rId18"/>
    <p:sldId id="294" r:id="rId19"/>
    <p:sldId id="295" r:id="rId20"/>
    <p:sldId id="296" r:id="rId21"/>
    <p:sldId id="300" r:id="rId22"/>
    <p:sldId id="302" r:id="rId23"/>
    <p:sldId id="286" r:id="rId24"/>
    <p:sldId id="288" r:id="rId25"/>
    <p:sldId id="304" r:id="rId26"/>
  </p:sldIdLst>
  <p:sldSz cx="9144000" cy="6858000" type="screen4x3"/>
  <p:notesSz cx="6858000" cy="9144000"/>
  <p:embeddedFontLst>
    <p:embeddedFont>
      <p:font typeface="Wingdings 3" pitchFamily="18" charset="2"/>
      <p:regular r:id="rId28"/>
    </p:embeddedFont>
    <p:embeddedFont>
      <p:font typeface="新細明體" pitchFamily="18" charset="-120"/>
      <p:regular r:id="rId29"/>
    </p:embeddedFont>
    <p:embeddedFont>
      <p:font typeface="Euclid Math One" pitchFamily="18" charset="2"/>
      <p:regular r:id="rId30"/>
      <p:bold r:id="rId31"/>
    </p:embeddedFont>
    <p:embeddedFont>
      <p:font typeface="Euclid Symbol" pitchFamily="18" charset="2"/>
      <p:regular r:id="rId32"/>
      <p:boldItalic r:id="rId33"/>
    </p:embeddedFont>
    <p:embeddedFont>
      <p:font typeface="Euclid Math Two" pitchFamily="18" charset="2"/>
      <p:regular r:id="rId34"/>
      <p:bold r:id="rId3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DFBF5"/>
    <a:srgbClr val="DAC052"/>
    <a:srgbClr val="FBF8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8" autoAdjust="0"/>
    <p:restoredTop sz="77582" autoAdjust="0"/>
  </p:normalViewPr>
  <p:slideViewPr>
    <p:cSldViewPr>
      <p:cViewPr varScale="1">
        <p:scale>
          <a:sx n="122" d="100"/>
          <a:sy n="122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775E31C-25EA-40B0-8797-05A012D8D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2A847-3B15-4596-8EE8-1D5EFA5DF0E7}" type="slidenum">
              <a:rPr lang="ru-RU"/>
              <a:pPr/>
              <a:t>1</a:t>
            </a:fld>
            <a:endParaRPr lang="ru-RU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C22C443A-77EE-4907-A1B0-7BD32B161521}" type="slidenum">
              <a:rPr lang="ru-RU" sz="1200"/>
              <a:pPr algn="r" defTabSz="915988"/>
              <a:t>1</a:t>
            </a:fld>
            <a:endParaRPr lang="ru-RU" sz="120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EDC0F-9790-4B54-AC1A-F8F5C926BDF6}" type="slidenum">
              <a:rPr lang="ru-RU"/>
              <a:pPr/>
              <a:t>10</a:t>
            </a:fld>
            <a:endParaRPr lang="ru-RU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B50D0-65FD-4CB9-A83A-0F3C5DF8ADAA}" type="slidenum">
              <a:rPr lang="ru-RU"/>
              <a:pPr/>
              <a:t>11</a:t>
            </a:fld>
            <a:endParaRPr lang="ru-RU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359529C9-1155-47F9-9A9A-01FECE3FFFFF}" type="slidenum">
              <a:rPr lang="ru-RU" sz="1200"/>
              <a:pPr algn="r" defTabSz="915988"/>
              <a:t>11</a:t>
            </a:fld>
            <a:endParaRPr lang="ru-RU" sz="1200"/>
          </a:p>
        </p:txBody>
      </p:sp>
      <p:sp>
        <p:nvSpPr>
          <p:cNvPr id="3891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563AB6-6905-417F-8C8A-B5A18ABAE8A1}" type="slidenum">
              <a:rPr lang="ru-RU"/>
              <a:pPr/>
              <a:t>12</a:t>
            </a:fld>
            <a:endParaRPr lang="ru-RU"/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EEEA29B0-5ABB-4001-B29F-596A75439617}" type="slidenum">
              <a:rPr lang="ru-RU" sz="1200"/>
              <a:pPr algn="r" defTabSz="915988"/>
              <a:t>12</a:t>
            </a:fld>
            <a:endParaRPr lang="ru-RU" sz="1200"/>
          </a:p>
        </p:txBody>
      </p:sp>
      <p:sp>
        <p:nvSpPr>
          <p:cNvPr id="3994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7DE77-A4E5-4A55-BE8E-9AE6341E5B71}" type="slidenum">
              <a:rPr lang="ru-RU"/>
              <a:pPr/>
              <a:t>13</a:t>
            </a:fld>
            <a:endParaRPr lang="ru-RU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BEE7FD34-E9DD-453F-9D68-295767C50BF9}" type="slidenum">
              <a:rPr lang="ru-RU" sz="1200"/>
              <a:pPr algn="r" defTabSz="915988"/>
              <a:t>13</a:t>
            </a:fld>
            <a:endParaRPr lang="ru-RU" sz="1200"/>
          </a:p>
        </p:txBody>
      </p:sp>
      <p:sp>
        <p:nvSpPr>
          <p:cNvPr id="4096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40520-094B-4317-B3FD-1C3AAB105FD5}" type="slidenum">
              <a:rPr lang="ru-RU"/>
              <a:pPr/>
              <a:t>14</a:t>
            </a:fld>
            <a:endParaRPr lang="ru-RU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D1733B6A-C36D-44BF-A7E0-4A5B36276AED}" type="slidenum">
              <a:rPr lang="ru-RU" sz="1200"/>
              <a:pPr algn="r" defTabSz="915988"/>
              <a:t>14</a:t>
            </a:fld>
            <a:endParaRPr lang="ru-RU" sz="1200"/>
          </a:p>
        </p:txBody>
      </p:sp>
      <p:sp>
        <p:nvSpPr>
          <p:cNvPr id="4198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6512D-62E4-4F99-B0CF-E59680E6BADF}" type="slidenum">
              <a:rPr lang="ru-RU"/>
              <a:pPr/>
              <a:t>15</a:t>
            </a:fld>
            <a:endParaRPr lang="ru-RU"/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3A667429-9DE8-4B10-A3E3-6135805D3AAA}" type="slidenum">
              <a:rPr lang="ru-RU" sz="1200"/>
              <a:pPr algn="r" defTabSz="915988"/>
              <a:t>15</a:t>
            </a:fld>
            <a:endParaRPr lang="ru-RU" sz="1200"/>
          </a:p>
        </p:txBody>
      </p:sp>
      <p:sp>
        <p:nvSpPr>
          <p:cNvPr id="4301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6296399A-CFE4-4EB2-89F1-83148C860418}" type="slidenum">
              <a:rPr lang="ru-RU" sz="1200"/>
              <a:pPr algn="r" defTabSz="915988"/>
              <a:t>16</a:t>
            </a:fld>
            <a:endParaRPr lang="ru-RU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90E3B42E-8473-4AD2-9173-00AF65CF6F94}" type="slidenum">
              <a:rPr lang="ru-RU" sz="1200"/>
              <a:pPr algn="r" defTabSz="915988"/>
              <a:t>17</a:t>
            </a:fld>
            <a:endParaRPr lang="ru-RU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6C53B30A-56F5-48CD-8F59-D5A22819749B}" type="slidenum">
              <a:rPr lang="ru-RU" sz="1200"/>
              <a:pPr algn="r" defTabSz="915988"/>
              <a:t>18</a:t>
            </a:fld>
            <a:endParaRPr lang="ru-RU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C9F069D9-8FC1-4BA3-B596-8F15E1664F00}" type="slidenum">
              <a:rPr lang="ru-RU" sz="1200"/>
              <a:pPr algn="r" defTabSz="915988"/>
              <a:t>19</a:t>
            </a:fld>
            <a:endParaRPr lang="ru-RU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702FE-F004-40B3-928E-7A770BE5E8B6}" type="slidenum">
              <a:rPr lang="ru-RU"/>
              <a:pPr/>
              <a:t>2</a:t>
            </a:fld>
            <a:endParaRPr lang="ru-RU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2DE40FE5-BA89-4F2F-A693-F57283AD716B}" type="slidenum">
              <a:rPr lang="ru-RU" sz="1200"/>
              <a:pPr algn="r" defTabSz="915988"/>
              <a:t>20</a:t>
            </a:fld>
            <a:endParaRPr lang="ru-RU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D946729B-C018-4C98-BB4D-D445EB2CB228}" type="slidenum">
              <a:rPr lang="ru-RU" sz="1200"/>
              <a:pPr algn="r" defTabSz="915988"/>
              <a:t>21</a:t>
            </a:fld>
            <a:endParaRPr 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22832900-0904-412C-A93B-AC17AA285D44}" type="slidenum">
              <a:rPr lang="ru-RU" sz="1200"/>
              <a:pPr algn="r" defTabSz="915988"/>
              <a:t>22</a:t>
            </a:fld>
            <a:endParaRPr lang="ru-RU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06D7CF6E-369B-4189-BDBA-93BB8AFBC521}" type="slidenum">
              <a:rPr lang="ru-RU" sz="1200"/>
              <a:pPr algn="r" defTabSz="915988"/>
              <a:t>23</a:t>
            </a:fld>
            <a:endParaRPr lang="ru-RU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D2754BE8-639A-4F44-B8C2-1095F40B66A2}" type="slidenum">
              <a:rPr lang="ru-RU" sz="1200"/>
              <a:pPr algn="r" defTabSz="915988"/>
              <a:t>24</a:t>
            </a:fld>
            <a:endParaRPr lang="ru-RU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54C28-DA13-4428-8B29-8731CDF7D2DD}" type="slidenum">
              <a:rPr lang="ru-RU"/>
              <a:pPr/>
              <a:t>3</a:t>
            </a:fld>
            <a:endParaRPr lang="ru-RU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1F2B0-D43B-44C6-B95B-60F9C5F888FA}" type="slidenum">
              <a:rPr lang="ru-RU"/>
              <a:pPr/>
              <a:t>4</a:t>
            </a:fld>
            <a:endParaRPr lang="ru-RU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1439B-D792-4BCE-9C0D-2AB2B1DAC08E}" type="slidenum">
              <a:rPr lang="ru-RU"/>
              <a:pPr/>
              <a:t>5</a:t>
            </a:fld>
            <a:endParaRPr lang="ru-RU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9E4D75-7403-49BF-AAC1-1032E6697FCA}" type="slidenum">
              <a:rPr lang="ru-RU"/>
              <a:pPr/>
              <a:t>6</a:t>
            </a:fld>
            <a:endParaRPr lang="ru-RU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0D01-845E-4C11-BE4B-A636B7BFF3BE}" type="slidenum">
              <a:rPr lang="ru-RU"/>
              <a:pPr/>
              <a:t>7</a:t>
            </a:fld>
            <a:endParaRPr lang="ru-RU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A2BE6-A6C2-45A1-B5DF-92B34FE8A340}" type="slidenum">
              <a:rPr lang="ru-RU"/>
              <a:pPr/>
              <a:t>8</a:t>
            </a:fld>
            <a:endParaRPr lang="ru-RU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E7427-0370-45D6-9606-BE5CDCCC8C05}" type="slidenum">
              <a:rPr lang="ru-RU"/>
              <a:pPr/>
              <a:t>9</a:t>
            </a:fld>
            <a:endParaRPr lang="ru-RU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4D962-4915-4B6B-AED1-57A9A602B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8E72E-CE61-4840-9C63-8ACE091B8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001C3-0DFC-482D-A8B9-CDF81D39D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B4D08-BD1D-4E38-A25B-7DF3C187E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64862-39C0-45C7-BB21-301B888DB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D907C-8DED-4B78-B934-FAB894C6E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A2BC0-4FE7-42F6-8E18-7C7CA73AA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AD36B-D9D8-4754-9DDD-2637D386C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E1520-467B-4567-BEE3-537E872ED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B2940-A742-482C-9C00-B70204DB6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26C90-C491-49D5-B813-A2C83E70A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29082F2-7147-403C-92F2-C32EBE09C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8AC9F09-0C27-4ED5-A89A-BBB7EB1F78A5}" type="slidenum">
              <a:rPr lang="ru-RU" sz="1400"/>
              <a:pPr algn="r"/>
              <a:t>1</a:t>
            </a:fld>
            <a:endParaRPr lang="ru-RU" sz="1400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8300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000" b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 b="1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30000"/>
              </a:spcBef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Финальная модель</a:t>
            </a:r>
          </a:p>
          <a:p>
            <a:pPr algn="ctr">
              <a:spcBef>
                <a:spcPct val="30000"/>
              </a:spcBef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спецификации</a:t>
            </a:r>
          </a:p>
          <a:p>
            <a:pPr algn="ctr">
              <a:spcBef>
                <a:spcPct val="30000"/>
              </a:spcBef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и удаление</a:t>
            </a:r>
          </a:p>
          <a:p>
            <a:pPr algn="ctr">
              <a:spcBef>
                <a:spcPct val="30000"/>
              </a:spcBef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неконформных трасс</a:t>
            </a:r>
            <a:endParaRPr lang="ru-RU" sz="3200" b="1"/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   </a:t>
            </a:r>
            <a:r>
              <a:rPr lang="ru-RU" sz="200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492375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513 C 0.15938 0.44513 0.1625 0.44351 0.17223 0.44189 C 0.18195 0.44097 0.19809 0.43356 0.2165 0.43865 C 0.23473 0.44398 0.26198 0.48055 0.28212 0.4743 C 0.30261 0.46851 0.32865 0.43125 0.33802 0.403 C 0.34966 0.37824 0.34445 0.3625 0.33959 0.30347 C 0.3349 0.2449 0.26736 0.07268 0.30903 0.05069 C 0.39132 -0.03403 0.51441 0.24837 0.5908 0.17152 C 0.67518 0.08472 0.50955 -0.04352 0.59966 -0.1382 C 0.67674 -0.21783 0.71476 -0.05556 0.78542 -0.12686 C 0.85295 -0.19723 0.75747 -0.25255 0.81667 -0.31713 C 0.85469 -0.35232 0.87361 -0.33218 0.88837 -0.31505 " pathEditMode="relative" rAng="0" ptsTypes="faaafaffffff">
                                      <p:cBhvr>
                                        <p:cTn id="11" dur="20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" y="-3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decel="5000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Motion origin="layout" path="M 0.15937 0.30579 C 0.20069 0.31481 0.24218 0.32431 0.2677 0.31968 C 0.29323 0.31551 0.31076 0.2963 0.31302 0.2787 C 0.31527 0.26111 0.29357 0.23194 0.2809 0.21366 C 0.26823 0.19514 0.24357 0.1875 0.2368 0.16759 C 0.23003 0.14768 0.23437 0.11389 0.24045 0.09468 C 0.24652 0.07546 0.26059 0.05556 0.27378 0.05162 C 0.28698 0.04768 0.30486 0.06157 0.32014 0.07083 C 0.33541 0.08009 0.35503 0.09375 0.36545 0.10718 C 0.37586 0.1206 0.37882 0.13426 0.38211 0.15162 C 0.38541 0.16898 0.39184 0.19954 0.38559 0.21204 C 0.37934 0.22454 0.36111 0.22407 0.34514 0.22639 C 0.32916 0.2287 0.30607 0.22685 0.28923 0.22639 C 0.27239 0.22593 0.25052 0.23079 0.24392 0.22315 C 0.23732 0.21551 0.24461 0.19375 0.25 0.18032 C 0.25538 0.1669 0.26389 0.15393 0.27604 0.14213 C 0.28819 0.13009 0.30625 0.12315 0.32257 0.1088 C 0.33889 0.09444 0.35607 0.07315 0.37378 0.05648 C 0.39149 0.03981 0.41215 0.025 0.42847 0.0088 C 0.44479 -0.00741 0.46041 -0.02407 0.47135 -0.04028 C 0.48229 -0.05648 0.49218 -0.06713 0.49392 -0.08796 C 0.49566 -0.1088 0.48906 -0.14514 0.48211 -0.16574 C 0.47517 -0.18634 0.46354 -0.20301 0.45225 -0.21181 C 0.44097 -0.2206 0.43211 -0.21667 0.41423 -0.21806 C 0.39635 -0.21944 0.3717 -0.21852 0.34514 -0.21968 C 0.31857 -0.22083 0.27864 -0.21713 0.25468 -0.22454 C 0.23073 -0.23194 0.2118 -0.24931 0.20104 -0.26412 C 0.19027 -0.27894 0.18437 -0.29907 0.19045 -0.31343 C 0.19652 -0.32778 0.22205 -0.34421 0.23802 -0.34977 C 0.25399 -0.35532 0.26979 -0.34907 0.2868 -0.34676 C 0.30382 -0.34444 0.32569 -0.34329 0.34045 -0.33565 C 0.3552 -0.32801 0.36493 -0.31296 0.375 -0.30069 C 0.38507 -0.28843 0.38941 -0.26667 0.40104 -0.2625 C 0.41267 -0.25833 0.43177 -0.26667 0.44514 -0.27523 C 0.4585 -0.2838 0.46649 -0.30486 0.4809 -0.31343 C 0.49531 -0.32199 0.51961 -0.3331 0.53211 -0.32616 C 0.54461 -0.31921 0.54635 -0.29398 0.5559 -0.27199 C 0.56545 -0.25 0.57847 -0.21991 0.58923 -0.19421 C 0.6 -0.16852 0.60833 -0.14653 0.62014 -0.11806 C 0.63194 -0.08958 0.6533 -0.05162 0.66059 -0.02292 C 0.66788 0.00579 0.67291 0.03333 0.66423 0.05486 C 0.65555 0.07639 0.62326 0.08333 0.60833 0.10579 C 0.5934 0.12824 0.57361 0.1625 0.575 0.18981 C 0.57639 0.21713 0.60104 0.25255 0.61666 0.26921 C 0.63229 0.28588 0.64531 0.2875 0.66892 0.28981 C 0.69253 0.29213 0.73316 0.29097 0.75833 0.28356 C 0.7835 0.27616 0.81284 0.26042 0.82014 0.24537 C 0.82743 0.23032 0.80191 0.21134 0.80225 0.19306 C 0.8026 0.17477 0.81128 0.14537 0.82257 0.13588 C 0.83385 0.12639 0.85573 0.13657 0.87014 0.13588 C 0.88455 0.13518 0.89687 0.1331 0.90937 0.13079 " pathEditMode="relative" rAng="0" ptsTypes="aaaaaaaaaaaaaaaaaaaaaaaaaaaaaaaaaaaaaaaaaaaaaaaaaaA">
                                      <p:cBhvr>
                                        <p:cTn id="25" dur="350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" y="-3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61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61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61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615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272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1273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274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276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7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8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79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8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28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1275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1267" name="Text Box 13"/>
          <p:cNvSpPr txBox="1">
            <a:spLocks noChangeArrowheads="1"/>
          </p:cNvSpPr>
          <p:nvPr/>
        </p:nvSpPr>
        <p:spPr bwMode="auto">
          <a:xfrm>
            <a:off x="287338" y="954088"/>
            <a:ext cx="8275637" cy="13906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sz="1800" i="1">
                <a:latin typeface="Times New Roman" pitchFamily="18" charset="0"/>
                <a:sym typeface="Symbol" pitchFamily="18" charset="2"/>
              </a:rPr>
              <a:t>проходит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тест, если её тестирование этим тестом всегда заканчивается</a:t>
            </a:r>
          </a:p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с вердиктом </a:t>
            </a:r>
            <a:r>
              <a:rPr lang="ru-RU" sz="1800" b="1" i="1">
                <a:latin typeface="Times New Roman" pitchFamily="18" charset="0"/>
                <a:sym typeface="Symbol" pitchFamily="18" charset="2"/>
              </a:rPr>
              <a:t>pass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и п</a:t>
            </a:r>
            <a:r>
              <a:rPr lang="ru-RU" altLang="zh-TW" sz="1800">
                <a:latin typeface="Times New Roman" pitchFamily="18" charset="0"/>
                <a:sym typeface="Symbol" pitchFamily="18" charset="2"/>
              </a:rPr>
              <a:t>роходит набор тестов, если проходит каждый тест из набора.</a:t>
            </a:r>
          </a:p>
          <a:p>
            <a:pPr>
              <a:spcBef>
                <a:spcPct val="40000"/>
              </a:spcBef>
            </a:pPr>
            <a:r>
              <a:rPr lang="ru-RU" altLang="zh-TW" sz="1800">
                <a:latin typeface="Times New Roman" pitchFamily="18" charset="0"/>
                <a:sym typeface="Symbol" pitchFamily="18" charset="2"/>
              </a:rPr>
              <a:t>Набор тестов </a:t>
            </a:r>
            <a:r>
              <a:rPr lang="ru-RU" altLang="zh-TW" sz="1800" i="1">
                <a:latin typeface="Times New Roman" pitchFamily="18" charset="0"/>
                <a:sym typeface="Symbol" pitchFamily="18" charset="2"/>
              </a:rPr>
              <a:t>полный</a:t>
            </a:r>
            <a:r>
              <a:rPr lang="ru-RU" altLang="zh-TW" sz="1800">
                <a:latin typeface="Times New Roman" pitchFamily="18" charset="0"/>
                <a:sym typeface="Symbol" pitchFamily="18" charset="2"/>
              </a:rPr>
              <a:t>, если реализация проходит его в том и только том случае,</a:t>
            </a:r>
            <a:br>
              <a:rPr lang="ru-RU" altLang="zh-TW" sz="1800">
                <a:latin typeface="Times New Roman" pitchFamily="18" charset="0"/>
                <a:sym typeface="Symbol" pitchFamily="18" charset="2"/>
              </a:rPr>
            </a:br>
            <a:r>
              <a:rPr lang="ru-RU" altLang="zh-TW" sz="1800">
                <a:latin typeface="Times New Roman" pitchFamily="18" charset="0"/>
                <a:sym typeface="Symbol" pitchFamily="18" charset="2"/>
              </a:rPr>
              <a:t>когда она конформна спецификации.</a:t>
            </a:r>
            <a:endParaRPr lang="en-US" altLang="zh-TW" sz="1800" b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тестов.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Полный набор тестов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69" name="Text Box 18"/>
          <p:cNvSpPr txBox="1">
            <a:spLocks noChangeArrowheads="1"/>
          </p:cNvSpPr>
          <p:nvPr/>
        </p:nvSpPr>
        <p:spPr bwMode="auto">
          <a:xfrm>
            <a:off x="287338" y="2460625"/>
            <a:ext cx="8316912" cy="24558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Примитивный тест строится по немаксимальной безопасной трассе спецификации:</a:t>
            </a:r>
          </a:p>
          <a:p>
            <a:pPr>
              <a:spcBef>
                <a:spcPct val="1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&lt;u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,…, 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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 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,…, 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n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P` 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    где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lvl="1">
              <a:spcBef>
                <a:spcPct val="1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P`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S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,…,u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S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,…,u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i-1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</a:t>
            </a:r>
          </a:p>
          <a:p>
            <a:pPr lvl="1">
              <a:spcBef>
                <a:spcPct val="1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если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то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=u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;  если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то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P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&amp; 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S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,…,u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i-1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&gt;.</a:t>
            </a:r>
            <a:endParaRPr lang="ru-RU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Наблюдение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после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P`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или после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для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uu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заканчивает историю:</a:t>
            </a:r>
          </a:p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вердикт =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pass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если подтрасса истории есть в спецификации.</a:t>
            </a:r>
          </a:p>
          <a:p>
            <a:pPr>
              <a:spcBef>
                <a:spcPct val="4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Набор всех примитивных тестов полный.</a:t>
            </a:r>
            <a:endParaRPr lang="en-US" sz="1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270" name="Text Box 19"/>
          <p:cNvSpPr txBox="1">
            <a:spLocks noChangeArrowheads="1"/>
          </p:cNvSpPr>
          <p:nvPr/>
        </p:nvSpPr>
        <p:spPr bwMode="auto">
          <a:xfrm>
            <a:off x="287338" y="5041900"/>
            <a:ext cx="8466137" cy="10890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Тест </a:t>
            </a:r>
            <a:r>
              <a:rPr lang="ru-RU" sz="1800" i="1">
                <a:latin typeface="Times New Roman" pitchFamily="18" charset="0"/>
                <a:sym typeface="Symbol" pitchFamily="18" charset="2"/>
              </a:rPr>
              <a:t>строгий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если он не фиксирует ложных ошибок и не пропускает обнаруженных</a:t>
            </a:r>
            <a:br>
              <a:rPr lang="ru-RU" sz="1800">
                <a:latin typeface="Times New Roman" pitchFamily="18" charset="0"/>
                <a:sym typeface="Symbol" pitchFamily="18" charset="2"/>
              </a:rPr>
            </a:br>
            <a:r>
              <a:rPr lang="ru-RU" sz="1800">
                <a:latin typeface="Times New Roman" pitchFamily="18" charset="0"/>
                <a:sym typeface="Symbol" pitchFamily="18" charset="2"/>
              </a:rPr>
              <a:t>ошибок, т.е. после трассы, которой нет в спецификации, вердикт всегда   </a:t>
            </a:r>
            <a:r>
              <a:rPr lang="en-US" sz="1800" b="1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4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Строгий тест равен объединению некоторого множества примитивных тестов.</a:t>
            </a:r>
            <a:endParaRPr lang="en-US" sz="1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127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96EAB51-54E0-4BDB-9214-E48B746253B3}" type="slidenum">
              <a:rPr lang="ru-RU" sz="1400"/>
              <a:pPr algn="r"/>
              <a:t>10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4433248-B6F2-43ED-89FE-F3763675495C}" type="slidenum">
              <a:rPr lang="ru-RU" sz="1400"/>
              <a:pPr algn="r"/>
              <a:t>11</a:t>
            </a:fld>
            <a:endParaRPr lang="ru-RU" sz="1400"/>
          </a:p>
        </p:txBody>
      </p:sp>
      <p:grpSp>
        <p:nvGrpSpPr>
          <p:cNvPr id="1229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230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230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230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230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230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230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230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230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231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230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2292" name="Text Box 15"/>
          <p:cNvSpPr txBox="1">
            <a:spLocks noChangeArrowheads="1"/>
          </p:cNvSpPr>
          <p:nvPr/>
        </p:nvSpPr>
        <p:spPr bwMode="auto">
          <a:xfrm>
            <a:off x="269875" y="1184275"/>
            <a:ext cx="8675688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2000" i="1" u="sng">
                <a:latin typeface="Times New Roman" pitchFamily="18" charset="0"/>
              </a:rPr>
              <a:t>Что нужно для генерации тестов по спецификации  </a:t>
            </a:r>
            <a:r>
              <a:rPr lang="en-US" sz="2000" b="1" u="sng">
                <a:latin typeface="Times New Roman" pitchFamily="18" charset="0"/>
              </a:rPr>
              <a:t>S</a:t>
            </a:r>
            <a:r>
              <a:rPr lang="ru-RU" sz="2000">
                <a:latin typeface="Times New Roman" pitchFamily="18" charset="0"/>
              </a:rPr>
              <a:t>: </a:t>
            </a:r>
          </a:p>
          <a:p>
            <a:pPr>
              <a:spcBef>
                <a:spcPct val="30000"/>
              </a:spcBef>
            </a:pPr>
            <a:r>
              <a:rPr lang="ru-RU" sz="2000">
                <a:latin typeface="Times New Roman" pitchFamily="18" charset="0"/>
              </a:rPr>
              <a:t>1) Безопасные по </a:t>
            </a:r>
            <a:r>
              <a:rPr lang="en-US" sz="2000" b="1" i="1">
                <a:latin typeface="Times New Roman" pitchFamily="18" charset="0"/>
              </a:rPr>
              <a:t>safe by</a:t>
            </a:r>
            <a:r>
              <a:rPr lang="ru-RU" sz="2000">
                <a:latin typeface="Times New Roman" pitchFamily="18" charset="0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трассы спецификации.	    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=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 sz="2000" baseline="-25000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2) Безопасность кнопок по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 by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после таких трасс. 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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.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Финальная модель.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Финальные трассы спецификации</a:t>
            </a:r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115888" y="2973388"/>
            <a:ext cx="8869362" cy="324643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144000" rIns="72000" bIns="72000">
            <a:spAutoFit/>
          </a:bodyPr>
          <a:lstStyle/>
          <a:p>
            <a:pPr marL="342900" indent="-342900">
              <a:spcAft>
                <a:spcPct val="50000"/>
              </a:spcAft>
            </a:pPr>
            <a:r>
              <a:rPr lang="ru-RU" sz="2000" i="1" u="sng">
                <a:latin typeface="Times New Roman" pitchFamily="18" charset="0"/>
              </a:rPr>
              <a:t>Финальные трассы </a:t>
            </a:r>
            <a:r>
              <a:rPr lang="ru-RU" sz="2000" u="sng">
                <a:latin typeface="Times New Roman" pitchFamily="18" charset="0"/>
              </a:rPr>
              <a:t>спецификации  </a:t>
            </a:r>
            <a:r>
              <a:rPr lang="en-US" sz="2000" b="1" u="sng">
                <a:latin typeface="Times New Roman" pitchFamily="18" charset="0"/>
              </a:rPr>
              <a:t>S</a:t>
            </a:r>
            <a:r>
              <a:rPr lang="ru-RU" sz="2000" u="sng">
                <a:latin typeface="Times New Roman" pitchFamily="18" charset="0"/>
              </a:rPr>
              <a:t> </a:t>
            </a:r>
            <a:r>
              <a:rPr lang="en-US" sz="2000" u="sng">
                <a:latin typeface="Times New Roman" pitchFamily="18" charset="0"/>
              </a:rPr>
              <a:t> </a:t>
            </a:r>
            <a:r>
              <a:rPr lang="ru-RU" sz="2000" u="sng">
                <a:latin typeface="Times New Roman" pitchFamily="18" charset="0"/>
              </a:rPr>
              <a:t>при заданном</a:t>
            </a:r>
            <a:r>
              <a:rPr lang="en-US" sz="2000" u="sng">
                <a:latin typeface="Times New Roman" pitchFamily="18" charset="0"/>
              </a:rPr>
              <a:t>  </a:t>
            </a:r>
            <a:r>
              <a:rPr lang="ru-RU" sz="2000" u="sng">
                <a:latin typeface="Times New Roman" pitchFamily="18" charset="0"/>
              </a:rPr>
              <a:t> </a:t>
            </a:r>
            <a:r>
              <a:rPr lang="en-US" sz="2000" b="1" i="1" u="sng">
                <a:latin typeface="Times New Roman" pitchFamily="18" charset="0"/>
              </a:rPr>
              <a:t>safe by</a:t>
            </a:r>
            <a:r>
              <a:rPr lang="ru-RU" sz="2000">
                <a:latin typeface="Times New Roman" pitchFamily="18" charset="0"/>
              </a:rPr>
              <a:t>:</a:t>
            </a:r>
          </a:p>
          <a:p>
            <a:pPr marL="2171700" lvl="4" indent="-342900">
              <a:spcBef>
                <a:spcPct val="30000"/>
              </a:spcBef>
            </a:pPr>
            <a:r>
              <a:rPr lang="ru-RU" sz="2000">
                <a:latin typeface="Times New Roman" pitchFamily="18" charset="0"/>
              </a:rPr>
              <a:t>1)	безопасные трассы 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=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 sz="2000" baseline="-25000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</a:t>
            </a:r>
          </a:p>
          <a:p>
            <a:pPr marL="2171700" lvl="4" indent="-342900"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	а также для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 sz="2000" baseline="-25000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 трассы вида:</a:t>
            </a:r>
          </a:p>
          <a:p>
            <a:pPr marL="2171700" lvl="4" indent="-342900"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2)	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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 marL="2171700" lvl="4" indent="-342900"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3)	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&lt;z,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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если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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endParaRPr lang="ru-RU" sz="2000">
              <a:latin typeface="Times New Roman" pitchFamily="18" charset="0"/>
              <a:sym typeface="Symbol" pitchFamily="18" charset="2"/>
            </a:endParaRPr>
          </a:p>
          <a:p>
            <a:pPr marL="2171700" lvl="4" indent="-342900"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4)	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&lt;z&gt;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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если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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и 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&lt;z,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 marL="2171700" lvl="4" indent="-342900">
              <a:spcBef>
                <a:spcPts val="12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5)	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&lt;Q&gt;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 если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Q  </a:t>
            </a:r>
            <a:r>
              <a:rPr lang="ru-RU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Q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  и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Q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.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295" name="Line 17"/>
          <p:cNvSpPr>
            <a:spLocks noChangeShapeType="1"/>
          </p:cNvSpPr>
          <p:nvPr/>
        </p:nvSpPr>
        <p:spPr bwMode="auto">
          <a:xfrm>
            <a:off x="7092950" y="5900738"/>
            <a:ext cx="8096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6" name="Text Box 18"/>
          <p:cNvSpPr txBox="1">
            <a:spLocks noChangeArrowheads="1"/>
          </p:cNvSpPr>
          <p:nvPr/>
        </p:nvSpPr>
        <p:spPr bwMode="auto">
          <a:xfrm>
            <a:off x="436563" y="3846513"/>
            <a:ext cx="1084262" cy="1441450"/>
          </a:xfrm>
          <a:prstGeom prst="rect">
            <a:avLst/>
          </a:prstGeom>
          <a:solidFill>
            <a:srgbClr val="FDFBF5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ru-RU" i="1">
                <a:latin typeface="Times New Roman" pitchFamily="18" charset="0"/>
              </a:rPr>
              <a:t>Финальные</a:t>
            </a:r>
            <a:br>
              <a:rPr lang="ru-RU" i="1">
                <a:latin typeface="Times New Roman" pitchFamily="18" charset="0"/>
              </a:rPr>
            </a:br>
            <a:r>
              <a:rPr lang="ru-RU" i="1">
                <a:latin typeface="Times New Roman" pitchFamily="18" charset="0"/>
              </a:rPr>
              <a:t>суффиксы.</a:t>
            </a:r>
          </a:p>
          <a:p>
            <a:pPr algn="ctr">
              <a:spcBef>
                <a:spcPts val="600"/>
              </a:spcBef>
            </a:pPr>
            <a:r>
              <a:rPr lang="ru-RU">
                <a:latin typeface="Times New Roman" pitchFamily="18" charset="0"/>
              </a:rPr>
              <a:t>Трассы</a:t>
            </a:r>
            <a:r>
              <a:rPr lang="en-US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для</a:t>
            </a:r>
          </a:p>
          <a:p>
            <a:pPr algn="ctr"/>
            <a:r>
              <a:rPr lang="ru-RU">
                <a:latin typeface="Times New Roman" pitchFamily="18" charset="0"/>
              </a:rPr>
              <a:t>задания</a:t>
            </a:r>
          </a:p>
          <a:p>
            <a:pPr algn="ctr"/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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12297" name="AutoShape 19"/>
          <p:cNvSpPr>
            <a:spLocks/>
          </p:cNvSpPr>
          <p:nvPr/>
        </p:nvSpPr>
        <p:spPr bwMode="auto">
          <a:xfrm>
            <a:off x="1646238" y="3832225"/>
            <a:ext cx="315912" cy="1576388"/>
          </a:xfrm>
          <a:prstGeom prst="leftBrace">
            <a:avLst>
              <a:gd name="adj1" fmla="val 41583"/>
              <a:gd name="adj2" fmla="val 50000"/>
            </a:avLst>
          </a:prstGeom>
          <a:noFill/>
          <a:ln w="3175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Text Box 20"/>
          <p:cNvSpPr txBox="1">
            <a:spLocks noChangeArrowheads="1"/>
          </p:cNvSpPr>
          <p:nvPr/>
        </p:nvSpPr>
        <p:spPr bwMode="auto">
          <a:xfrm>
            <a:off x="150813" y="5532438"/>
            <a:ext cx="1670050" cy="625475"/>
          </a:xfrm>
          <a:prstGeom prst="rect">
            <a:avLst/>
          </a:prstGeom>
          <a:solidFill>
            <a:srgbClr val="FDFBF5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b="1" i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i="1">
                <a:latin typeface="Times New Roman" pitchFamily="18" charset="0"/>
                <a:sym typeface="Symbol" pitchFamily="18" charset="2"/>
              </a:rPr>
              <a:t>-</a:t>
            </a:r>
            <a:r>
              <a:rPr lang="ru-RU" i="1">
                <a:latin typeface="Times New Roman" pitchFamily="18" charset="0"/>
                <a:sym typeface="Symbol" pitchFamily="18" charset="2"/>
              </a:rPr>
              <a:t>суффиксы.</a:t>
            </a:r>
            <a:r>
              <a:rPr lang="ru-RU" sz="2000" b="1" i="1">
                <a:latin typeface="Times New Roman" pitchFamily="18" charset="0"/>
                <a:sym typeface="Symbol" pitchFamily="18" charset="2"/>
              </a:rPr>
              <a:t/>
            </a:r>
            <a:br>
              <a:rPr lang="ru-RU" sz="2000" b="1" i="1">
                <a:latin typeface="Times New Roman" pitchFamily="18" charset="0"/>
                <a:sym typeface="Symbol" pitchFamily="18" charset="2"/>
              </a:rPr>
            </a:b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\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endParaRPr lang="ru-RU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2299" name="AutoShape 21"/>
          <p:cNvSpPr>
            <a:spLocks/>
          </p:cNvSpPr>
          <p:nvPr/>
        </p:nvSpPr>
        <p:spPr bwMode="auto">
          <a:xfrm>
            <a:off x="1871663" y="5734050"/>
            <a:ext cx="134937" cy="292100"/>
          </a:xfrm>
          <a:prstGeom prst="leftBrace">
            <a:avLst>
              <a:gd name="adj1" fmla="val 18039"/>
              <a:gd name="adj2" fmla="val 50000"/>
            </a:avLst>
          </a:prstGeom>
          <a:noFill/>
          <a:ln w="3175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958013" y="3057525"/>
            <a:ext cx="1820862" cy="457200"/>
          </a:xfrm>
          <a:prstGeom prst="rect">
            <a:avLst/>
          </a:prstGeom>
          <a:solidFill>
            <a:srgbClr val="FDFBF5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algn="ctr"/>
            <a:r>
              <a:rPr lang="en-US" sz="2000" b="1" i="1">
                <a:latin typeface="Times New Roman" pitchFamily="18" charset="0"/>
              </a:rPr>
              <a:t>ftr </a:t>
            </a:r>
            <a:r>
              <a:rPr lang="en-US" sz="2000">
                <a:latin typeface="Times New Roman" pitchFamily="18" charset="0"/>
              </a:rPr>
              <a:t>( </a:t>
            </a:r>
            <a:r>
              <a:rPr lang="en-US" sz="2000" b="1">
                <a:latin typeface="Times New Roman" pitchFamily="18" charset="0"/>
              </a:rPr>
              <a:t>S,  </a:t>
            </a:r>
            <a:r>
              <a:rPr lang="en-US" sz="2000" b="1" i="1">
                <a:latin typeface="Times New Roman" pitchFamily="18" charset="0"/>
              </a:rPr>
              <a:t>safe by</a:t>
            </a:r>
            <a:r>
              <a:rPr lang="en-US" sz="2000" b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)</a:t>
            </a:r>
            <a:endParaRPr lang="ru-RU" sz="20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4B5F731-1565-4874-86C9-5DAAAD62CD27}" type="slidenum">
              <a:rPr lang="ru-RU" sz="1400"/>
              <a:pPr algn="r"/>
              <a:t>12</a:t>
            </a:fld>
            <a:endParaRPr lang="ru-RU" sz="1400"/>
          </a:p>
        </p:txBody>
      </p:sp>
      <p:grpSp>
        <p:nvGrpSpPr>
          <p:cNvPr id="1331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332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332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332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332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332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332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332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332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33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332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3316" name="Text Box 15"/>
          <p:cNvSpPr txBox="1">
            <a:spLocks noChangeArrowheads="1"/>
          </p:cNvSpPr>
          <p:nvPr/>
        </p:nvSpPr>
        <p:spPr bwMode="auto">
          <a:xfrm>
            <a:off x="269875" y="998538"/>
            <a:ext cx="7288213" cy="10922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2000">
                <a:latin typeface="Times New Roman" pitchFamily="18" charset="0"/>
              </a:rPr>
              <a:t>RTS </a:t>
            </a:r>
            <a:r>
              <a:rPr lang="en-US" sz="2000">
                <a:latin typeface="Times New Roman" pitchFamily="18" charset="0"/>
              </a:rPr>
              <a:t>–</a:t>
            </a:r>
            <a:r>
              <a:rPr lang="ru-RU" sz="2000">
                <a:latin typeface="Times New Roman" pitchFamily="18" charset="0"/>
              </a:rPr>
              <a:t> это детерминированная </a:t>
            </a:r>
            <a:r>
              <a:rPr lang="en-US" sz="2000">
                <a:latin typeface="Times New Roman" pitchFamily="18" charset="0"/>
              </a:rPr>
              <a:t>LTS</a:t>
            </a:r>
            <a:r>
              <a:rPr lang="ru-RU" sz="2000">
                <a:latin typeface="Times New Roman" pitchFamily="18" charset="0"/>
              </a:rPr>
              <a:t> в алфавите </a:t>
            </a:r>
            <a:r>
              <a:rPr lang="ru-RU" sz="2000" b="1">
                <a:latin typeface="Times New Roman" pitchFamily="18" charset="0"/>
              </a:rPr>
              <a:t>L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ru-RU" sz="2000" b="1">
                <a:latin typeface="Times New Roman" pitchFamily="18" charset="0"/>
              </a:rPr>
              <a:t>R</a:t>
            </a:r>
            <a:r>
              <a:rPr lang="ru-RU" sz="2000">
                <a:sym typeface="Symbol" pitchFamily="18" charset="2"/>
              </a:rPr>
              <a:t></a:t>
            </a:r>
            <a:r>
              <a:rPr lang="ru-RU" sz="2000">
                <a:latin typeface="Times New Roman" pitchFamily="18" charset="0"/>
              </a:rPr>
              <a:t>{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</a:t>
            </a:r>
            <a:r>
              <a:rPr lang="ru-RU" sz="2000">
                <a:latin typeface="Times New Roman" pitchFamily="18" charset="0"/>
              </a:rPr>
              <a:t>}</a:t>
            </a:r>
          </a:p>
          <a:p>
            <a:pPr marL="2057400" lvl="4" indent="-228600">
              <a:spcBef>
                <a:spcPct val="30000"/>
              </a:spcBef>
            </a:pPr>
            <a:r>
              <a:rPr lang="ru-RU" sz="1800" i="1">
                <a:latin typeface="Times New Roman" pitchFamily="18" charset="0"/>
              </a:rPr>
              <a:t>(детерминированный порождающий граф, в котором</a:t>
            </a:r>
          </a:p>
          <a:p>
            <a:pPr marL="2057400" lvl="4" indent="-228600"/>
            <a:r>
              <a:rPr lang="ru-RU" sz="1800" i="1">
                <a:latin typeface="Times New Roman" pitchFamily="18" charset="0"/>
              </a:rPr>
              <a:t>одна начальная вершина и все вершины конечные). </a:t>
            </a: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Финальная модель.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Финальная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RTS (Refusal Transition System)</a:t>
            </a:r>
            <a:endParaRPr lang="ru-RU" sz="2000" i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8" name="Text Box 15"/>
          <p:cNvSpPr txBox="1">
            <a:spLocks noChangeArrowheads="1"/>
          </p:cNvSpPr>
          <p:nvPr/>
        </p:nvSpPr>
        <p:spPr bwMode="auto">
          <a:xfrm>
            <a:off x="265113" y="2214563"/>
            <a:ext cx="6802437" cy="7651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2000">
                <a:latin typeface="Times New Roman" pitchFamily="18" charset="0"/>
              </a:rPr>
              <a:t>Финальная RTS   </a:t>
            </a:r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 b="1" baseline="30000">
                <a:latin typeface="Times New Roman" pitchFamily="18" charset="0"/>
              </a:rPr>
              <a:t> </a:t>
            </a:r>
            <a:r>
              <a:rPr lang="en-US" sz="2000" b="1" i="1" baseline="30000">
                <a:latin typeface="Times New Roman" pitchFamily="18" charset="0"/>
              </a:rPr>
              <a:t>f</a:t>
            </a:r>
            <a:r>
              <a:rPr lang="en-US" sz="2000">
                <a:latin typeface="Times New Roman" pitchFamily="18" charset="0"/>
              </a:rPr>
              <a:t>  =  </a:t>
            </a:r>
            <a:r>
              <a:rPr lang="en-US" sz="2000" b="1" i="1">
                <a:latin typeface="Times New Roman" pitchFamily="18" charset="0"/>
              </a:rPr>
              <a:t>frts</a:t>
            </a:r>
            <a:r>
              <a:rPr lang="ru-RU" sz="2000" b="1" i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(</a:t>
            </a:r>
            <a:r>
              <a:rPr lang="ru-RU" sz="2000">
                <a:latin typeface="Times New Roman" pitchFamily="18" charset="0"/>
              </a:rPr>
              <a:t> </a:t>
            </a:r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>
                <a:latin typeface="Times New Roman" pitchFamily="18" charset="0"/>
              </a:rPr>
              <a:t>,</a:t>
            </a:r>
            <a:r>
              <a:rPr lang="ru-RU" sz="2000">
                <a:latin typeface="Times New Roman" pitchFamily="18" charset="0"/>
              </a:rPr>
              <a:t> </a:t>
            </a:r>
            <a:r>
              <a:rPr lang="en-US" sz="2000" b="1" i="1">
                <a:latin typeface="Times New Roman" pitchFamily="18" charset="0"/>
              </a:rPr>
              <a:t>safe by</a:t>
            </a:r>
            <a:r>
              <a:rPr lang="ru-RU" sz="2000" b="1" i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)</a:t>
            </a:r>
            <a:r>
              <a:rPr lang="ru-RU" sz="2000">
                <a:latin typeface="Times New Roman" pitchFamily="18" charset="0"/>
              </a:rPr>
              <a:t>   </a:t>
            </a:r>
            <a:r>
              <a:rPr lang="en-US" sz="2000">
                <a:latin typeface="Times New Roman" pitchFamily="18" charset="0"/>
              </a:rPr>
              <a:t>–</a:t>
            </a:r>
            <a:r>
              <a:rPr lang="ru-RU" sz="2000">
                <a:latin typeface="Times New Roman" pitchFamily="18" charset="0"/>
              </a:rPr>
              <a:t> это такая </a:t>
            </a:r>
            <a:r>
              <a:rPr lang="en-US" sz="2000">
                <a:latin typeface="Times New Roman" pitchFamily="18" charset="0"/>
              </a:rPr>
              <a:t>RTS</a:t>
            </a:r>
            <a:r>
              <a:rPr lang="ru-RU" sz="2000">
                <a:latin typeface="Times New Roman" pitchFamily="18" charset="0"/>
              </a:rPr>
              <a:t>, что</a:t>
            </a:r>
          </a:p>
          <a:p>
            <a:r>
              <a:rPr lang="en-US" sz="2000" b="1" i="1">
                <a:latin typeface="Times New Roman" pitchFamily="18" charset="0"/>
              </a:rPr>
              <a:t>tr</a:t>
            </a:r>
            <a:r>
              <a:rPr lang="ru-RU" sz="2000" b="1" i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( </a:t>
            </a:r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 b="1" baseline="30000">
                <a:latin typeface="Times New Roman" pitchFamily="18" charset="0"/>
              </a:rPr>
              <a:t> </a:t>
            </a:r>
            <a:r>
              <a:rPr lang="en-US" sz="2000" b="1" i="1" baseline="30000">
                <a:latin typeface="Times New Roman" pitchFamily="18" charset="0"/>
              </a:rPr>
              <a:t>f</a:t>
            </a:r>
            <a:r>
              <a:rPr lang="ru-RU" sz="2000" b="1" i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)  = </a:t>
            </a:r>
            <a:r>
              <a:rPr lang="en-US" sz="2000" b="1" i="1">
                <a:latin typeface="Times New Roman" pitchFamily="18" charset="0"/>
              </a:rPr>
              <a:t> ftr</a:t>
            </a:r>
            <a:r>
              <a:rPr lang="ru-RU" sz="2000" b="1" i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(</a:t>
            </a:r>
            <a:r>
              <a:rPr lang="ru-RU" sz="2000">
                <a:latin typeface="Times New Roman" pitchFamily="18" charset="0"/>
              </a:rPr>
              <a:t> </a:t>
            </a:r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>
                <a:latin typeface="Times New Roman" pitchFamily="18" charset="0"/>
              </a:rPr>
              <a:t>,</a:t>
            </a:r>
            <a:r>
              <a:rPr lang="ru-RU" sz="2000">
                <a:latin typeface="Times New Roman" pitchFamily="18" charset="0"/>
              </a:rPr>
              <a:t> </a:t>
            </a:r>
            <a:r>
              <a:rPr lang="en-US" sz="2000" b="1" i="1">
                <a:latin typeface="Times New Roman" pitchFamily="18" charset="0"/>
              </a:rPr>
              <a:t>safe by</a:t>
            </a:r>
            <a:r>
              <a:rPr lang="ru-RU" sz="2000" b="1" i="1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).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13319" name="Text Box 15"/>
          <p:cNvSpPr txBox="1">
            <a:spLocks noChangeArrowheads="1"/>
          </p:cNvSpPr>
          <p:nvPr/>
        </p:nvSpPr>
        <p:spPr bwMode="auto">
          <a:xfrm>
            <a:off x="261938" y="3068638"/>
            <a:ext cx="8570912" cy="979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Без ограничения общности будем считать, что в финальной </a:t>
            </a:r>
            <a:r>
              <a:rPr lang="en-US" sz="1800">
                <a:latin typeface="Times New Roman" pitchFamily="18" charset="0"/>
              </a:rPr>
              <a:t>RTS</a:t>
            </a:r>
            <a:r>
              <a:rPr lang="ru-RU" sz="1800">
                <a:latin typeface="Times New Roman" pitchFamily="18" charset="0"/>
              </a:rPr>
              <a:t>:</a:t>
            </a:r>
          </a:p>
          <a:p>
            <a:pPr>
              <a:buFontTx/>
              <a:buChar char="•"/>
            </a:pPr>
            <a:r>
              <a:rPr lang="ru-RU" sz="1800">
                <a:latin typeface="Times New Roman" pitchFamily="18" charset="0"/>
              </a:rPr>
              <a:t>переходы по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 ,   </a:t>
            </a:r>
            <a:r>
              <a:rPr lang="ru-RU" sz="1800">
                <a:latin typeface="Times New Roman" pitchFamily="18" charset="0"/>
              </a:rPr>
              <a:t> и  </a:t>
            </a:r>
            <a:r>
              <a:rPr lang="en-US" sz="1800" b="1">
                <a:latin typeface="Times New Roman" pitchFamily="18" charset="0"/>
              </a:rPr>
              <a:t>Q</a:t>
            </a:r>
            <a:r>
              <a:rPr lang="ru-RU" sz="1800">
                <a:latin typeface="Times New Roman" pitchFamily="18" charset="0"/>
              </a:rPr>
              <a:t>-отказам  заканчиваются в терминальном состоянии 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</a:t>
            </a:r>
            <a:r>
              <a:rPr lang="ru-RU" sz="1800">
                <a:latin typeface="Times New Roman" pitchFamily="18" charset="0"/>
              </a:rPr>
              <a:t>,</a:t>
            </a:r>
          </a:p>
          <a:p>
            <a:pPr>
              <a:buFontTx/>
              <a:buChar char="•"/>
            </a:pPr>
            <a:r>
              <a:rPr lang="ru-RU" sz="1800">
                <a:latin typeface="Times New Roman" pitchFamily="18" charset="0"/>
              </a:rPr>
              <a:t>есть только один переход по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</a:t>
            </a:r>
            <a:r>
              <a:rPr lang="ru-RU" sz="1800">
                <a:latin typeface="Times New Roman" pitchFamily="18" charset="0"/>
              </a:rPr>
              <a:t> : 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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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</a:t>
            </a:r>
            <a:r>
              <a:rPr lang="ru-RU" sz="1800">
                <a:latin typeface="Times New Roman" pitchFamily="18" charset="0"/>
              </a:rPr>
              <a:t>,  и в состоянии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latin typeface="Times New Roman" pitchFamily="18" charset="0"/>
              </a:rPr>
              <a:t>  нет других переходов.</a:t>
            </a:r>
          </a:p>
        </p:txBody>
      </p:sp>
      <p:sp>
        <p:nvSpPr>
          <p:cNvPr id="13320" name="Text Box 15"/>
          <p:cNvSpPr txBox="1">
            <a:spLocks noChangeArrowheads="1"/>
          </p:cNvSpPr>
          <p:nvPr/>
        </p:nvSpPr>
        <p:spPr bwMode="auto">
          <a:xfrm>
            <a:off x="265113" y="4149725"/>
            <a:ext cx="8451850" cy="20780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/>
            <a:r>
              <a:rPr lang="ru-RU" sz="1800" u="sng">
                <a:latin typeface="Times New Roman" pitchFamily="18" charset="0"/>
              </a:rPr>
              <a:t>Полезные свойства финальной </a:t>
            </a:r>
            <a:r>
              <a:rPr lang="en-US" sz="1800" u="sng">
                <a:latin typeface="Times New Roman" pitchFamily="18" charset="0"/>
              </a:rPr>
              <a:t>RTS</a:t>
            </a:r>
            <a:r>
              <a:rPr lang="ru-RU" sz="1800">
                <a:latin typeface="Times New Roman" pitchFamily="18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ru-RU" sz="1800">
                <a:latin typeface="Times New Roman" pitchFamily="18" charset="0"/>
              </a:rPr>
              <a:t>RTS детерминирована: каждая её трасса заканчивается ровно в одном состоянии.</a:t>
            </a:r>
          </a:p>
          <a:p>
            <a:pPr marL="342900" indent="-342900">
              <a:buFontTx/>
              <a:buAutoNum type="arabicPeriod"/>
            </a:pPr>
            <a:r>
              <a:rPr lang="ru-RU" sz="1800">
                <a:latin typeface="Times New Roman" pitchFamily="18" charset="0"/>
              </a:rPr>
              <a:t>Безопасные трассы </a:t>
            </a:r>
            <a:r>
              <a:rPr lang="en-US" sz="1800">
                <a:latin typeface="Times New Roman" pitchFamily="18" charset="0"/>
              </a:rPr>
              <a:t>–</a:t>
            </a:r>
            <a:r>
              <a:rPr lang="ru-RU" sz="1800">
                <a:latin typeface="Times New Roman" pitchFamily="18" charset="0"/>
              </a:rPr>
              <a:t> это все трассы, которые не заканчиваются в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latin typeface="Times New Roman" pitchFamily="18" charset="0"/>
              </a:rPr>
              <a:t>  и 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</a:t>
            </a:r>
            <a:r>
              <a:rPr lang="ru-RU" sz="1800">
                <a:latin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1800">
                <a:latin typeface="Times New Roman" pitchFamily="18" charset="0"/>
              </a:rPr>
              <a:t>Кнопка безопасна после трассы, если в состоянии, где заканчивается трасса,</a:t>
            </a:r>
            <a:br>
              <a:rPr lang="ru-RU" sz="1800">
                <a:latin typeface="Times New Roman" pitchFamily="18" charset="0"/>
              </a:rPr>
            </a:br>
            <a:r>
              <a:rPr lang="ru-RU" sz="1800">
                <a:latin typeface="Times New Roman" pitchFamily="18" charset="0"/>
              </a:rPr>
              <a:t>нет перехода по дивергенции,</a:t>
            </a:r>
            <a:br>
              <a:rPr lang="ru-RU" sz="1800">
                <a:latin typeface="Times New Roman" pitchFamily="18" charset="0"/>
              </a:rPr>
            </a:br>
            <a:r>
              <a:rPr lang="ru-RU" sz="1800">
                <a:latin typeface="Times New Roman" pitchFamily="18" charset="0"/>
              </a:rPr>
              <a:t>нет перехода по действию из этой кнопки, ведущего в состояние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latin typeface="Times New Roman" pitchFamily="18" charset="0"/>
              </a:rPr>
              <a:t>,</a:t>
            </a:r>
            <a:br>
              <a:rPr lang="ru-RU" sz="1800">
                <a:latin typeface="Times New Roman" pitchFamily="18" charset="0"/>
              </a:rPr>
            </a:br>
            <a:r>
              <a:rPr lang="ru-RU" sz="1800">
                <a:latin typeface="Times New Roman" pitchFamily="18" charset="0"/>
              </a:rPr>
              <a:t>и если это Q-кнопка Q, то нет перехода по отказу Q.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B3C9CB4-F1EB-44B1-ACC3-D9D84380E013}" type="slidenum">
              <a:rPr lang="ru-RU" sz="1400"/>
              <a:pPr algn="r"/>
              <a:t>13</a:t>
            </a:fld>
            <a:endParaRPr lang="ru-RU" sz="1400"/>
          </a:p>
        </p:txBody>
      </p: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4362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4363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4364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4366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4367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4368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4369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437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437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4365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4340" name="Text Box 15"/>
          <p:cNvSpPr txBox="1">
            <a:spLocks noChangeArrowheads="1"/>
          </p:cNvSpPr>
          <p:nvPr/>
        </p:nvSpPr>
        <p:spPr bwMode="auto">
          <a:xfrm>
            <a:off x="269875" y="1308100"/>
            <a:ext cx="360363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>
                <a:latin typeface="Times New Roman" pitchFamily="18" charset="0"/>
              </a:rPr>
              <a:t> 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Финальная модель.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Построение финальной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RTS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1106488" y="1308100"/>
            <a:ext cx="3905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latin typeface="Times New Roman" pitchFamily="18" charset="0"/>
                <a:sym typeface="Symbol" pitchFamily="18" charset="2"/>
              </a:rPr>
              <a:t>+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4343" name="Text Box 15"/>
          <p:cNvSpPr txBox="1">
            <a:spLocks noChangeArrowheads="1"/>
          </p:cNvSpPr>
          <p:nvPr/>
        </p:nvSpPr>
        <p:spPr bwMode="auto">
          <a:xfrm>
            <a:off x="3222625" y="1308100"/>
            <a:ext cx="3397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D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4344" name="Text Box 15"/>
          <p:cNvSpPr txBox="1">
            <a:spLocks noChangeArrowheads="1"/>
          </p:cNvSpPr>
          <p:nvPr/>
        </p:nvSpPr>
        <p:spPr bwMode="auto">
          <a:xfrm>
            <a:off x="4346575" y="1308100"/>
            <a:ext cx="311150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F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4345" name="Text Box 15"/>
          <p:cNvSpPr txBox="1">
            <a:spLocks noChangeArrowheads="1"/>
          </p:cNvSpPr>
          <p:nvPr/>
        </p:nvSpPr>
        <p:spPr bwMode="auto">
          <a:xfrm>
            <a:off x="5507038" y="1308100"/>
            <a:ext cx="3524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G</a:t>
            </a:r>
            <a:endParaRPr lang="ru-RU" sz="1800" i="1">
              <a:latin typeface="Times New Roman" pitchFamily="18" charset="0"/>
            </a:endParaRPr>
          </a:p>
        </p:txBody>
      </p:sp>
      <p:cxnSp>
        <p:nvCxnSpPr>
          <p:cNvPr id="14346" name="AutoShape 20"/>
          <p:cNvCxnSpPr>
            <a:cxnSpLocks noChangeShapeType="1"/>
            <a:stCxn id="14340" idx="3"/>
          </p:cNvCxnSpPr>
          <p:nvPr/>
        </p:nvCxnSpPr>
        <p:spPr bwMode="auto">
          <a:xfrm>
            <a:off x="630238" y="1538288"/>
            <a:ext cx="476250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14347" name="AutoShape 21"/>
          <p:cNvCxnSpPr>
            <a:cxnSpLocks noChangeShapeType="1"/>
          </p:cNvCxnSpPr>
          <p:nvPr/>
        </p:nvCxnSpPr>
        <p:spPr bwMode="auto">
          <a:xfrm>
            <a:off x="1497013" y="1538288"/>
            <a:ext cx="1725612" cy="0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</p:cxnSp>
      <p:cxnSp>
        <p:nvCxnSpPr>
          <p:cNvPr id="14348" name="AutoShape 22"/>
          <p:cNvCxnSpPr>
            <a:cxnSpLocks noChangeShapeType="1"/>
          </p:cNvCxnSpPr>
          <p:nvPr/>
        </p:nvCxnSpPr>
        <p:spPr bwMode="auto">
          <a:xfrm>
            <a:off x="3562350" y="1538288"/>
            <a:ext cx="78422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349" name="AutoShape 23"/>
          <p:cNvCxnSpPr>
            <a:cxnSpLocks noChangeShapeType="1"/>
          </p:cNvCxnSpPr>
          <p:nvPr/>
        </p:nvCxnSpPr>
        <p:spPr bwMode="auto">
          <a:xfrm flipH="1">
            <a:off x="4657725" y="1538288"/>
            <a:ext cx="849313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50" name="Text Box 24"/>
          <p:cNvSpPr txBox="1">
            <a:spLocks noChangeArrowheads="1"/>
          </p:cNvSpPr>
          <p:nvPr/>
        </p:nvSpPr>
        <p:spPr bwMode="auto">
          <a:xfrm>
            <a:off x="1546225" y="1233488"/>
            <a:ext cx="1416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детерминизация</a:t>
            </a:r>
          </a:p>
        </p:txBody>
      </p:sp>
      <p:sp>
        <p:nvSpPr>
          <p:cNvPr id="14351" name="Text Box 25"/>
          <p:cNvSpPr txBox="1">
            <a:spLocks noChangeArrowheads="1"/>
          </p:cNvSpPr>
          <p:nvPr/>
        </p:nvSpPr>
        <p:spPr bwMode="auto">
          <a:xfrm>
            <a:off x="6902450" y="1179513"/>
            <a:ext cx="20478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>
                <a:latin typeface="Times New Roman" pitchFamily="18" charset="0"/>
              </a:rPr>
              <a:t>Детерминированный</a:t>
            </a:r>
          </a:p>
          <a:p>
            <a:pPr algn="ctr"/>
            <a:r>
              <a:rPr lang="ru-RU">
                <a:latin typeface="Times New Roman" pitchFamily="18" charset="0"/>
              </a:rPr>
              <a:t>порождающий граф</a:t>
            </a:r>
          </a:p>
          <a:p>
            <a:pPr algn="ctr"/>
            <a:r>
              <a:rPr lang="ru-RU">
                <a:latin typeface="Times New Roman" pitchFamily="18" charset="0"/>
              </a:rPr>
              <a:t>разности </a:t>
            </a:r>
            <a:r>
              <a:rPr lang="en-US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>
                <a:latin typeface="Times New Roman" pitchFamily="18" charset="0"/>
                <a:sym typeface="Symbol" pitchFamily="18" charset="2"/>
              </a:rPr>
              <a:t> \ </a:t>
            </a:r>
            <a:r>
              <a:rPr lang="en-US" b="1" i="1">
                <a:latin typeface="Times New Roman" pitchFamily="18" charset="0"/>
                <a:sym typeface="Symbol" pitchFamily="18" charset="2"/>
              </a:rPr>
              <a:t>safe by</a:t>
            </a:r>
            <a:endParaRPr lang="ru-RU" b="1" i="1">
              <a:latin typeface="Times New Roman" pitchFamily="18" charset="0"/>
              <a:sym typeface="Symbol" pitchFamily="18" charset="2"/>
            </a:endParaRPr>
          </a:p>
        </p:txBody>
      </p:sp>
      <p:cxnSp>
        <p:nvCxnSpPr>
          <p:cNvPr id="14352" name="AutoShape 26"/>
          <p:cNvCxnSpPr>
            <a:cxnSpLocks noChangeShapeType="1"/>
            <a:stCxn id="14351" idx="1"/>
          </p:cNvCxnSpPr>
          <p:nvPr/>
        </p:nvCxnSpPr>
        <p:spPr bwMode="auto">
          <a:xfrm flipH="1" flipV="1">
            <a:off x="5859463" y="1538288"/>
            <a:ext cx="1042987" cy="7937"/>
          </a:xfrm>
          <a:prstGeom prst="straightConnector1">
            <a:avLst/>
          </a:prstGeom>
          <a:noFill/>
          <a:ln w="25400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4353" name="Text Box 27"/>
          <p:cNvSpPr txBox="1">
            <a:spLocks noChangeArrowheads="1"/>
          </p:cNvSpPr>
          <p:nvPr/>
        </p:nvSpPr>
        <p:spPr bwMode="auto">
          <a:xfrm>
            <a:off x="792163" y="1179513"/>
            <a:ext cx="11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+</a:t>
            </a:r>
          </a:p>
        </p:txBody>
      </p:sp>
      <p:grpSp>
        <p:nvGrpSpPr>
          <p:cNvPr id="14354" name="Group 30"/>
          <p:cNvGrpSpPr>
            <a:grpSpLocks/>
          </p:cNvGrpSpPr>
          <p:nvPr/>
        </p:nvGrpSpPr>
        <p:grpSpPr bwMode="auto">
          <a:xfrm>
            <a:off x="225425" y="2574925"/>
            <a:ext cx="476250" cy="358775"/>
            <a:chOff x="510" y="856"/>
            <a:chExt cx="300" cy="226"/>
          </a:xfrm>
        </p:grpSpPr>
        <p:cxnSp>
          <p:nvCxnSpPr>
            <p:cNvPr id="14360" name="AutoShape 28"/>
            <p:cNvCxnSpPr>
              <a:cxnSpLocks noChangeShapeType="1"/>
            </p:cNvCxnSpPr>
            <p:nvPr/>
          </p:nvCxnSpPr>
          <p:spPr bwMode="auto">
            <a:xfrm>
              <a:off x="510" y="1082"/>
              <a:ext cx="300" cy="0"/>
            </a:xfrm>
            <a:prstGeom prst="straightConnector1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sp>
          <p:nvSpPr>
            <p:cNvPr id="14361" name="Text Box 29"/>
            <p:cNvSpPr txBox="1">
              <a:spLocks noChangeArrowheads="1"/>
            </p:cNvSpPr>
            <p:nvPr/>
          </p:nvSpPr>
          <p:spPr bwMode="auto">
            <a:xfrm>
              <a:off x="612" y="856"/>
              <a:ext cx="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latin typeface="Times New Roman" pitchFamily="18" charset="0"/>
                </a:rPr>
                <a:t>+</a:t>
              </a:r>
            </a:p>
          </p:txBody>
        </p:sp>
      </p:grpSp>
      <p:sp>
        <p:nvSpPr>
          <p:cNvPr id="14355" name="Text Box 31"/>
          <p:cNvSpPr txBox="1">
            <a:spLocks noChangeArrowheads="1"/>
          </p:cNvSpPr>
          <p:nvPr/>
        </p:nvSpPr>
        <p:spPr bwMode="auto">
          <a:xfrm>
            <a:off x="161925" y="2033588"/>
            <a:ext cx="8640763" cy="1439862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 V,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E, s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   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 b="1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 V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{}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</a:t>
            </a:r>
            <a:r>
              <a:rPr lang="ru-RU" sz="1800" b="1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s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</a:t>
            </a:r>
            <a:endParaRPr lang="ru-RU" sz="1800">
              <a:latin typeface="Times New Roman" pitchFamily="18" charset="0"/>
            </a:endParaRPr>
          </a:p>
          <a:p>
            <a:pPr lvl="2">
              <a:spcBef>
                <a:spcPct val="50000"/>
              </a:spcBef>
            </a:pPr>
            <a:r>
              <a:rPr lang="ru-RU" sz="1800">
                <a:latin typeface="Times New Roman" pitchFamily="18" charset="0"/>
              </a:rPr>
              <a:t>добавление переходов-петель по отказам,</a:t>
            </a:r>
            <a:br>
              <a:rPr lang="ru-RU" sz="1800">
                <a:latin typeface="Times New Roman" pitchFamily="18" charset="0"/>
              </a:rPr>
            </a:br>
            <a:r>
              <a:rPr lang="ru-RU" sz="1800">
                <a:latin typeface="Times New Roman" pitchFamily="18" charset="0"/>
              </a:rPr>
              <a:t>переходов по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</a:t>
            </a:r>
            <a:r>
              <a:rPr lang="ru-RU" sz="1800">
                <a:latin typeface="Times New Roman" pitchFamily="18" charset="0"/>
              </a:rPr>
              <a:t> из дивергентных состояний в терминальное состояние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,</a:t>
            </a:r>
            <a:br>
              <a:rPr lang="ru-RU" sz="1800">
                <a:latin typeface="Times New Roman" pitchFamily="18" charset="0"/>
                <a:sym typeface="Symbol" pitchFamily="18" charset="2"/>
              </a:rPr>
            </a:br>
            <a:r>
              <a:rPr lang="ru-RU" sz="1800">
                <a:latin typeface="Times New Roman" pitchFamily="18" charset="0"/>
                <a:sym typeface="Symbol" pitchFamily="18" charset="2"/>
              </a:rPr>
              <a:t>перенаправление переход по  </a:t>
            </a:r>
            <a:r>
              <a:rPr lang="ru-RU" sz="1800">
                <a:latin typeface="Times New Roman" pitchFamily="18" charset="0"/>
              </a:rPr>
              <a:t>в терминальное состояние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.</a:t>
            </a:r>
          </a:p>
        </p:txBody>
      </p:sp>
      <p:grpSp>
        <p:nvGrpSpPr>
          <p:cNvPr id="14356" name="Group 34"/>
          <p:cNvGrpSpPr>
            <a:grpSpLocks/>
          </p:cNvGrpSpPr>
          <p:nvPr/>
        </p:nvGrpSpPr>
        <p:grpSpPr bwMode="auto">
          <a:xfrm>
            <a:off x="190500" y="4159250"/>
            <a:ext cx="1725613" cy="304800"/>
            <a:chOff x="1056" y="2110"/>
            <a:chExt cx="1087" cy="192"/>
          </a:xfrm>
        </p:grpSpPr>
        <p:cxnSp>
          <p:nvCxnSpPr>
            <p:cNvPr id="14358" name="AutoShape 32"/>
            <p:cNvCxnSpPr>
              <a:cxnSpLocks noChangeShapeType="1"/>
            </p:cNvCxnSpPr>
            <p:nvPr/>
          </p:nvCxnSpPr>
          <p:spPr bwMode="auto">
            <a:xfrm>
              <a:off x="1056" y="2302"/>
              <a:ext cx="1087" cy="0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  <p:sp>
          <p:nvSpPr>
            <p:cNvPr id="14359" name="Text Box 33"/>
            <p:cNvSpPr txBox="1">
              <a:spLocks noChangeArrowheads="1"/>
            </p:cNvSpPr>
            <p:nvPr/>
          </p:nvSpPr>
          <p:spPr bwMode="auto">
            <a:xfrm>
              <a:off x="1087" y="2110"/>
              <a:ext cx="8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latin typeface="Times New Roman" pitchFamily="18" charset="0"/>
                </a:rPr>
                <a:t>детерминизация</a:t>
              </a:r>
            </a:p>
          </p:txBody>
        </p:sp>
      </p:grpSp>
      <p:sp>
        <p:nvSpPr>
          <p:cNvPr id="14357" name="Text Box 35"/>
          <p:cNvSpPr txBox="1">
            <a:spLocks noChangeArrowheads="1"/>
          </p:cNvSpPr>
          <p:nvPr/>
        </p:nvSpPr>
        <p:spPr bwMode="auto">
          <a:xfrm>
            <a:off x="161925" y="3608388"/>
            <a:ext cx="8640763" cy="25654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 b="1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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= 2</a:t>
            </a:r>
            <a:r>
              <a:rPr lang="ru-RU" sz="1800" baseline="300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ru-RU" sz="1800" baseline="30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aseline="300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{}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 b="1" i="1">
                <a:solidFill>
                  <a:srgbClr val="000000"/>
                </a:solidFill>
                <a:latin typeface="Times New Roman" pitchFamily="18" charset="0"/>
              </a:rPr>
              <a:t>after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Euclid Math One" pitchFamily="18" charset="2"/>
              </a:rPr>
              <a:t>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			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{,}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			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 =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A </a:t>
            </a:r>
            <a:r>
              <a:rPr lang="en-US" sz="1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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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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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A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где для трассы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 состояния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s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и множества состояний  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 b="1" i="1">
                <a:solidFill>
                  <a:srgbClr val="000000"/>
                </a:solidFill>
                <a:latin typeface="Times New Roman" pitchFamily="18" charset="0"/>
              </a:rPr>
              <a:t>after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множество состояний после трассы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начинающейся в состоянии  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en-US" sz="1800" b="1" i="1">
                <a:solidFill>
                  <a:srgbClr val="000000"/>
                </a:solidFill>
                <a:latin typeface="Times New Roman" pitchFamily="18" charset="0"/>
              </a:rPr>
              <a:t>after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{s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ru-RU" sz="18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|s</a:t>
            </a:r>
            <a:r>
              <a:rPr lang="ru-RU" sz="18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ru-RU" sz="1800">
                <a:solidFill>
                  <a:srgbClr val="000000"/>
                </a:solidFill>
                <a:latin typeface="Courier New" pitchFamily="49" charset="0"/>
                <a:cs typeface="Times New Roman" pitchFamily="18" charset="0"/>
              </a:rPr>
              <a:t>A}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ru-RU" sz="18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E75845E-0F28-41A2-BB0F-FB2535D12784}" type="slidenum">
              <a:rPr lang="ru-RU" sz="1400"/>
              <a:pPr algn="r"/>
              <a:t>14</a:t>
            </a:fld>
            <a:endParaRPr lang="ru-RU" sz="1400"/>
          </a:p>
        </p:txBody>
      </p:sp>
      <p:grpSp>
        <p:nvGrpSpPr>
          <p:cNvPr id="1536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538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538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539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539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539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539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539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539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539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539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Финальная модель.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Построение финальной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RTS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365" name="Text Box 35"/>
          <p:cNvSpPr txBox="1">
            <a:spLocks noChangeArrowheads="1"/>
          </p:cNvSpPr>
          <p:nvPr/>
        </p:nvSpPr>
        <p:spPr bwMode="auto">
          <a:xfrm>
            <a:off x="971550" y="2033588"/>
            <a:ext cx="8010525" cy="3330575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,   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ts val="700"/>
              </a:spcBef>
            </a:pP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   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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G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)) 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{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, 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f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=  ( d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, g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)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ts val="800"/>
              </a:spcBef>
            </a:pP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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d`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800" b="1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g, g`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800" b="1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}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just">
              <a:spcBef>
                <a:spcPts val="800"/>
              </a:spcBef>
              <a:buFontTx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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altLang="zh-TW" sz="18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&amp;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&amp;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d`   &amp;   d`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(d,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g)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&amp;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`	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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altLang="zh-TW" sz="18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Q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g`	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(d,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g)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Q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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d`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&amp;  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g`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	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(d,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g)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(d`,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g`).</a:t>
            </a:r>
            <a:endParaRPr lang="en-US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d` 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&amp;   g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&amp;   u </a:t>
            </a:r>
            <a:r>
              <a:rPr lang="en-US" sz="18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ru-RU" altLang="zh-TW" sz="18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d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(d,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g)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(d`,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 -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).</a:t>
            </a:r>
            <a:endParaRPr lang="en-US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 Box 15"/>
          <p:cNvSpPr txBox="1">
            <a:spLocks noChangeArrowheads="1"/>
          </p:cNvSpPr>
          <p:nvPr/>
        </p:nvSpPr>
        <p:spPr bwMode="auto">
          <a:xfrm>
            <a:off x="269875" y="1308100"/>
            <a:ext cx="360363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>
                <a:latin typeface="Times New Roman" pitchFamily="18" charset="0"/>
              </a:rPr>
              <a:t> 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5367" name="Text Box 15"/>
          <p:cNvSpPr txBox="1">
            <a:spLocks noChangeArrowheads="1"/>
          </p:cNvSpPr>
          <p:nvPr/>
        </p:nvSpPr>
        <p:spPr bwMode="auto">
          <a:xfrm>
            <a:off x="1106488" y="1308100"/>
            <a:ext cx="3905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latin typeface="Times New Roman" pitchFamily="18" charset="0"/>
                <a:sym typeface="Symbol" pitchFamily="18" charset="2"/>
              </a:rPr>
              <a:t>+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5368" name="Text Box 15"/>
          <p:cNvSpPr txBox="1">
            <a:spLocks noChangeArrowheads="1"/>
          </p:cNvSpPr>
          <p:nvPr/>
        </p:nvSpPr>
        <p:spPr bwMode="auto">
          <a:xfrm>
            <a:off x="3222625" y="1308100"/>
            <a:ext cx="3397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D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4346575" y="1308100"/>
            <a:ext cx="311150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F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5507038" y="1308100"/>
            <a:ext cx="3524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G</a:t>
            </a:r>
            <a:endParaRPr lang="ru-RU" sz="1800" i="1">
              <a:latin typeface="Times New Roman" pitchFamily="18" charset="0"/>
            </a:endParaRPr>
          </a:p>
        </p:txBody>
      </p:sp>
      <p:cxnSp>
        <p:nvCxnSpPr>
          <p:cNvPr id="15371" name="AutoShape 41"/>
          <p:cNvCxnSpPr>
            <a:cxnSpLocks noChangeShapeType="1"/>
            <a:stCxn id="15366" idx="3"/>
          </p:cNvCxnSpPr>
          <p:nvPr/>
        </p:nvCxnSpPr>
        <p:spPr bwMode="auto">
          <a:xfrm>
            <a:off x="630238" y="1538288"/>
            <a:ext cx="476250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15372" name="AutoShape 42"/>
          <p:cNvCxnSpPr>
            <a:cxnSpLocks noChangeShapeType="1"/>
          </p:cNvCxnSpPr>
          <p:nvPr/>
        </p:nvCxnSpPr>
        <p:spPr bwMode="auto">
          <a:xfrm>
            <a:off x="1497013" y="1538288"/>
            <a:ext cx="1725612" cy="0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</p:cxnSp>
      <p:cxnSp>
        <p:nvCxnSpPr>
          <p:cNvPr id="15373" name="AutoShape 43"/>
          <p:cNvCxnSpPr>
            <a:cxnSpLocks noChangeShapeType="1"/>
          </p:cNvCxnSpPr>
          <p:nvPr/>
        </p:nvCxnSpPr>
        <p:spPr bwMode="auto">
          <a:xfrm>
            <a:off x="3562350" y="1538288"/>
            <a:ext cx="78422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374" name="AutoShape 44"/>
          <p:cNvCxnSpPr>
            <a:cxnSpLocks noChangeShapeType="1"/>
          </p:cNvCxnSpPr>
          <p:nvPr/>
        </p:nvCxnSpPr>
        <p:spPr bwMode="auto">
          <a:xfrm flipH="1">
            <a:off x="4657725" y="1538288"/>
            <a:ext cx="849313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5375" name="Text Box 45"/>
          <p:cNvSpPr txBox="1">
            <a:spLocks noChangeArrowheads="1"/>
          </p:cNvSpPr>
          <p:nvPr/>
        </p:nvSpPr>
        <p:spPr bwMode="auto">
          <a:xfrm>
            <a:off x="1546225" y="1233488"/>
            <a:ext cx="1416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детерминизация</a:t>
            </a:r>
          </a:p>
        </p:txBody>
      </p:sp>
      <p:sp>
        <p:nvSpPr>
          <p:cNvPr id="15376" name="Text Box 46"/>
          <p:cNvSpPr txBox="1">
            <a:spLocks noChangeArrowheads="1"/>
          </p:cNvSpPr>
          <p:nvPr/>
        </p:nvSpPr>
        <p:spPr bwMode="auto">
          <a:xfrm>
            <a:off x="6902450" y="1179513"/>
            <a:ext cx="20478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>
                <a:latin typeface="Times New Roman" pitchFamily="18" charset="0"/>
              </a:rPr>
              <a:t>Детерминированный</a:t>
            </a:r>
          </a:p>
          <a:p>
            <a:pPr algn="ctr"/>
            <a:r>
              <a:rPr lang="ru-RU">
                <a:latin typeface="Times New Roman" pitchFamily="18" charset="0"/>
              </a:rPr>
              <a:t>порождающий граф</a:t>
            </a:r>
          </a:p>
          <a:p>
            <a:pPr algn="ctr"/>
            <a:r>
              <a:rPr lang="ru-RU">
                <a:latin typeface="Times New Roman" pitchFamily="18" charset="0"/>
              </a:rPr>
              <a:t>разности </a:t>
            </a:r>
            <a:r>
              <a:rPr lang="en-US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>
                <a:latin typeface="Times New Roman" pitchFamily="18" charset="0"/>
                <a:sym typeface="Symbol" pitchFamily="18" charset="2"/>
              </a:rPr>
              <a:t> \ </a:t>
            </a:r>
            <a:r>
              <a:rPr lang="en-US" b="1" i="1">
                <a:latin typeface="Times New Roman" pitchFamily="18" charset="0"/>
                <a:sym typeface="Symbol" pitchFamily="18" charset="2"/>
              </a:rPr>
              <a:t>safe by</a:t>
            </a:r>
            <a:endParaRPr lang="ru-RU" b="1" i="1">
              <a:latin typeface="Times New Roman" pitchFamily="18" charset="0"/>
              <a:sym typeface="Symbol" pitchFamily="18" charset="2"/>
            </a:endParaRPr>
          </a:p>
        </p:txBody>
      </p:sp>
      <p:cxnSp>
        <p:nvCxnSpPr>
          <p:cNvPr id="15377" name="AutoShape 47"/>
          <p:cNvCxnSpPr>
            <a:cxnSpLocks noChangeShapeType="1"/>
            <a:stCxn id="15376" idx="1"/>
          </p:cNvCxnSpPr>
          <p:nvPr/>
        </p:nvCxnSpPr>
        <p:spPr bwMode="auto">
          <a:xfrm flipH="1" flipV="1">
            <a:off x="5859463" y="1538288"/>
            <a:ext cx="1042987" cy="7937"/>
          </a:xfrm>
          <a:prstGeom prst="straightConnector1">
            <a:avLst/>
          </a:prstGeom>
          <a:noFill/>
          <a:ln w="25400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5378" name="Text Box 48"/>
          <p:cNvSpPr txBox="1">
            <a:spLocks noChangeArrowheads="1"/>
          </p:cNvSpPr>
          <p:nvPr/>
        </p:nvSpPr>
        <p:spPr bwMode="auto">
          <a:xfrm>
            <a:off x="792163" y="1179513"/>
            <a:ext cx="11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+</a:t>
            </a:r>
          </a:p>
        </p:txBody>
      </p:sp>
      <p:sp>
        <p:nvSpPr>
          <p:cNvPr id="15379" name="Text Box 49"/>
          <p:cNvSpPr txBox="1">
            <a:spLocks noChangeArrowheads="1"/>
          </p:cNvSpPr>
          <p:nvPr/>
        </p:nvSpPr>
        <p:spPr bwMode="auto">
          <a:xfrm>
            <a:off x="3581400" y="5457825"/>
            <a:ext cx="2822575" cy="392113"/>
          </a:xfrm>
          <a:prstGeom prst="rect">
            <a:avLst/>
          </a:prstGeom>
          <a:solidFill>
            <a:srgbClr val="FBF8EB"/>
          </a:solidFill>
          <a:ln w="25400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u </a:t>
            </a:r>
            <a:r>
              <a:rPr lang="ru-RU">
                <a:latin typeface="Times New Roman" pitchFamily="18" charset="0"/>
              </a:rPr>
              <a:t>  </a:t>
            </a:r>
            <a:r>
              <a:rPr lang="en-US" sz="1800">
                <a:latin typeface="Times New Roman" pitchFamily="18" charset="0"/>
              </a:rPr>
              <a:t>–</a:t>
            </a:r>
            <a:r>
              <a:rPr lang="ru-RU" sz="1800">
                <a:latin typeface="Times New Roman" pitchFamily="18" charset="0"/>
              </a:rPr>
              <a:t>  </a:t>
            </a:r>
            <a:r>
              <a:rPr lang="ru-RU">
                <a:latin typeface="Times New Roman" pitchFamily="18" charset="0"/>
              </a:rPr>
              <a:t> безопасное наблюдение</a:t>
            </a:r>
          </a:p>
        </p:txBody>
      </p:sp>
      <p:cxnSp>
        <p:nvCxnSpPr>
          <p:cNvPr id="15380" name="AutoShape 51"/>
          <p:cNvCxnSpPr>
            <a:cxnSpLocks noChangeShapeType="1"/>
            <a:endCxn id="15381" idx="2"/>
          </p:cNvCxnSpPr>
          <p:nvPr/>
        </p:nvCxnSpPr>
        <p:spPr bwMode="auto">
          <a:xfrm rot="10800000">
            <a:off x="3187700" y="5251450"/>
            <a:ext cx="393700" cy="423863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arrow" w="lg" len="lg"/>
          </a:ln>
        </p:spPr>
      </p:cxnSp>
      <p:sp>
        <p:nvSpPr>
          <p:cNvPr id="15381" name="Rectangle 52"/>
          <p:cNvSpPr>
            <a:spLocks noChangeArrowheads="1"/>
          </p:cNvSpPr>
          <p:nvPr/>
        </p:nvSpPr>
        <p:spPr bwMode="auto">
          <a:xfrm>
            <a:off x="2647950" y="4846638"/>
            <a:ext cx="10795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82" name="Text Box 53"/>
          <p:cNvSpPr txBox="1">
            <a:spLocks noChangeArrowheads="1"/>
          </p:cNvSpPr>
          <p:nvPr/>
        </p:nvSpPr>
        <p:spPr bwMode="auto">
          <a:xfrm>
            <a:off x="341313" y="5448300"/>
            <a:ext cx="1695450" cy="606425"/>
          </a:xfrm>
          <a:prstGeom prst="rect">
            <a:avLst/>
          </a:prstGeom>
          <a:solidFill>
            <a:srgbClr val="FBF8EB"/>
          </a:solidFill>
          <a:ln w="25400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неразрушающий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опасный </a:t>
            </a:r>
            <a:r>
              <a:rPr lang="en-US" b="1">
                <a:latin typeface="Times New Roman" pitchFamily="18" charset="0"/>
              </a:rPr>
              <a:t>Q</a:t>
            </a:r>
            <a:r>
              <a:rPr lang="ru-RU">
                <a:latin typeface="Times New Roman" pitchFamily="18" charset="0"/>
              </a:rPr>
              <a:t>-отказ</a:t>
            </a:r>
          </a:p>
        </p:txBody>
      </p:sp>
      <p:cxnSp>
        <p:nvCxnSpPr>
          <p:cNvPr id="15383" name="AutoShape 54"/>
          <p:cNvCxnSpPr>
            <a:cxnSpLocks noChangeShapeType="1"/>
            <a:stCxn id="15382" idx="1"/>
            <a:endCxn id="15384" idx="1"/>
          </p:cNvCxnSpPr>
          <p:nvPr/>
        </p:nvCxnSpPr>
        <p:spPr bwMode="auto">
          <a:xfrm rot="10800000" flipH="1">
            <a:off x="341313" y="4379913"/>
            <a:ext cx="674687" cy="1371600"/>
          </a:xfrm>
          <a:prstGeom prst="bentConnector3">
            <a:avLst>
              <a:gd name="adj1" fmla="val -33884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arrow" w="lg" len="lg"/>
          </a:ln>
        </p:spPr>
      </p:cxnSp>
      <p:sp>
        <p:nvSpPr>
          <p:cNvPr id="15384" name="Rectangle 55"/>
          <p:cNvSpPr>
            <a:spLocks noChangeArrowheads="1"/>
          </p:cNvSpPr>
          <p:nvPr/>
        </p:nvSpPr>
        <p:spPr bwMode="auto">
          <a:xfrm>
            <a:off x="1016000" y="4176713"/>
            <a:ext cx="10795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85" name="Text Box 56"/>
          <p:cNvSpPr txBox="1">
            <a:spLocks noChangeArrowheads="1"/>
          </p:cNvSpPr>
          <p:nvPr/>
        </p:nvSpPr>
        <p:spPr bwMode="auto">
          <a:xfrm>
            <a:off x="2298700" y="6073775"/>
            <a:ext cx="5418138" cy="338138"/>
          </a:xfrm>
          <a:prstGeom prst="rect">
            <a:avLst/>
          </a:prstGeom>
          <a:solidFill>
            <a:srgbClr val="FBF8EB"/>
          </a:solidFill>
          <a:ln w="25400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после безопасной трассы, заканчивающейся в состоянии   </a:t>
            </a:r>
            <a:r>
              <a:rPr lang="en-US">
                <a:latin typeface="Times New Roman" pitchFamily="18" charset="0"/>
              </a:rPr>
              <a:t>d</a:t>
            </a:r>
            <a:endParaRPr lang="ru-RU">
              <a:latin typeface="Times New Roman" pitchFamily="18" charset="0"/>
            </a:endParaRPr>
          </a:p>
        </p:txBody>
      </p:sp>
      <p:cxnSp>
        <p:nvCxnSpPr>
          <p:cNvPr id="15386" name="AutoShape 57"/>
          <p:cNvCxnSpPr>
            <a:cxnSpLocks noChangeShapeType="1"/>
            <a:stCxn id="15385" idx="0"/>
            <a:endCxn id="15379" idx="2"/>
          </p:cNvCxnSpPr>
          <p:nvPr/>
        </p:nvCxnSpPr>
        <p:spPr bwMode="auto">
          <a:xfrm rot="16200000" flipV="1">
            <a:off x="4887913" y="5954713"/>
            <a:ext cx="223837" cy="14287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8080"/>
            </a:solidFill>
            <a:round/>
            <a:headEnd/>
            <a:tailEnd type="arrow" w="lg" len="lg"/>
          </a:ln>
        </p:spPr>
      </p:cxnSp>
      <p:cxnSp>
        <p:nvCxnSpPr>
          <p:cNvPr id="15387" name="AutoShape 58"/>
          <p:cNvCxnSpPr>
            <a:cxnSpLocks noChangeShapeType="1"/>
            <a:stCxn id="15385" idx="1"/>
            <a:endCxn id="15382" idx="2"/>
          </p:cNvCxnSpPr>
          <p:nvPr/>
        </p:nvCxnSpPr>
        <p:spPr bwMode="auto">
          <a:xfrm rot="10800000">
            <a:off x="1189038" y="6054725"/>
            <a:ext cx="1109662" cy="188913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arrow" w="lg" len="lg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9D62A46-E63C-4BBD-8205-55A7164C286E}" type="slidenum">
              <a:rPr lang="ru-RU" sz="1400"/>
              <a:pPr algn="r"/>
              <a:t>15</a:t>
            </a:fld>
            <a:endParaRPr lang="ru-RU" sz="1400"/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6411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6412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6413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6415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6416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6417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6418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800" b="1"/>
                </a:p>
              </p:txBody>
            </p:sp>
            <p:sp>
              <p:nvSpPr>
                <p:cNvPr id="1641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642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6414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Финальная модель.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Ограниченный </a:t>
            </a:r>
            <a:r>
              <a:rPr lang="en-US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safe</a:t>
            </a: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by</a:t>
            </a:r>
            <a:endParaRPr lang="ru-RU" sz="20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389" name="Text Box 15"/>
          <p:cNvSpPr txBox="1">
            <a:spLocks noChangeArrowheads="1"/>
          </p:cNvSpPr>
          <p:nvPr/>
        </p:nvSpPr>
        <p:spPr bwMode="auto">
          <a:xfrm>
            <a:off x="971550" y="2124075"/>
            <a:ext cx="7921625" cy="319563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   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= V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D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{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, 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{}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sz="1800" b="1" baseline="-25000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d</a:t>
            </a:r>
            <a:r>
              <a:rPr lang="en-US" sz="1800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100000"/>
              </a:spcBef>
            </a:pPr>
            <a:r>
              <a:rPr lang="ru-RU" sz="1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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cs typeface="新細明體" pitchFamily="18" charset="-120"/>
              </a:rPr>
              <a:t>d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Courier New" pitchFamily="49" charset="0"/>
              </a:rPr>
              <a:t>, d`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800" b="1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algn="just">
              <a:spcBef>
                <a:spcPct val="50000"/>
              </a:spcBef>
              <a:buFontTx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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altLang="zh-TW" sz="18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&amp;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&amp;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d`   &amp;   d`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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&amp;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`	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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altLang="zh-TW" sz="1800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Q </a:t>
            </a:r>
            <a:r>
              <a:rPr lang="en-US" altLang="zh-TW" sz="18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</a:t>
            </a:r>
            <a:r>
              <a:rPr lang="ru-RU" altLang="zh-TW" sz="18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 d   &amp;   Q </a:t>
            </a:r>
            <a:r>
              <a:rPr lang="en-US" altLang="zh-TW" sz="18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safe by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 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	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Q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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,</a:t>
            </a:r>
          </a:p>
          <a:p>
            <a:pPr marL="342900" indent="-342900" algn="just">
              <a:spcBef>
                <a:spcPct val="30000"/>
              </a:spcBef>
              <a:buFontTx/>
              <a:buAutoNum type="arabicPeriod"/>
            </a:pP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d`   &amp;   u </a:t>
            </a:r>
            <a:r>
              <a:rPr lang="en-US" altLang="zh-TW" sz="1800" b="1" i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safe</a:t>
            </a:r>
            <a:r>
              <a:rPr lang="ru-RU" altLang="zh-TW" sz="18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 </a:t>
            </a:r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d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		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Math One" pitchFamily="18" charset="2"/>
              </a:rPr>
              <a:t>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d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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u</a:t>
            </a:r>
            <a:r>
              <a:rPr lang="ru-RU" altLang="zh-TW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Euclid Symbol" pitchFamily="18" charset="2"/>
              </a:rPr>
              <a:t></a:t>
            </a:r>
            <a:r>
              <a:rPr lang="en-US" altLang="zh-TW" sz="18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d`.</a:t>
            </a:r>
            <a:endParaRPr lang="en-US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269875" y="1308100"/>
            <a:ext cx="360363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>
                <a:latin typeface="Times New Roman" pitchFamily="18" charset="0"/>
              </a:rPr>
              <a:t> 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1106488" y="1308100"/>
            <a:ext cx="3905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latin typeface="Times New Roman" pitchFamily="18" charset="0"/>
                <a:sym typeface="Symbol" pitchFamily="18" charset="2"/>
              </a:rPr>
              <a:t>+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6392" name="Text Box 15"/>
          <p:cNvSpPr txBox="1">
            <a:spLocks noChangeArrowheads="1"/>
          </p:cNvSpPr>
          <p:nvPr/>
        </p:nvSpPr>
        <p:spPr bwMode="auto">
          <a:xfrm>
            <a:off x="3222625" y="1308100"/>
            <a:ext cx="339725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D</a:t>
            </a:r>
            <a:endParaRPr lang="ru-RU" sz="1800" i="1">
              <a:latin typeface="Times New Roman" pitchFamily="18" charset="0"/>
            </a:endParaRPr>
          </a:p>
        </p:txBody>
      </p:sp>
      <p:sp>
        <p:nvSpPr>
          <p:cNvPr id="16393" name="Text Box 15"/>
          <p:cNvSpPr txBox="1">
            <a:spLocks noChangeArrowheads="1"/>
          </p:cNvSpPr>
          <p:nvPr/>
        </p:nvSpPr>
        <p:spPr bwMode="auto">
          <a:xfrm>
            <a:off x="4346575" y="1308100"/>
            <a:ext cx="311150" cy="4603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en-US" sz="2000" b="1">
                <a:latin typeface="Times New Roman" pitchFamily="18" charset="0"/>
                <a:sym typeface="Symbol" pitchFamily="18" charset="2"/>
              </a:rPr>
              <a:t>F</a:t>
            </a:r>
            <a:endParaRPr lang="ru-RU" sz="1800" i="1">
              <a:latin typeface="Times New Roman" pitchFamily="18" charset="0"/>
            </a:endParaRPr>
          </a:p>
        </p:txBody>
      </p:sp>
      <p:cxnSp>
        <p:nvCxnSpPr>
          <p:cNvPr id="16394" name="AutoShape 21"/>
          <p:cNvCxnSpPr>
            <a:cxnSpLocks noChangeShapeType="1"/>
            <a:stCxn id="16390" idx="3"/>
          </p:cNvCxnSpPr>
          <p:nvPr/>
        </p:nvCxnSpPr>
        <p:spPr bwMode="auto">
          <a:xfrm>
            <a:off x="630238" y="1538288"/>
            <a:ext cx="476250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16395" name="AutoShape 22"/>
          <p:cNvCxnSpPr>
            <a:cxnSpLocks noChangeShapeType="1"/>
          </p:cNvCxnSpPr>
          <p:nvPr/>
        </p:nvCxnSpPr>
        <p:spPr bwMode="auto">
          <a:xfrm>
            <a:off x="1497013" y="1538288"/>
            <a:ext cx="1725612" cy="0"/>
          </a:xfrm>
          <a:prstGeom prst="straightConnector1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</p:cxnSp>
      <p:cxnSp>
        <p:nvCxnSpPr>
          <p:cNvPr id="16396" name="AutoShape 23"/>
          <p:cNvCxnSpPr>
            <a:cxnSpLocks noChangeShapeType="1"/>
          </p:cNvCxnSpPr>
          <p:nvPr/>
        </p:nvCxnSpPr>
        <p:spPr bwMode="auto">
          <a:xfrm>
            <a:off x="3562350" y="1538288"/>
            <a:ext cx="784225" cy="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397" name="Text Box 25"/>
          <p:cNvSpPr txBox="1">
            <a:spLocks noChangeArrowheads="1"/>
          </p:cNvSpPr>
          <p:nvPr/>
        </p:nvSpPr>
        <p:spPr bwMode="auto">
          <a:xfrm>
            <a:off x="1546225" y="1233488"/>
            <a:ext cx="1416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детерминизация</a:t>
            </a:r>
          </a:p>
        </p:txBody>
      </p:sp>
      <p:sp>
        <p:nvSpPr>
          <p:cNvPr id="16398" name="Text Box 26"/>
          <p:cNvSpPr txBox="1">
            <a:spLocks noChangeArrowheads="1"/>
          </p:cNvSpPr>
          <p:nvPr/>
        </p:nvSpPr>
        <p:spPr bwMode="auto">
          <a:xfrm>
            <a:off x="5537200" y="954088"/>
            <a:ext cx="277018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just"/>
            <a:r>
              <a:rPr lang="ru-RU" u="sng">
                <a:latin typeface="Times New Roman" pitchFamily="18" charset="0"/>
              </a:rPr>
              <a:t>Ограниченный </a:t>
            </a:r>
            <a:r>
              <a:rPr lang="en-US" b="1" i="1" u="sng">
                <a:latin typeface="Times New Roman" pitchFamily="18" charset="0"/>
              </a:rPr>
              <a:t>safe by</a:t>
            </a:r>
            <a:r>
              <a:rPr lang="ru-RU">
                <a:latin typeface="Times New Roman" pitchFamily="18" charset="0"/>
              </a:rPr>
              <a:t>:</a:t>
            </a:r>
            <a:endParaRPr lang="ru-RU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ru-RU">
                <a:latin typeface="Times New Roman" pitchFamily="18" charset="0"/>
              </a:rPr>
              <a:t>После трасс, заканчивающихся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в одном множестве состояний,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одинакова безопасность кнопок</a:t>
            </a:r>
            <a:endParaRPr lang="ru-RU" b="1" i="1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6399" name="Text Box 28"/>
          <p:cNvSpPr txBox="1">
            <a:spLocks noChangeArrowheads="1"/>
          </p:cNvSpPr>
          <p:nvPr/>
        </p:nvSpPr>
        <p:spPr bwMode="auto">
          <a:xfrm>
            <a:off x="792163" y="1179513"/>
            <a:ext cx="11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+</a:t>
            </a:r>
          </a:p>
        </p:txBody>
      </p:sp>
      <p:sp>
        <p:nvSpPr>
          <p:cNvPr id="16400" name="Text Box 29"/>
          <p:cNvSpPr txBox="1">
            <a:spLocks noChangeArrowheads="1"/>
          </p:cNvSpPr>
          <p:nvPr/>
        </p:nvSpPr>
        <p:spPr bwMode="auto">
          <a:xfrm>
            <a:off x="3581400" y="5408613"/>
            <a:ext cx="2822575" cy="392112"/>
          </a:xfrm>
          <a:prstGeom prst="rect">
            <a:avLst/>
          </a:prstGeom>
          <a:solidFill>
            <a:srgbClr val="FBF8EB"/>
          </a:solidFill>
          <a:ln w="25400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u </a:t>
            </a:r>
            <a:r>
              <a:rPr lang="ru-RU">
                <a:latin typeface="Times New Roman" pitchFamily="18" charset="0"/>
              </a:rPr>
              <a:t>  </a:t>
            </a:r>
            <a:r>
              <a:rPr lang="en-US" sz="1800">
                <a:latin typeface="Times New Roman" pitchFamily="18" charset="0"/>
              </a:rPr>
              <a:t>–</a:t>
            </a:r>
            <a:r>
              <a:rPr lang="ru-RU" sz="1800">
                <a:latin typeface="Times New Roman" pitchFamily="18" charset="0"/>
              </a:rPr>
              <a:t>  </a:t>
            </a:r>
            <a:r>
              <a:rPr lang="ru-RU">
                <a:latin typeface="Times New Roman" pitchFamily="18" charset="0"/>
              </a:rPr>
              <a:t> безопасное наблюдение</a:t>
            </a:r>
          </a:p>
        </p:txBody>
      </p:sp>
      <p:cxnSp>
        <p:nvCxnSpPr>
          <p:cNvPr id="16401" name="AutoShape 30"/>
          <p:cNvCxnSpPr>
            <a:cxnSpLocks noChangeShapeType="1"/>
            <a:stCxn id="16400" idx="1"/>
            <a:endCxn id="16402" idx="2"/>
          </p:cNvCxnSpPr>
          <p:nvPr/>
        </p:nvCxnSpPr>
        <p:spPr bwMode="auto">
          <a:xfrm rot="10800000">
            <a:off x="3187700" y="5229225"/>
            <a:ext cx="381000" cy="376238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arrow" w="lg" len="lg"/>
          </a:ln>
        </p:spPr>
      </p:cxnSp>
      <p:sp>
        <p:nvSpPr>
          <p:cNvPr id="16402" name="Rectangle 31"/>
          <p:cNvSpPr>
            <a:spLocks noChangeArrowheads="1"/>
          </p:cNvSpPr>
          <p:nvPr/>
        </p:nvSpPr>
        <p:spPr bwMode="auto">
          <a:xfrm>
            <a:off x="2647950" y="4824413"/>
            <a:ext cx="10795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3" name="Text Box 32"/>
          <p:cNvSpPr txBox="1">
            <a:spLocks noChangeArrowheads="1"/>
          </p:cNvSpPr>
          <p:nvPr/>
        </p:nvSpPr>
        <p:spPr bwMode="auto">
          <a:xfrm>
            <a:off x="341313" y="5408613"/>
            <a:ext cx="1695450" cy="606425"/>
          </a:xfrm>
          <a:prstGeom prst="rect">
            <a:avLst/>
          </a:prstGeom>
          <a:solidFill>
            <a:srgbClr val="FBF8EB"/>
          </a:solidFill>
          <a:ln w="25400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неразрушающий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опасный </a:t>
            </a:r>
            <a:r>
              <a:rPr lang="en-US" b="1">
                <a:latin typeface="Times New Roman" pitchFamily="18" charset="0"/>
              </a:rPr>
              <a:t>Q</a:t>
            </a:r>
            <a:r>
              <a:rPr lang="ru-RU">
                <a:latin typeface="Times New Roman" pitchFamily="18" charset="0"/>
              </a:rPr>
              <a:t>-отказ</a:t>
            </a:r>
          </a:p>
        </p:txBody>
      </p:sp>
      <p:cxnSp>
        <p:nvCxnSpPr>
          <p:cNvPr id="16404" name="AutoShape 33"/>
          <p:cNvCxnSpPr>
            <a:cxnSpLocks noChangeShapeType="1"/>
            <a:stCxn id="16403" idx="1"/>
            <a:endCxn id="16405" idx="1"/>
          </p:cNvCxnSpPr>
          <p:nvPr/>
        </p:nvCxnSpPr>
        <p:spPr bwMode="auto">
          <a:xfrm rot="10800000" flipH="1">
            <a:off x="328613" y="4735513"/>
            <a:ext cx="687387" cy="976312"/>
          </a:xfrm>
          <a:prstGeom prst="bentConnector3">
            <a:avLst>
              <a:gd name="adj1" fmla="val -31407"/>
            </a:avLst>
          </a:prstGeom>
          <a:noFill/>
          <a:ln w="25400">
            <a:solidFill>
              <a:srgbClr val="808080"/>
            </a:solidFill>
            <a:miter lim="800000"/>
            <a:headEnd/>
            <a:tailEnd type="arrow" w="lg" len="lg"/>
          </a:ln>
        </p:spPr>
      </p:cxnSp>
      <p:sp>
        <p:nvSpPr>
          <p:cNvPr id="16405" name="Rectangle 34"/>
          <p:cNvSpPr>
            <a:spLocks noChangeArrowheads="1"/>
          </p:cNvSpPr>
          <p:nvPr/>
        </p:nvSpPr>
        <p:spPr bwMode="auto">
          <a:xfrm>
            <a:off x="1016000" y="4532313"/>
            <a:ext cx="10795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6" name="Text Box 35"/>
          <p:cNvSpPr txBox="1">
            <a:spLocks noChangeArrowheads="1"/>
          </p:cNvSpPr>
          <p:nvPr/>
        </p:nvSpPr>
        <p:spPr bwMode="auto">
          <a:xfrm>
            <a:off x="2298700" y="6038850"/>
            <a:ext cx="5399088" cy="361950"/>
          </a:xfrm>
          <a:prstGeom prst="rect">
            <a:avLst/>
          </a:prstGeom>
          <a:solidFill>
            <a:srgbClr val="FBF8EB"/>
          </a:solidFill>
          <a:ln w="25400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Times New Roman" pitchFamily="18" charset="0"/>
              </a:rPr>
              <a:t>после безопасной трассы, заканчивающейся в состоянии   </a:t>
            </a:r>
            <a:r>
              <a:rPr lang="en-US">
                <a:latin typeface="Times New Roman" pitchFamily="18" charset="0"/>
              </a:rPr>
              <a:t>d</a:t>
            </a:r>
            <a:endParaRPr lang="ru-RU">
              <a:latin typeface="Times New Roman" pitchFamily="18" charset="0"/>
            </a:endParaRPr>
          </a:p>
        </p:txBody>
      </p:sp>
      <p:cxnSp>
        <p:nvCxnSpPr>
          <p:cNvPr id="16407" name="AutoShape 36"/>
          <p:cNvCxnSpPr>
            <a:cxnSpLocks noChangeShapeType="1"/>
            <a:stCxn id="16406" idx="0"/>
            <a:endCxn id="16400" idx="2"/>
          </p:cNvCxnSpPr>
          <p:nvPr/>
        </p:nvCxnSpPr>
        <p:spPr bwMode="auto">
          <a:xfrm rot="5400000" flipH="1">
            <a:off x="4889500" y="5916613"/>
            <a:ext cx="212725" cy="6350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808080"/>
            </a:solidFill>
            <a:round/>
            <a:headEnd/>
            <a:tailEnd type="arrow" w="lg" len="lg"/>
          </a:ln>
        </p:spPr>
      </p:cxnSp>
      <p:cxnSp>
        <p:nvCxnSpPr>
          <p:cNvPr id="16408" name="AutoShape 37"/>
          <p:cNvCxnSpPr>
            <a:cxnSpLocks noChangeShapeType="1"/>
            <a:stCxn id="16406" idx="1"/>
            <a:endCxn id="16403" idx="2"/>
          </p:cNvCxnSpPr>
          <p:nvPr/>
        </p:nvCxnSpPr>
        <p:spPr bwMode="auto">
          <a:xfrm rot="10800000">
            <a:off x="1189038" y="6027738"/>
            <a:ext cx="1096962" cy="192087"/>
          </a:xfrm>
          <a:prstGeom prst="bentConnector2">
            <a:avLst/>
          </a:prstGeom>
          <a:noFill/>
          <a:ln w="25400">
            <a:solidFill>
              <a:srgbClr val="808080"/>
            </a:solidFill>
            <a:miter lim="800000"/>
            <a:headEnd/>
            <a:tailEnd type="arrow" w="lg" len="lg"/>
          </a:ln>
        </p:spPr>
      </p:cxnSp>
      <p:sp>
        <p:nvSpPr>
          <p:cNvPr id="16409" name="Line 38"/>
          <p:cNvSpPr>
            <a:spLocks noChangeShapeType="1"/>
          </p:cNvSpPr>
          <p:nvPr/>
        </p:nvSpPr>
        <p:spPr bwMode="auto">
          <a:xfrm>
            <a:off x="3052763" y="4756150"/>
            <a:ext cx="6969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410" name="AutoShape 39"/>
          <p:cNvSpPr>
            <a:spLocks noChangeArrowheads="1"/>
          </p:cNvSpPr>
          <p:nvPr/>
        </p:nvSpPr>
        <p:spPr bwMode="auto">
          <a:xfrm flipV="1">
            <a:off x="7316788" y="2168525"/>
            <a:ext cx="1530350" cy="1192213"/>
          </a:xfrm>
          <a:prstGeom prst="wedgeRoundRectCallout">
            <a:avLst>
              <a:gd name="adj1" fmla="val -44130"/>
              <a:gd name="adj2" fmla="val 67352"/>
              <a:gd name="adj3" fmla="val 16667"/>
            </a:avLst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rot="10800000" wrap="none" lIns="54000" rIns="54000">
            <a:spAutoFit/>
          </a:bodyPr>
          <a:lstStyle/>
          <a:p>
            <a:pPr algn="ctr"/>
            <a:r>
              <a:rPr lang="ru-RU">
                <a:latin typeface="Times New Roman" pitchFamily="18" charset="0"/>
              </a:rPr>
              <a:t>Ограниченный</a:t>
            </a:r>
          </a:p>
          <a:p>
            <a:pPr algn="ctr"/>
            <a:r>
              <a:rPr lang="en-US" b="1" i="1">
                <a:latin typeface="Times New Roman" pitchFamily="18" charset="0"/>
              </a:rPr>
              <a:t>safe by</a:t>
            </a:r>
          </a:p>
          <a:p>
            <a:pPr algn="ctr"/>
            <a:r>
              <a:rPr lang="ru-RU">
                <a:latin typeface="Times New Roman" pitchFamily="18" charset="0"/>
              </a:rPr>
              <a:t>регулярный,</a:t>
            </a:r>
          </a:p>
          <a:p>
            <a:pPr algn="ctr"/>
            <a:r>
              <a:rPr lang="ru-RU">
                <a:latin typeface="Times New Roman" pitchFamily="18" charset="0"/>
              </a:rPr>
              <a:t>если </a:t>
            </a:r>
            <a:r>
              <a:rPr lang="en-US" b="1">
                <a:latin typeface="Times New Roman" pitchFamily="18" charset="0"/>
              </a:rPr>
              <a:t>S</a:t>
            </a:r>
            <a:r>
              <a:rPr lang="en-US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конечна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7417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7418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741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7421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2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3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4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742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7420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741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B38BFD9-D594-4E6D-ABD7-F7EFADA368AA}" type="slidenum">
              <a:rPr lang="ru-RU" sz="1400"/>
              <a:pPr algn="r"/>
              <a:t>16</a:t>
            </a:fld>
            <a:endParaRPr lang="ru-RU" sz="1400"/>
          </a:p>
        </p:txBody>
      </p:sp>
      <p:sp>
        <p:nvSpPr>
          <p:cNvPr id="111924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858838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ctr">
              <a:defRPr/>
            </a:pP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Неконформные трассы и </a:t>
            </a:r>
            <a:r>
              <a:rPr lang="ru-RU" sz="20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нерефлексивность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конформности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13" name="Text Box 17"/>
          <p:cNvSpPr txBox="1">
            <a:spLocks noChangeArrowheads="1"/>
          </p:cNvSpPr>
          <p:nvPr/>
        </p:nvSpPr>
        <p:spPr bwMode="auto">
          <a:xfrm>
            <a:off x="565150" y="1498600"/>
            <a:ext cx="7059613" cy="7604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Безопасная трасса спецификации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конформная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</a:t>
            </a:r>
          </a:p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если она встречается хотя бы в одной конформной реализации.</a:t>
            </a:r>
            <a:endParaRPr lang="en-US" altLang="zh-TW" sz="2000" u="sng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7414" name="Text Box 17"/>
          <p:cNvSpPr txBox="1">
            <a:spLocks noChangeArrowheads="1"/>
          </p:cNvSpPr>
          <p:nvPr/>
        </p:nvSpPr>
        <p:spPr bwMode="auto">
          <a:xfrm>
            <a:off x="577850" y="3346450"/>
            <a:ext cx="7804150" cy="7604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Наличие неконформных трасс в спецификации является следствием</a:t>
            </a:r>
          </a:p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нерефлексивности конформности </a:t>
            </a:r>
            <a:r>
              <a:rPr lang="ru-RU" altLang="zh-TW" sz="2000" b="1" i="1">
                <a:latin typeface="Times New Roman" pitchFamily="18" charset="0"/>
                <a:sym typeface="Symbol" pitchFamily="18" charset="2"/>
              </a:rPr>
              <a:t>saco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 в том числе и отношения </a:t>
            </a:r>
            <a:r>
              <a:rPr lang="ru-RU" altLang="zh-TW" sz="2000" b="1" i="1">
                <a:latin typeface="Times New Roman" pitchFamily="18" charset="0"/>
                <a:sym typeface="Symbol" pitchFamily="18" charset="2"/>
              </a:rPr>
              <a:t>ioco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sz="2000" u="sng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7415" name="Text Box 17"/>
          <p:cNvSpPr txBox="1">
            <a:spLocks noChangeArrowheads="1"/>
          </p:cNvSpPr>
          <p:nvPr/>
        </p:nvSpPr>
        <p:spPr bwMode="auto">
          <a:xfrm>
            <a:off x="577850" y="4381500"/>
            <a:ext cx="7418388" cy="17605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Нерефлексивность конформности является следствием</a:t>
            </a:r>
          </a:p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наличия в семантике </a:t>
            </a:r>
            <a:r>
              <a:rPr lang="ru-RU" altLang="zh-TW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-отказов.</a:t>
            </a:r>
          </a:p>
          <a:p>
            <a:pPr lvl="1">
              <a:spcBef>
                <a:spcPts val="600"/>
              </a:spcBef>
            </a:pP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Если все отказы наблюдаемы, </a:t>
            </a:r>
          </a:p>
          <a:p>
            <a:pPr lvl="1"/>
            <a:r>
              <a:rPr lang="ru-RU" altLang="zh-TW" sz="2000">
                <a:latin typeface="Times New Roman" pitchFamily="18" charset="0"/>
                <a:sym typeface="Symbol" pitchFamily="18" charset="2"/>
              </a:rPr>
              <a:t>любая спецификация в такой семантике конформна сама себе,</a:t>
            </a:r>
          </a:p>
          <a:p>
            <a:pPr lvl="1"/>
            <a:r>
              <a:rPr lang="ru-RU" altLang="zh-TW" sz="2000">
                <a:latin typeface="Times New Roman" pitchFamily="18" charset="0"/>
                <a:sym typeface="Symbol" pitchFamily="18" charset="2"/>
              </a:rPr>
              <a:t>и в ней нет неконформных трасс.</a:t>
            </a:r>
            <a:endParaRPr lang="en-US" altLang="zh-TW" sz="2000" u="sng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584200" y="2616200"/>
            <a:ext cx="7497763" cy="4524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sz="2000" b="1">
                <a:latin typeface="Times New Roman" pitchFamily="18" charset="0"/>
                <a:sym typeface="Symbol" pitchFamily="18" charset="2"/>
              </a:rPr>
              <a:t>Пополнение - удаление неконформных трасс из спецификации.</a:t>
            </a:r>
            <a:endParaRPr lang="en-US" altLang="zh-TW" sz="2000" b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8557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8558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855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8561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562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563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564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56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856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8560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8435" name="Text Box 29"/>
          <p:cNvSpPr txBox="1">
            <a:spLocks noChangeArrowheads="1"/>
          </p:cNvSpPr>
          <p:nvPr/>
        </p:nvSpPr>
        <p:spPr bwMode="auto">
          <a:xfrm>
            <a:off x="539750" y="5407025"/>
            <a:ext cx="8135938" cy="812800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400">
                <a:latin typeface="Times New Roman" pitchFamily="18" charset="0"/>
              </a:rPr>
              <a:t>Т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расса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40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400">
                <a:latin typeface="Times New Roman" pitchFamily="18" charset="0"/>
              </a:rPr>
              <a:t> </a:t>
            </a:r>
            <a:r>
              <a:rPr lang="en-US" altLang="zh-TW" sz="2400" i="1">
                <a:latin typeface="Times New Roman" pitchFamily="18" charset="0"/>
                <a:ea typeface="新細明體" pitchFamily="18" charset="-120"/>
              </a:rPr>
              <a:t>x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,</a:t>
            </a:r>
            <a:r>
              <a:rPr lang="ru-RU" altLang="zh-TW" sz="2400">
                <a:latin typeface="Times New Roman" pitchFamily="18" charset="0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 конформна слева и </a:t>
            </a:r>
            <a:r>
              <a:rPr lang="ru-RU" altLang="zh-TW" sz="2400">
                <a:latin typeface="Times New Roman" pitchFamily="18" charset="0"/>
              </a:rPr>
              <a:t/>
            </a:r>
            <a:br>
              <a:rPr lang="ru-RU" altLang="zh-TW" sz="2400">
                <a:latin typeface="Times New Roman" pitchFamily="18" charset="0"/>
              </a:rPr>
            </a:b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неконформна справа</a:t>
            </a:r>
            <a:r>
              <a:rPr lang="ru-RU" altLang="zh-TW" sz="2400">
                <a:latin typeface="Times New Roman" pitchFamily="18" charset="0"/>
              </a:rPr>
              <a:t>.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843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96DFA6E-B5B4-45DD-9FD1-5A26BF90B3DD}" type="slidenum">
              <a:rPr lang="ru-RU" sz="1400"/>
              <a:pPr algn="r"/>
              <a:t>17</a:t>
            </a:fld>
            <a:endParaRPr lang="ru-RU" sz="1400"/>
          </a:p>
        </p:txBody>
      </p:sp>
      <p:sp>
        <p:nvSpPr>
          <p:cNvPr id="111924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Неконформные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трассы</a:t>
            </a:r>
          </a:p>
        </p:txBody>
      </p:sp>
      <p:sp>
        <p:nvSpPr>
          <p:cNvPr id="1119247" name="Text Box 15"/>
          <p:cNvSpPr txBox="1">
            <a:spLocks noChangeArrowheads="1"/>
          </p:cNvSpPr>
          <p:nvPr/>
        </p:nvSpPr>
        <p:spPr bwMode="auto">
          <a:xfrm>
            <a:off x="34925" y="6380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119269" name="Text Box 37"/>
          <p:cNvSpPr txBox="1">
            <a:spLocks noChangeArrowheads="1"/>
          </p:cNvSpPr>
          <p:nvPr/>
        </p:nvSpPr>
        <p:spPr bwMode="auto">
          <a:xfrm>
            <a:off x="34925" y="6559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8440" name="TextBox 29"/>
          <p:cNvSpPr txBox="1">
            <a:spLocks noChangeArrowheads="1"/>
          </p:cNvSpPr>
          <p:nvPr/>
        </p:nvSpPr>
        <p:spPr bwMode="auto">
          <a:xfrm>
            <a:off x="2681288" y="1719263"/>
            <a:ext cx="351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семантика: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</a:t>
            </a:r>
            <a:endParaRPr lang="ru-RU" sz="1800"/>
          </a:p>
        </p:txBody>
      </p:sp>
      <p:sp>
        <p:nvSpPr>
          <p:cNvPr id="18441" name="TextBox 30"/>
          <p:cNvSpPr txBox="1">
            <a:spLocks noChangeArrowheads="1"/>
          </p:cNvSpPr>
          <p:nvPr/>
        </p:nvSpPr>
        <p:spPr bwMode="auto">
          <a:xfrm>
            <a:off x="385763" y="2484438"/>
            <a:ext cx="1187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Пример 1</a:t>
            </a:r>
            <a:endParaRPr lang="ru-RU" sz="1800" b="1"/>
          </a:p>
        </p:txBody>
      </p:sp>
      <p:sp>
        <p:nvSpPr>
          <p:cNvPr id="18442" name="AutoShape 3"/>
          <p:cNvSpPr>
            <a:spLocks noChangeAspect="1" noChangeArrowheads="1"/>
          </p:cNvSpPr>
          <p:nvPr/>
        </p:nvSpPr>
        <p:spPr bwMode="auto">
          <a:xfrm>
            <a:off x="385763" y="2708275"/>
            <a:ext cx="8416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Oval 4"/>
          <p:cNvSpPr>
            <a:spLocks noChangeAspect="1" noChangeArrowheads="1"/>
          </p:cNvSpPr>
          <p:nvPr/>
        </p:nvSpPr>
        <p:spPr bwMode="auto">
          <a:xfrm>
            <a:off x="171450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18444" name="Text Box 5"/>
          <p:cNvSpPr txBox="1">
            <a:spLocks noChangeArrowheads="1"/>
          </p:cNvSpPr>
          <p:nvPr/>
        </p:nvSpPr>
        <p:spPr bwMode="auto">
          <a:xfrm>
            <a:off x="225425" y="3341688"/>
            <a:ext cx="206375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en-US" sz="1800" baseline="-25000">
                <a:latin typeface="Times New Roman" pitchFamily="18" charset="0"/>
              </a:rPr>
              <a:t>1</a:t>
            </a:r>
            <a:endParaRPr lang="ru-RU" sz="1800"/>
          </a:p>
        </p:txBody>
      </p:sp>
      <p:cxnSp>
        <p:nvCxnSpPr>
          <p:cNvPr id="18445" name="AutoShape 6"/>
          <p:cNvCxnSpPr>
            <a:cxnSpLocks noChangeShapeType="1"/>
            <a:stCxn id="18443" idx="7"/>
            <a:endCxn id="18448" idx="2"/>
          </p:cNvCxnSpPr>
          <p:nvPr/>
        </p:nvCxnSpPr>
        <p:spPr bwMode="auto">
          <a:xfrm flipV="1">
            <a:off x="436563" y="3394075"/>
            <a:ext cx="557212" cy="66833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8446" name="Text Box 7"/>
          <p:cNvSpPr txBox="1">
            <a:spLocks noChangeArrowheads="1"/>
          </p:cNvSpPr>
          <p:nvPr/>
        </p:nvSpPr>
        <p:spPr bwMode="auto">
          <a:xfrm>
            <a:off x="568325" y="353060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8447" name="Oval 8"/>
          <p:cNvSpPr>
            <a:spLocks noChangeAspect="1" noChangeArrowheads="1"/>
          </p:cNvSpPr>
          <p:nvPr/>
        </p:nvSpPr>
        <p:spPr bwMode="auto">
          <a:xfrm>
            <a:off x="993775" y="47974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18448" name="Oval 9"/>
          <p:cNvSpPr>
            <a:spLocks noChangeAspect="1" noChangeArrowheads="1"/>
          </p:cNvSpPr>
          <p:nvPr/>
        </p:nvSpPr>
        <p:spPr bwMode="auto">
          <a:xfrm>
            <a:off x="993775" y="3238500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18449" name="Oval 10"/>
          <p:cNvSpPr>
            <a:spLocks noChangeAspect="1" noChangeArrowheads="1"/>
          </p:cNvSpPr>
          <p:nvPr/>
        </p:nvSpPr>
        <p:spPr bwMode="auto">
          <a:xfrm>
            <a:off x="993775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18450" name="AutoShape 11"/>
          <p:cNvCxnSpPr>
            <a:cxnSpLocks noChangeShapeType="1"/>
            <a:stCxn id="18443" idx="6"/>
            <a:endCxn id="18449" idx="2"/>
          </p:cNvCxnSpPr>
          <p:nvPr/>
        </p:nvCxnSpPr>
        <p:spPr bwMode="auto">
          <a:xfrm>
            <a:off x="482600" y="4173538"/>
            <a:ext cx="5111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51" name="AutoShape 12"/>
          <p:cNvCxnSpPr>
            <a:cxnSpLocks noChangeShapeType="1"/>
            <a:stCxn id="18443" idx="5"/>
            <a:endCxn id="18447" idx="2"/>
          </p:cNvCxnSpPr>
          <p:nvPr/>
        </p:nvCxnSpPr>
        <p:spPr bwMode="auto">
          <a:xfrm>
            <a:off x="436563" y="4283075"/>
            <a:ext cx="557212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8452" name="Text Box 13"/>
          <p:cNvSpPr txBox="1">
            <a:spLocks noChangeArrowheads="1"/>
          </p:cNvSpPr>
          <p:nvPr/>
        </p:nvSpPr>
        <p:spPr bwMode="auto">
          <a:xfrm>
            <a:off x="660400" y="3927475"/>
            <a:ext cx="101600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8453" name="Text Box 14"/>
          <p:cNvSpPr txBox="1">
            <a:spLocks noChangeArrowheads="1"/>
          </p:cNvSpPr>
          <p:nvPr/>
        </p:nvSpPr>
        <p:spPr bwMode="auto">
          <a:xfrm>
            <a:off x="581025" y="4541838"/>
            <a:ext cx="1016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8454" name="Oval 15"/>
          <p:cNvSpPr>
            <a:spLocks noChangeAspect="1" noChangeArrowheads="1"/>
          </p:cNvSpPr>
          <p:nvPr/>
        </p:nvSpPr>
        <p:spPr bwMode="auto">
          <a:xfrm>
            <a:off x="2033588" y="47974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18455" name="Oval 16"/>
          <p:cNvSpPr>
            <a:spLocks noChangeAspect="1" noChangeArrowheads="1"/>
          </p:cNvSpPr>
          <p:nvPr/>
        </p:nvSpPr>
        <p:spPr bwMode="auto">
          <a:xfrm>
            <a:off x="2033588" y="3238500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18456" name="Oval 17"/>
          <p:cNvSpPr>
            <a:spLocks noChangeAspect="1" noChangeArrowheads="1"/>
          </p:cNvSpPr>
          <p:nvPr/>
        </p:nvSpPr>
        <p:spPr bwMode="auto">
          <a:xfrm>
            <a:off x="2033588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18457" name="Oval 18"/>
          <p:cNvSpPr>
            <a:spLocks noChangeAspect="1" noChangeArrowheads="1"/>
          </p:cNvSpPr>
          <p:nvPr/>
        </p:nvSpPr>
        <p:spPr bwMode="auto">
          <a:xfrm>
            <a:off x="3071813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18458" name="AutoShape 19"/>
          <p:cNvCxnSpPr>
            <a:cxnSpLocks noChangeShapeType="1"/>
            <a:stCxn id="18448" idx="6"/>
            <a:endCxn id="18455" idx="2"/>
          </p:cNvCxnSpPr>
          <p:nvPr/>
        </p:nvCxnSpPr>
        <p:spPr bwMode="auto">
          <a:xfrm>
            <a:off x="1304925" y="3394075"/>
            <a:ext cx="728663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59" name="AutoShape 20"/>
          <p:cNvCxnSpPr>
            <a:cxnSpLocks noChangeShapeType="1"/>
            <a:stCxn id="18449" idx="6"/>
            <a:endCxn id="18456" idx="2"/>
          </p:cNvCxnSpPr>
          <p:nvPr/>
        </p:nvCxnSpPr>
        <p:spPr bwMode="auto">
          <a:xfrm>
            <a:off x="1304925" y="4173538"/>
            <a:ext cx="728663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60" name="AutoShape 21"/>
          <p:cNvCxnSpPr>
            <a:cxnSpLocks noChangeShapeType="1"/>
            <a:stCxn id="18447" idx="6"/>
            <a:endCxn id="18454" idx="2"/>
          </p:cNvCxnSpPr>
          <p:nvPr/>
        </p:nvCxnSpPr>
        <p:spPr bwMode="auto">
          <a:xfrm>
            <a:off x="1304925" y="4953000"/>
            <a:ext cx="728663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61" name="AutoShape 22"/>
          <p:cNvCxnSpPr>
            <a:cxnSpLocks noChangeShapeType="1"/>
            <a:stCxn id="18447" idx="6"/>
            <a:endCxn id="18447" idx="0"/>
          </p:cNvCxnSpPr>
          <p:nvPr/>
        </p:nvCxnSpPr>
        <p:spPr bwMode="auto">
          <a:xfrm flipH="1" flipV="1">
            <a:off x="1149350" y="4797425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62" name="AutoShape 23"/>
          <p:cNvCxnSpPr>
            <a:cxnSpLocks noChangeShapeType="1"/>
            <a:stCxn id="18454" idx="6"/>
            <a:endCxn id="18457" idx="3"/>
          </p:cNvCxnSpPr>
          <p:nvPr/>
        </p:nvCxnSpPr>
        <p:spPr bwMode="auto">
          <a:xfrm flipV="1">
            <a:off x="2344738" y="4283075"/>
            <a:ext cx="773112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63" name="AutoShape 24"/>
          <p:cNvCxnSpPr>
            <a:cxnSpLocks noChangeShapeType="1"/>
            <a:stCxn id="18457" idx="6"/>
            <a:endCxn id="18457" idx="1"/>
          </p:cNvCxnSpPr>
          <p:nvPr/>
        </p:nvCxnSpPr>
        <p:spPr bwMode="auto">
          <a:xfrm flipH="1" flipV="1">
            <a:off x="3117850" y="4062413"/>
            <a:ext cx="265113" cy="111125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64" name="AutoShape 25"/>
          <p:cNvCxnSpPr>
            <a:cxnSpLocks noChangeShapeType="1"/>
            <a:stCxn id="18456" idx="6"/>
            <a:endCxn id="18457" idx="2"/>
          </p:cNvCxnSpPr>
          <p:nvPr/>
        </p:nvCxnSpPr>
        <p:spPr bwMode="auto">
          <a:xfrm>
            <a:off x="2344738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65" name="AutoShape 26"/>
          <p:cNvCxnSpPr>
            <a:cxnSpLocks noChangeShapeType="1"/>
            <a:stCxn id="18456" idx="6"/>
            <a:endCxn id="18456" idx="0"/>
          </p:cNvCxnSpPr>
          <p:nvPr/>
        </p:nvCxnSpPr>
        <p:spPr bwMode="auto">
          <a:xfrm flipH="1" flipV="1">
            <a:off x="2189163" y="4016375"/>
            <a:ext cx="155575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8466" name="Text Box 27"/>
          <p:cNvSpPr txBox="1">
            <a:spLocks noChangeArrowheads="1"/>
          </p:cNvSpPr>
          <p:nvPr/>
        </p:nvSpPr>
        <p:spPr bwMode="auto">
          <a:xfrm>
            <a:off x="1651000" y="31400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467" name="Text Box 28"/>
          <p:cNvSpPr txBox="1">
            <a:spLocks noChangeArrowheads="1"/>
          </p:cNvSpPr>
          <p:nvPr/>
        </p:nvSpPr>
        <p:spPr bwMode="auto">
          <a:xfrm>
            <a:off x="1670050" y="3930650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468" name="Text Box 29"/>
          <p:cNvSpPr txBox="1">
            <a:spLocks noChangeArrowheads="1"/>
          </p:cNvSpPr>
          <p:nvPr/>
        </p:nvSpPr>
        <p:spPr bwMode="auto">
          <a:xfrm>
            <a:off x="1670050" y="47085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469" name="Text Box 30"/>
          <p:cNvSpPr txBox="1">
            <a:spLocks noChangeArrowheads="1"/>
          </p:cNvSpPr>
          <p:nvPr/>
        </p:nvSpPr>
        <p:spPr bwMode="auto">
          <a:xfrm>
            <a:off x="2724150" y="39274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470" name="Text Box 31"/>
          <p:cNvSpPr txBox="1">
            <a:spLocks noChangeArrowheads="1"/>
          </p:cNvSpPr>
          <p:nvPr/>
        </p:nvSpPr>
        <p:spPr bwMode="auto">
          <a:xfrm>
            <a:off x="2724150" y="4652963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471" name="Text Box 32"/>
          <p:cNvSpPr txBox="1">
            <a:spLocks noChangeArrowheads="1"/>
          </p:cNvSpPr>
          <p:nvPr/>
        </p:nvSpPr>
        <p:spPr bwMode="auto">
          <a:xfrm>
            <a:off x="2398713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8472" name="Text Box 33"/>
          <p:cNvSpPr txBox="1">
            <a:spLocks noChangeArrowheads="1"/>
          </p:cNvSpPr>
          <p:nvPr/>
        </p:nvSpPr>
        <p:spPr bwMode="auto">
          <a:xfrm>
            <a:off x="3424238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8473" name="Text Box 34"/>
          <p:cNvSpPr txBox="1">
            <a:spLocks noChangeArrowheads="1"/>
          </p:cNvSpPr>
          <p:nvPr/>
        </p:nvSpPr>
        <p:spPr bwMode="auto">
          <a:xfrm>
            <a:off x="1350963" y="4606925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18474" name="Text Box 35"/>
          <p:cNvSpPr txBox="1">
            <a:spLocks noChangeArrowheads="1"/>
          </p:cNvSpPr>
          <p:nvPr/>
        </p:nvSpPr>
        <p:spPr bwMode="auto">
          <a:xfrm>
            <a:off x="1106488" y="2971800"/>
            <a:ext cx="107950" cy="2682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8475" name="Text Box 36"/>
          <p:cNvSpPr txBox="1">
            <a:spLocks noChangeArrowheads="1"/>
          </p:cNvSpPr>
          <p:nvPr/>
        </p:nvSpPr>
        <p:spPr bwMode="auto">
          <a:xfrm>
            <a:off x="1106488" y="3752850"/>
            <a:ext cx="1127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8476" name="Text Box 37"/>
          <p:cNvSpPr txBox="1">
            <a:spLocks noChangeArrowheads="1"/>
          </p:cNvSpPr>
          <p:nvPr/>
        </p:nvSpPr>
        <p:spPr bwMode="auto">
          <a:xfrm>
            <a:off x="2141538" y="45291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8477" name="Text Box 38"/>
          <p:cNvSpPr txBox="1">
            <a:spLocks noChangeArrowheads="1"/>
          </p:cNvSpPr>
          <p:nvPr/>
        </p:nvSpPr>
        <p:spPr bwMode="auto">
          <a:xfrm>
            <a:off x="2133600" y="29797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8478" name="Oval 39"/>
          <p:cNvSpPr>
            <a:spLocks noChangeAspect="1" noChangeArrowheads="1"/>
          </p:cNvSpPr>
          <p:nvPr/>
        </p:nvSpPr>
        <p:spPr bwMode="auto">
          <a:xfrm>
            <a:off x="4281488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18479" name="Text Box 40"/>
          <p:cNvSpPr txBox="1">
            <a:spLocks noChangeArrowheads="1"/>
          </p:cNvSpPr>
          <p:nvPr/>
        </p:nvSpPr>
        <p:spPr bwMode="auto">
          <a:xfrm>
            <a:off x="4337050" y="3338513"/>
            <a:ext cx="204788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en-US" sz="1800" baseline="-250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71721" name="AutoShape 41"/>
          <p:cNvCxnSpPr>
            <a:cxnSpLocks noChangeShapeType="1"/>
            <a:stCxn id="18478" idx="7"/>
            <a:endCxn id="71724" idx="2"/>
          </p:cNvCxnSpPr>
          <p:nvPr/>
        </p:nvCxnSpPr>
        <p:spPr bwMode="auto">
          <a:xfrm flipV="1">
            <a:off x="4546600" y="3390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4679950" y="3527425"/>
            <a:ext cx="100013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8482" name="Oval 43"/>
          <p:cNvSpPr>
            <a:spLocks noChangeAspect="1" noChangeArrowheads="1"/>
          </p:cNvSpPr>
          <p:nvPr/>
        </p:nvSpPr>
        <p:spPr bwMode="auto">
          <a:xfrm>
            <a:off x="5103813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71724" name="Oval 44"/>
          <p:cNvSpPr>
            <a:spLocks noChangeAspect="1" noChangeArrowheads="1"/>
          </p:cNvSpPr>
          <p:nvPr/>
        </p:nvSpPr>
        <p:spPr bwMode="auto">
          <a:xfrm>
            <a:off x="5103813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18484" name="Oval 45"/>
          <p:cNvSpPr>
            <a:spLocks noChangeAspect="1" noChangeArrowheads="1"/>
          </p:cNvSpPr>
          <p:nvPr/>
        </p:nvSpPr>
        <p:spPr bwMode="auto">
          <a:xfrm>
            <a:off x="5103813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18485" name="AutoShape 46"/>
          <p:cNvCxnSpPr>
            <a:cxnSpLocks noChangeShapeType="1"/>
            <a:stCxn id="18478" idx="6"/>
            <a:endCxn id="18484" idx="2"/>
          </p:cNvCxnSpPr>
          <p:nvPr/>
        </p:nvCxnSpPr>
        <p:spPr bwMode="auto">
          <a:xfrm>
            <a:off x="4592638" y="4170363"/>
            <a:ext cx="5111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86" name="AutoShape 47"/>
          <p:cNvCxnSpPr>
            <a:cxnSpLocks noChangeShapeType="1"/>
            <a:stCxn id="18478" idx="5"/>
            <a:endCxn id="18482" idx="2"/>
          </p:cNvCxnSpPr>
          <p:nvPr/>
        </p:nvCxnSpPr>
        <p:spPr bwMode="auto">
          <a:xfrm>
            <a:off x="4546600" y="4279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8487" name="Text Box 48"/>
          <p:cNvSpPr txBox="1">
            <a:spLocks noChangeArrowheads="1"/>
          </p:cNvSpPr>
          <p:nvPr/>
        </p:nvSpPr>
        <p:spPr bwMode="auto">
          <a:xfrm>
            <a:off x="4770438" y="3925888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8488" name="Text Box 49"/>
          <p:cNvSpPr txBox="1">
            <a:spLocks noChangeArrowheads="1"/>
          </p:cNvSpPr>
          <p:nvPr/>
        </p:nvSpPr>
        <p:spPr bwMode="auto">
          <a:xfrm>
            <a:off x="4692650" y="4540250"/>
            <a:ext cx="100013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8489" name="Oval 50"/>
          <p:cNvSpPr>
            <a:spLocks noChangeAspect="1" noChangeArrowheads="1"/>
          </p:cNvSpPr>
          <p:nvPr/>
        </p:nvSpPr>
        <p:spPr bwMode="auto">
          <a:xfrm>
            <a:off x="6143625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71731" name="Oval 51"/>
          <p:cNvSpPr>
            <a:spLocks noChangeAspect="1" noChangeArrowheads="1"/>
          </p:cNvSpPr>
          <p:nvPr/>
        </p:nvSpPr>
        <p:spPr bwMode="auto">
          <a:xfrm>
            <a:off x="6143625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18491" name="Oval 52"/>
          <p:cNvSpPr>
            <a:spLocks noChangeAspect="1" noChangeArrowheads="1"/>
          </p:cNvSpPr>
          <p:nvPr/>
        </p:nvSpPr>
        <p:spPr bwMode="auto">
          <a:xfrm>
            <a:off x="6143625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18492" name="Oval 53"/>
          <p:cNvSpPr>
            <a:spLocks noChangeAspect="1" noChangeArrowheads="1"/>
          </p:cNvSpPr>
          <p:nvPr/>
        </p:nvSpPr>
        <p:spPr bwMode="auto">
          <a:xfrm>
            <a:off x="7181850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8</a:t>
            </a:r>
            <a:endParaRPr lang="ru-RU" sz="1800"/>
          </a:p>
        </p:txBody>
      </p:sp>
      <p:sp>
        <p:nvSpPr>
          <p:cNvPr id="18493" name="Oval 54"/>
          <p:cNvSpPr>
            <a:spLocks noChangeAspect="1" noChangeArrowheads="1"/>
          </p:cNvSpPr>
          <p:nvPr/>
        </p:nvSpPr>
        <p:spPr bwMode="auto">
          <a:xfrm>
            <a:off x="7181850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71735" name="AutoShape 55"/>
          <p:cNvCxnSpPr>
            <a:cxnSpLocks noChangeShapeType="1"/>
            <a:stCxn id="71724" idx="6"/>
            <a:endCxn id="71731" idx="2"/>
          </p:cNvCxnSpPr>
          <p:nvPr/>
        </p:nvCxnSpPr>
        <p:spPr bwMode="auto">
          <a:xfrm>
            <a:off x="5414963" y="3390900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95" name="AutoShape 56"/>
          <p:cNvCxnSpPr>
            <a:cxnSpLocks noChangeShapeType="1"/>
            <a:stCxn id="18484" idx="6"/>
            <a:endCxn id="18491" idx="2"/>
          </p:cNvCxnSpPr>
          <p:nvPr/>
        </p:nvCxnSpPr>
        <p:spPr bwMode="auto">
          <a:xfrm>
            <a:off x="5414963" y="4170363"/>
            <a:ext cx="728662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96" name="AutoShape 57"/>
          <p:cNvCxnSpPr>
            <a:cxnSpLocks noChangeShapeType="1"/>
            <a:stCxn id="18482" idx="6"/>
            <a:endCxn id="18489" idx="2"/>
          </p:cNvCxnSpPr>
          <p:nvPr/>
        </p:nvCxnSpPr>
        <p:spPr bwMode="auto">
          <a:xfrm>
            <a:off x="5414963" y="4949825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97" name="AutoShape 58"/>
          <p:cNvCxnSpPr>
            <a:cxnSpLocks noChangeShapeType="1"/>
            <a:stCxn id="18482" idx="6"/>
            <a:endCxn id="18482" idx="0"/>
          </p:cNvCxnSpPr>
          <p:nvPr/>
        </p:nvCxnSpPr>
        <p:spPr bwMode="auto">
          <a:xfrm flipH="1" flipV="1">
            <a:off x="5259388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98" name="AutoShape 59"/>
          <p:cNvCxnSpPr>
            <a:cxnSpLocks noChangeShapeType="1"/>
            <a:stCxn id="18489" idx="6"/>
            <a:endCxn id="18492" idx="2"/>
          </p:cNvCxnSpPr>
          <p:nvPr/>
        </p:nvCxnSpPr>
        <p:spPr bwMode="auto">
          <a:xfrm>
            <a:off x="6454775" y="4949825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499" name="AutoShape 60"/>
          <p:cNvCxnSpPr>
            <a:cxnSpLocks noChangeShapeType="1"/>
            <a:stCxn id="18492" idx="6"/>
            <a:endCxn id="18492" idx="0"/>
          </p:cNvCxnSpPr>
          <p:nvPr/>
        </p:nvCxnSpPr>
        <p:spPr bwMode="auto">
          <a:xfrm flipH="1" flipV="1">
            <a:off x="7337425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500" name="AutoShape 61"/>
          <p:cNvCxnSpPr>
            <a:cxnSpLocks noChangeShapeType="1"/>
            <a:stCxn id="18493" idx="6"/>
            <a:endCxn id="18493" idx="0"/>
          </p:cNvCxnSpPr>
          <p:nvPr/>
        </p:nvCxnSpPr>
        <p:spPr bwMode="auto">
          <a:xfrm flipH="1" flipV="1">
            <a:off x="7337425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501" name="AutoShape 62"/>
          <p:cNvCxnSpPr>
            <a:cxnSpLocks noChangeShapeType="1"/>
            <a:stCxn id="18491" idx="6"/>
            <a:endCxn id="18493" idx="2"/>
          </p:cNvCxnSpPr>
          <p:nvPr/>
        </p:nvCxnSpPr>
        <p:spPr bwMode="auto">
          <a:xfrm>
            <a:off x="6454775" y="4170363"/>
            <a:ext cx="7270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502" name="AutoShape 63"/>
          <p:cNvCxnSpPr>
            <a:cxnSpLocks noChangeShapeType="1"/>
            <a:stCxn id="18491" idx="6"/>
            <a:endCxn id="18491" idx="0"/>
          </p:cNvCxnSpPr>
          <p:nvPr/>
        </p:nvCxnSpPr>
        <p:spPr bwMode="auto">
          <a:xfrm flipH="1" flipV="1">
            <a:off x="6299200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44" name="Text Box 64"/>
          <p:cNvSpPr txBox="1">
            <a:spLocks noChangeArrowheads="1"/>
          </p:cNvSpPr>
          <p:nvPr/>
        </p:nvSpPr>
        <p:spPr bwMode="auto">
          <a:xfrm>
            <a:off x="5762625" y="3136900"/>
            <a:ext cx="96838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504" name="Text Box 65"/>
          <p:cNvSpPr txBox="1">
            <a:spLocks noChangeArrowheads="1"/>
          </p:cNvSpPr>
          <p:nvPr/>
        </p:nvSpPr>
        <p:spPr bwMode="auto">
          <a:xfrm>
            <a:off x="5780088" y="39274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505" name="Text Box 66"/>
          <p:cNvSpPr txBox="1">
            <a:spLocks noChangeArrowheads="1"/>
          </p:cNvSpPr>
          <p:nvPr/>
        </p:nvSpPr>
        <p:spPr bwMode="auto">
          <a:xfrm>
            <a:off x="5780088" y="4706938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506" name="Text Box 67"/>
          <p:cNvSpPr txBox="1">
            <a:spLocks noChangeArrowheads="1"/>
          </p:cNvSpPr>
          <p:nvPr/>
        </p:nvSpPr>
        <p:spPr bwMode="auto">
          <a:xfrm>
            <a:off x="6834188" y="3925888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507" name="Text Box 68"/>
          <p:cNvSpPr txBox="1">
            <a:spLocks noChangeArrowheads="1"/>
          </p:cNvSpPr>
          <p:nvPr/>
        </p:nvSpPr>
        <p:spPr bwMode="auto">
          <a:xfrm>
            <a:off x="6834188" y="4705350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508" name="Text Box 69"/>
          <p:cNvSpPr txBox="1">
            <a:spLocks noChangeArrowheads="1"/>
          </p:cNvSpPr>
          <p:nvPr/>
        </p:nvSpPr>
        <p:spPr bwMode="auto">
          <a:xfrm>
            <a:off x="6508750" y="3776663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8509" name="Text Box 70"/>
          <p:cNvSpPr txBox="1">
            <a:spLocks noChangeArrowheads="1"/>
          </p:cNvSpPr>
          <p:nvPr/>
        </p:nvSpPr>
        <p:spPr bwMode="auto">
          <a:xfrm>
            <a:off x="7543800" y="37782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8510" name="Text Box 71"/>
          <p:cNvSpPr txBox="1">
            <a:spLocks noChangeArrowheads="1"/>
          </p:cNvSpPr>
          <p:nvPr/>
        </p:nvSpPr>
        <p:spPr bwMode="auto">
          <a:xfrm>
            <a:off x="7553325" y="4586288"/>
            <a:ext cx="111125" cy="328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18511" name="Text Box 72"/>
          <p:cNvSpPr txBox="1">
            <a:spLocks noChangeArrowheads="1"/>
          </p:cNvSpPr>
          <p:nvPr/>
        </p:nvSpPr>
        <p:spPr bwMode="auto">
          <a:xfrm>
            <a:off x="5461000" y="46037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71753" name="Text Box 73"/>
          <p:cNvSpPr txBox="1">
            <a:spLocks noChangeArrowheads="1"/>
          </p:cNvSpPr>
          <p:nvPr/>
        </p:nvSpPr>
        <p:spPr bwMode="auto">
          <a:xfrm>
            <a:off x="5216525" y="2968625"/>
            <a:ext cx="109538" cy="269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8513" name="Text Box 74"/>
          <p:cNvSpPr txBox="1">
            <a:spLocks noChangeArrowheads="1"/>
          </p:cNvSpPr>
          <p:nvPr/>
        </p:nvSpPr>
        <p:spPr bwMode="auto">
          <a:xfrm>
            <a:off x="5216525" y="3749675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8514" name="Text Box 75"/>
          <p:cNvSpPr txBox="1">
            <a:spLocks noChangeArrowheads="1"/>
          </p:cNvSpPr>
          <p:nvPr/>
        </p:nvSpPr>
        <p:spPr bwMode="auto">
          <a:xfrm>
            <a:off x="6253163" y="4527550"/>
            <a:ext cx="1127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6" name="Text Box 76"/>
          <p:cNvSpPr txBox="1">
            <a:spLocks noChangeArrowheads="1"/>
          </p:cNvSpPr>
          <p:nvPr/>
        </p:nvSpPr>
        <p:spPr bwMode="auto">
          <a:xfrm>
            <a:off x="6243638" y="29781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cxnSp>
        <p:nvCxnSpPr>
          <p:cNvPr id="18516" name="AutoShape 77"/>
          <p:cNvCxnSpPr>
            <a:cxnSpLocks noChangeShapeType="1"/>
            <a:stCxn id="18457" idx="6"/>
            <a:endCxn id="18457" idx="0"/>
          </p:cNvCxnSpPr>
          <p:nvPr/>
        </p:nvCxnSpPr>
        <p:spPr bwMode="auto">
          <a:xfrm flipH="1" flipV="1">
            <a:off x="3227388" y="4016375"/>
            <a:ext cx="155575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8517" name="Text Box 78"/>
          <p:cNvSpPr txBox="1">
            <a:spLocks noChangeArrowheads="1"/>
          </p:cNvSpPr>
          <p:nvPr/>
        </p:nvSpPr>
        <p:spPr bwMode="auto">
          <a:xfrm>
            <a:off x="3105150" y="3552825"/>
            <a:ext cx="96838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cxnSp>
        <p:nvCxnSpPr>
          <p:cNvPr id="18518" name="AutoShape 79"/>
          <p:cNvCxnSpPr>
            <a:cxnSpLocks noChangeShapeType="1"/>
            <a:stCxn id="18493" idx="6"/>
            <a:endCxn id="18493" idx="1"/>
          </p:cNvCxnSpPr>
          <p:nvPr/>
        </p:nvCxnSpPr>
        <p:spPr bwMode="auto">
          <a:xfrm flipH="1" flipV="1">
            <a:off x="7227888" y="4060825"/>
            <a:ext cx="265112" cy="109538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8519" name="AutoShape 80"/>
          <p:cNvCxnSpPr>
            <a:cxnSpLocks noChangeShapeType="1"/>
            <a:stCxn id="18492" idx="6"/>
            <a:endCxn id="18492" idx="1"/>
          </p:cNvCxnSpPr>
          <p:nvPr/>
        </p:nvCxnSpPr>
        <p:spPr bwMode="auto">
          <a:xfrm flipH="1" flipV="1">
            <a:off x="7227888" y="4840288"/>
            <a:ext cx="265112" cy="109537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8520" name="Text Box 81"/>
          <p:cNvSpPr txBox="1">
            <a:spLocks noChangeArrowheads="1"/>
          </p:cNvSpPr>
          <p:nvPr/>
        </p:nvSpPr>
        <p:spPr bwMode="auto">
          <a:xfrm>
            <a:off x="7169150" y="35528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521" name="Text Box 82"/>
          <p:cNvSpPr txBox="1">
            <a:spLocks noChangeArrowheads="1"/>
          </p:cNvSpPr>
          <p:nvPr/>
        </p:nvSpPr>
        <p:spPr bwMode="auto">
          <a:xfrm>
            <a:off x="7169150" y="43592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3057525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cxnSp>
        <p:nvCxnSpPr>
          <p:cNvPr id="34" name="Прямая со стрелкой 33"/>
          <p:cNvCxnSpPr>
            <a:stCxn id="18455" idx="6"/>
            <a:endCxn id="32" idx="2"/>
          </p:cNvCxnSpPr>
          <p:nvPr/>
        </p:nvCxnSpPr>
        <p:spPr>
          <a:xfrm>
            <a:off x="2344738" y="3394075"/>
            <a:ext cx="712787" cy="4763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2" idx="6"/>
            <a:endCxn id="32" idx="0"/>
          </p:cNvCxnSpPr>
          <p:nvPr/>
        </p:nvCxnSpPr>
        <p:spPr>
          <a:xfrm flipH="1" flipV="1">
            <a:off x="3219450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7"/>
          <p:cNvCxnSpPr>
            <a:stCxn id="32" idx="6"/>
            <a:endCxn id="32" idx="1"/>
          </p:cNvCxnSpPr>
          <p:nvPr/>
        </p:nvCxnSpPr>
        <p:spPr>
          <a:xfrm flipH="1" flipV="1">
            <a:off x="3105150" y="3284538"/>
            <a:ext cx="276225" cy="114300"/>
          </a:xfrm>
          <a:prstGeom prst="curvedConnector4">
            <a:avLst>
              <a:gd name="adj1" fmla="val -82661"/>
              <a:gd name="adj2" fmla="val 340983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855913" y="2889250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305175" y="2990850"/>
            <a:ext cx="3000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481263" y="3092450"/>
            <a:ext cx="287337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7297738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721475" y="3100388"/>
            <a:ext cx="2873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10425" y="2879725"/>
            <a:ext cx="28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 стрелкой 37"/>
          <p:cNvCxnSpPr>
            <a:stCxn id="46" idx="6"/>
            <a:endCxn id="46" idx="0"/>
          </p:cNvCxnSpPr>
          <p:nvPr/>
        </p:nvCxnSpPr>
        <p:spPr>
          <a:xfrm flipH="1" flipV="1">
            <a:off x="7459663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71731" idx="6"/>
            <a:endCxn id="46" idx="2"/>
          </p:cNvCxnSpPr>
          <p:nvPr/>
        </p:nvCxnSpPr>
        <p:spPr>
          <a:xfrm>
            <a:off x="6454775" y="3390900"/>
            <a:ext cx="842963" cy="793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>
            <a:spLocks noChangeArrowheads="1"/>
          </p:cNvSpPr>
          <p:nvPr/>
        </p:nvSpPr>
        <p:spPr bwMode="auto">
          <a:xfrm>
            <a:off x="8094663" y="2798763"/>
            <a:ext cx="977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a, b, </a:t>
            </a:r>
            <a: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  </a:t>
            </a:r>
            <a:r>
              <a:rPr lang="ru-RU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H="1">
            <a:off x="8185150" y="2913063"/>
            <a:ext cx="134938" cy="1793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>
            <a:off x="8385175" y="2913063"/>
            <a:ext cx="136525" cy="1793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H="1">
            <a:off x="8613775" y="2901950"/>
            <a:ext cx="134938" cy="1793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7918450" y="3633788"/>
            <a:ext cx="684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en-US" sz="1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ru-RU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7905750" y="3914775"/>
            <a:ext cx="682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en-US" sz="1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</a:t>
            </a:r>
            <a:endParaRPr lang="ru-RU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7905750" y="448945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en-US" sz="1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ru-RU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7893050" y="4770438"/>
            <a:ext cx="684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en-US" sz="1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</a:t>
            </a:r>
            <a:endParaRPr lang="ru-RU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 Box 15"/>
          <p:cNvSpPr txBox="1">
            <a:spLocks noChangeArrowheads="1"/>
          </p:cNvSpPr>
          <p:nvPr/>
        </p:nvSpPr>
        <p:spPr bwMode="auto">
          <a:xfrm>
            <a:off x="26988" y="6038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7" name="Text Box 37"/>
          <p:cNvSpPr txBox="1">
            <a:spLocks noChangeArrowheads="1"/>
          </p:cNvSpPr>
          <p:nvPr/>
        </p:nvSpPr>
        <p:spPr bwMode="auto">
          <a:xfrm>
            <a:off x="26988" y="6218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23813" y="57054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9" name="Text Box 37"/>
          <p:cNvSpPr txBox="1">
            <a:spLocks noChangeArrowheads="1"/>
          </p:cNvSpPr>
          <p:nvPr/>
        </p:nvSpPr>
        <p:spPr bwMode="auto">
          <a:xfrm>
            <a:off x="23813" y="58848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1" name="Text Box 37"/>
          <p:cNvSpPr txBox="1">
            <a:spLocks noChangeArrowheads="1"/>
          </p:cNvSpPr>
          <p:nvPr/>
        </p:nvSpPr>
        <p:spPr bwMode="auto">
          <a:xfrm>
            <a:off x="15875" y="5543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2" name="Text Box 15"/>
          <p:cNvSpPr txBox="1">
            <a:spLocks noChangeArrowheads="1"/>
          </p:cNvSpPr>
          <p:nvPr/>
        </p:nvSpPr>
        <p:spPr bwMode="auto">
          <a:xfrm>
            <a:off x="11113" y="51657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3" name="Text Box 37"/>
          <p:cNvSpPr txBox="1">
            <a:spLocks noChangeArrowheads="1"/>
          </p:cNvSpPr>
          <p:nvPr/>
        </p:nvSpPr>
        <p:spPr bwMode="auto">
          <a:xfrm>
            <a:off x="11113" y="534511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5" name="Text Box 37"/>
          <p:cNvSpPr txBox="1">
            <a:spLocks noChangeArrowheads="1"/>
          </p:cNvSpPr>
          <p:nvPr/>
        </p:nvSpPr>
        <p:spPr bwMode="auto">
          <a:xfrm>
            <a:off x="7938" y="50038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3741738" y="2835275"/>
            <a:ext cx="977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a, b, </a:t>
            </a:r>
            <a: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  </a:t>
            </a:r>
            <a:r>
              <a:rPr lang="ru-RU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?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8" name="Прямая соединительная линия 167"/>
          <p:cNvCxnSpPr/>
          <p:nvPr/>
        </p:nvCxnSpPr>
        <p:spPr>
          <a:xfrm flipH="1">
            <a:off x="4032250" y="2947988"/>
            <a:ext cx="134938" cy="1793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/>
          <p:nvPr/>
        </p:nvCxnSpPr>
        <p:spPr>
          <a:xfrm flipH="1">
            <a:off x="4260850" y="2936875"/>
            <a:ext cx="134938" cy="1809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>
            <a:spLocks noChangeArrowheads="1"/>
          </p:cNvSpPr>
          <p:nvPr/>
        </p:nvSpPr>
        <p:spPr bwMode="auto">
          <a:xfrm>
            <a:off x="3459163" y="4432300"/>
            <a:ext cx="685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en-US" sz="1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ru-RU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TextBox 170"/>
          <p:cNvSpPr txBox="1">
            <a:spLocks noChangeArrowheads="1"/>
          </p:cNvSpPr>
          <p:nvPr/>
        </p:nvSpPr>
        <p:spPr bwMode="auto">
          <a:xfrm>
            <a:off x="3446463" y="4679950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en-US" sz="1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</a:t>
            </a:r>
            <a:endParaRPr lang="ru-RU" sz="1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3446463" y="4175125"/>
            <a:ext cx="776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56" name="TextBox 172"/>
          <p:cNvSpPr txBox="1">
            <a:spLocks noChangeArrowheads="1"/>
          </p:cNvSpPr>
          <p:nvPr/>
        </p:nvSpPr>
        <p:spPr bwMode="auto">
          <a:xfrm>
            <a:off x="431800" y="1082675"/>
            <a:ext cx="78819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Пополнение спецификации для ioco. «Программирование», 2011, No. 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9" presetClass="emph" presetSubtype="0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1" dur="indefinite"/>
                                        <p:tgtEl>
                                          <p:spTgt spid="7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7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2" dur="indefinite"/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3" dur="indefinite"/>
                                        <p:tgtEl>
                                          <p:spTgt spid="7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111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11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71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0" dur="indefinite"/>
                                        <p:tgtEl>
                                          <p:spTgt spid="7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93" dur="indefinite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4" dur="indefinite"/>
                                        <p:tgtEl>
                                          <p:spTgt spid="7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96" dur="indefinite"/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7" dur="indefinite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200" dur="indefinite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1" dur="indefinite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203" dur="indefinite"/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4" dur="indefinite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247" grpId="0"/>
      <p:bldP spid="1119269" grpId="0"/>
      <p:bldP spid="71722" grpId="0"/>
      <p:bldP spid="71724" grpId="0" animBg="1"/>
      <p:bldP spid="71731" grpId="0" animBg="1"/>
      <p:bldP spid="71744" grpId="0"/>
      <p:bldP spid="71753" grpId="0"/>
      <p:bldP spid="71756" grpId="0"/>
      <p:bldP spid="32" grpId="0" animBg="1"/>
      <p:bldP spid="43" grpId="0"/>
      <p:bldP spid="44" grpId="0"/>
      <p:bldP spid="45" grpId="0"/>
      <p:bldP spid="46" grpId="0" animBg="1"/>
      <p:bldP spid="46" grpId="1" animBg="1"/>
      <p:bldP spid="52" grpId="0"/>
      <p:bldP spid="52" grpId="1"/>
      <p:bldP spid="50" grpId="0"/>
      <p:bldP spid="50" grpId="1"/>
      <p:bldP spid="140" grpId="0"/>
      <p:bldP spid="145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1" grpId="0"/>
      <p:bldP spid="162" grpId="0"/>
      <p:bldP spid="163" grpId="0"/>
      <p:bldP spid="165" grpId="0"/>
      <p:bldP spid="166" grpId="0"/>
      <p:bldP spid="170" grpId="0"/>
      <p:bldP spid="171" grpId="0"/>
      <p:bldP spid="1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9568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9569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9570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957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7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7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7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5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957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9571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9459" name="Text Box 29"/>
          <p:cNvSpPr txBox="1">
            <a:spLocks noChangeArrowheads="1"/>
          </p:cNvSpPr>
          <p:nvPr/>
        </p:nvSpPr>
        <p:spPr bwMode="auto">
          <a:xfrm>
            <a:off x="539750" y="5407025"/>
            <a:ext cx="8135938" cy="812800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400">
                <a:latin typeface="Times New Roman" pitchFamily="18" charset="0"/>
              </a:rPr>
              <a:t>Т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расса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Euclid Symbol" pitchFamily="18" charset="2"/>
              </a:rPr>
              <a:t></a:t>
            </a:r>
            <a:r>
              <a:rPr lang="ru-RU" altLang="zh-TW" sz="2400">
                <a:latin typeface="Times New Roman" pitchFamily="18" charset="0"/>
                <a:sym typeface="Euclid 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</a:t>
            </a:r>
            <a:r>
              <a:rPr lang="ru-RU" altLang="zh-TW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  <a:sym typeface="Euclid Symbol" pitchFamily="18" charset="2"/>
              </a:rPr>
              <a:t>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 конформна слева и </a:t>
            </a:r>
            <a:r>
              <a:rPr lang="ru-RU" altLang="zh-TW" sz="2400">
                <a:latin typeface="Times New Roman" pitchFamily="18" charset="0"/>
              </a:rPr>
              <a:t/>
            </a:r>
            <a:br>
              <a:rPr lang="ru-RU" altLang="zh-TW" sz="2400">
                <a:latin typeface="Times New Roman" pitchFamily="18" charset="0"/>
              </a:rPr>
            </a:b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неконформна справа</a:t>
            </a:r>
            <a:r>
              <a:rPr lang="ru-RU" altLang="zh-TW" sz="2400">
                <a:latin typeface="Times New Roman" pitchFamily="18" charset="0"/>
              </a:rPr>
              <a:t>.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946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3ADEDE2-4908-4873-8AD5-B02AD48442D3}" type="slidenum">
              <a:rPr lang="ru-RU" sz="1400"/>
              <a:pPr algn="r"/>
              <a:t>18</a:t>
            </a:fld>
            <a:endParaRPr lang="ru-RU" sz="1400"/>
          </a:p>
        </p:txBody>
      </p:sp>
      <p:sp>
        <p:nvSpPr>
          <p:cNvPr id="19461" name="TextBox 30"/>
          <p:cNvSpPr txBox="1">
            <a:spLocks noChangeArrowheads="1"/>
          </p:cNvSpPr>
          <p:nvPr/>
        </p:nvSpPr>
        <p:spPr bwMode="auto">
          <a:xfrm>
            <a:off x="385763" y="2484438"/>
            <a:ext cx="1187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Пример 2</a:t>
            </a:r>
            <a:endParaRPr lang="ru-RU" sz="1800" b="1"/>
          </a:p>
        </p:txBody>
      </p:sp>
      <p:sp>
        <p:nvSpPr>
          <p:cNvPr id="19462" name="AutoShape 3"/>
          <p:cNvSpPr>
            <a:spLocks noChangeAspect="1" noChangeArrowheads="1"/>
          </p:cNvSpPr>
          <p:nvPr/>
        </p:nvSpPr>
        <p:spPr bwMode="auto">
          <a:xfrm>
            <a:off x="385763" y="2708275"/>
            <a:ext cx="8416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Oval 4"/>
          <p:cNvSpPr>
            <a:spLocks noChangeAspect="1" noChangeArrowheads="1"/>
          </p:cNvSpPr>
          <p:nvPr/>
        </p:nvSpPr>
        <p:spPr bwMode="auto">
          <a:xfrm>
            <a:off x="550863" y="4016375"/>
            <a:ext cx="312737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19464" name="Text Box 5"/>
          <p:cNvSpPr txBox="1">
            <a:spLocks noChangeArrowheads="1"/>
          </p:cNvSpPr>
          <p:nvPr/>
        </p:nvSpPr>
        <p:spPr bwMode="auto">
          <a:xfrm>
            <a:off x="606425" y="3341688"/>
            <a:ext cx="204788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ru-RU" sz="1800" baseline="-25000">
                <a:latin typeface="Times New Roman" pitchFamily="18" charset="0"/>
              </a:rPr>
              <a:t>3</a:t>
            </a:r>
            <a:endParaRPr lang="ru-RU" sz="1800"/>
          </a:p>
        </p:txBody>
      </p:sp>
      <p:cxnSp>
        <p:nvCxnSpPr>
          <p:cNvPr id="19465" name="AutoShape 6"/>
          <p:cNvCxnSpPr>
            <a:cxnSpLocks noChangeShapeType="1"/>
            <a:stCxn id="19463" idx="7"/>
            <a:endCxn id="19468" idx="2"/>
          </p:cNvCxnSpPr>
          <p:nvPr/>
        </p:nvCxnSpPr>
        <p:spPr bwMode="auto">
          <a:xfrm flipV="1">
            <a:off x="817563" y="3394075"/>
            <a:ext cx="555625" cy="66833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9466" name="Text Box 7"/>
          <p:cNvSpPr txBox="1">
            <a:spLocks noChangeArrowheads="1"/>
          </p:cNvSpPr>
          <p:nvPr/>
        </p:nvSpPr>
        <p:spPr bwMode="auto">
          <a:xfrm>
            <a:off x="949325" y="353060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9467" name="Oval 8"/>
          <p:cNvSpPr>
            <a:spLocks noChangeAspect="1" noChangeArrowheads="1"/>
          </p:cNvSpPr>
          <p:nvPr/>
        </p:nvSpPr>
        <p:spPr bwMode="auto">
          <a:xfrm>
            <a:off x="1373188" y="4797425"/>
            <a:ext cx="312737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19468" name="Oval 9"/>
          <p:cNvSpPr>
            <a:spLocks noChangeAspect="1" noChangeArrowheads="1"/>
          </p:cNvSpPr>
          <p:nvPr/>
        </p:nvSpPr>
        <p:spPr bwMode="auto">
          <a:xfrm>
            <a:off x="1373188" y="3238500"/>
            <a:ext cx="312737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19469" name="Oval 10"/>
          <p:cNvSpPr>
            <a:spLocks noChangeAspect="1" noChangeArrowheads="1"/>
          </p:cNvSpPr>
          <p:nvPr/>
        </p:nvSpPr>
        <p:spPr bwMode="auto">
          <a:xfrm>
            <a:off x="1373188" y="4016375"/>
            <a:ext cx="312737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19470" name="AutoShape 11"/>
          <p:cNvCxnSpPr>
            <a:cxnSpLocks noChangeShapeType="1"/>
            <a:stCxn id="19463" idx="6"/>
            <a:endCxn id="19469" idx="2"/>
          </p:cNvCxnSpPr>
          <p:nvPr/>
        </p:nvCxnSpPr>
        <p:spPr bwMode="auto">
          <a:xfrm>
            <a:off x="863600" y="4173538"/>
            <a:ext cx="509588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71" name="AutoShape 12"/>
          <p:cNvCxnSpPr>
            <a:cxnSpLocks noChangeShapeType="1"/>
            <a:stCxn id="19463" idx="5"/>
            <a:endCxn id="19467" idx="2"/>
          </p:cNvCxnSpPr>
          <p:nvPr/>
        </p:nvCxnSpPr>
        <p:spPr bwMode="auto">
          <a:xfrm>
            <a:off x="817563" y="4283075"/>
            <a:ext cx="555625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9472" name="Text Box 13"/>
          <p:cNvSpPr txBox="1">
            <a:spLocks noChangeArrowheads="1"/>
          </p:cNvSpPr>
          <p:nvPr/>
        </p:nvSpPr>
        <p:spPr bwMode="auto">
          <a:xfrm>
            <a:off x="1041400" y="3927475"/>
            <a:ext cx="100013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9473" name="Text Box 14"/>
          <p:cNvSpPr txBox="1">
            <a:spLocks noChangeArrowheads="1"/>
          </p:cNvSpPr>
          <p:nvPr/>
        </p:nvSpPr>
        <p:spPr bwMode="auto">
          <a:xfrm>
            <a:off x="962025" y="4541838"/>
            <a:ext cx="1016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9474" name="Oval 15"/>
          <p:cNvSpPr>
            <a:spLocks noChangeAspect="1" noChangeArrowheads="1"/>
          </p:cNvSpPr>
          <p:nvPr/>
        </p:nvSpPr>
        <p:spPr bwMode="auto">
          <a:xfrm>
            <a:off x="2413000" y="4797425"/>
            <a:ext cx="312738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19475" name="Oval 16"/>
          <p:cNvSpPr>
            <a:spLocks noChangeAspect="1" noChangeArrowheads="1"/>
          </p:cNvSpPr>
          <p:nvPr/>
        </p:nvSpPr>
        <p:spPr bwMode="auto">
          <a:xfrm>
            <a:off x="2413000" y="3238500"/>
            <a:ext cx="312738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19476" name="Oval 17"/>
          <p:cNvSpPr>
            <a:spLocks noChangeAspect="1" noChangeArrowheads="1"/>
          </p:cNvSpPr>
          <p:nvPr/>
        </p:nvSpPr>
        <p:spPr bwMode="auto">
          <a:xfrm>
            <a:off x="2413000" y="4016375"/>
            <a:ext cx="312738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19477" name="Oval 18"/>
          <p:cNvSpPr>
            <a:spLocks noChangeAspect="1" noChangeArrowheads="1"/>
          </p:cNvSpPr>
          <p:nvPr/>
        </p:nvSpPr>
        <p:spPr bwMode="auto">
          <a:xfrm>
            <a:off x="3452813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19478" name="AutoShape 19"/>
          <p:cNvCxnSpPr>
            <a:cxnSpLocks noChangeShapeType="1"/>
            <a:stCxn id="19468" idx="6"/>
            <a:endCxn id="19475" idx="2"/>
          </p:cNvCxnSpPr>
          <p:nvPr/>
        </p:nvCxnSpPr>
        <p:spPr bwMode="auto">
          <a:xfrm>
            <a:off x="1685925" y="3394075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79" name="AutoShape 20"/>
          <p:cNvCxnSpPr>
            <a:cxnSpLocks noChangeShapeType="1"/>
            <a:stCxn id="19469" idx="6"/>
            <a:endCxn id="19476" idx="2"/>
          </p:cNvCxnSpPr>
          <p:nvPr/>
        </p:nvCxnSpPr>
        <p:spPr bwMode="auto">
          <a:xfrm>
            <a:off x="1685925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80" name="AutoShape 21"/>
          <p:cNvCxnSpPr>
            <a:cxnSpLocks noChangeShapeType="1"/>
            <a:stCxn id="19467" idx="6"/>
            <a:endCxn id="19474" idx="2"/>
          </p:cNvCxnSpPr>
          <p:nvPr/>
        </p:nvCxnSpPr>
        <p:spPr bwMode="auto">
          <a:xfrm>
            <a:off x="1685925" y="4953000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81" name="AutoShape 22"/>
          <p:cNvCxnSpPr>
            <a:cxnSpLocks noChangeShapeType="1"/>
            <a:stCxn id="19467" idx="6"/>
            <a:endCxn id="19467" idx="0"/>
          </p:cNvCxnSpPr>
          <p:nvPr/>
        </p:nvCxnSpPr>
        <p:spPr bwMode="auto">
          <a:xfrm flipH="1" flipV="1">
            <a:off x="1530350" y="4797425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82" name="AutoShape 23"/>
          <p:cNvCxnSpPr>
            <a:cxnSpLocks noChangeShapeType="1"/>
            <a:stCxn id="19474" idx="6"/>
            <a:endCxn id="19477" idx="3"/>
          </p:cNvCxnSpPr>
          <p:nvPr/>
        </p:nvCxnSpPr>
        <p:spPr bwMode="auto">
          <a:xfrm flipV="1">
            <a:off x="2725738" y="4283075"/>
            <a:ext cx="771525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83" name="AutoShape 24"/>
          <p:cNvCxnSpPr>
            <a:cxnSpLocks noChangeShapeType="1"/>
            <a:stCxn id="19477" idx="6"/>
            <a:endCxn id="19477" idx="1"/>
          </p:cNvCxnSpPr>
          <p:nvPr/>
        </p:nvCxnSpPr>
        <p:spPr bwMode="auto">
          <a:xfrm flipH="1" flipV="1">
            <a:off x="3497263" y="4062413"/>
            <a:ext cx="266700" cy="111125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484" name="AutoShape 25"/>
          <p:cNvCxnSpPr>
            <a:cxnSpLocks noChangeShapeType="1"/>
            <a:stCxn id="19476" idx="6"/>
            <a:endCxn id="19477" idx="2"/>
          </p:cNvCxnSpPr>
          <p:nvPr/>
        </p:nvCxnSpPr>
        <p:spPr bwMode="auto">
          <a:xfrm>
            <a:off x="2725738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06" name="AutoShape 26"/>
          <p:cNvCxnSpPr>
            <a:cxnSpLocks noChangeShapeType="1"/>
            <a:stCxn id="19476" idx="6"/>
            <a:endCxn id="19476" idx="0"/>
          </p:cNvCxnSpPr>
          <p:nvPr/>
        </p:nvCxnSpPr>
        <p:spPr bwMode="auto">
          <a:xfrm flipH="1" flipV="1">
            <a:off x="2568575" y="4016375"/>
            <a:ext cx="157163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9486" name="Text Box 27"/>
          <p:cNvSpPr txBox="1">
            <a:spLocks noChangeArrowheads="1"/>
          </p:cNvSpPr>
          <p:nvPr/>
        </p:nvSpPr>
        <p:spPr bwMode="auto">
          <a:xfrm>
            <a:off x="2032000" y="31400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487" name="Text Box 28"/>
          <p:cNvSpPr txBox="1">
            <a:spLocks noChangeArrowheads="1"/>
          </p:cNvSpPr>
          <p:nvPr/>
        </p:nvSpPr>
        <p:spPr bwMode="auto">
          <a:xfrm>
            <a:off x="2051050" y="3930650"/>
            <a:ext cx="96838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488" name="Text Box 29"/>
          <p:cNvSpPr txBox="1">
            <a:spLocks noChangeArrowheads="1"/>
          </p:cNvSpPr>
          <p:nvPr/>
        </p:nvSpPr>
        <p:spPr bwMode="auto">
          <a:xfrm>
            <a:off x="2051050" y="4708525"/>
            <a:ext cx="96838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489" name="Text Box 30"/>
          <p:cNvSpPr txBox="1">
            <a:spLocks noChangeArrowheads="1"/>
          </p:cNvSpPr>
          <p:nvPr/>
        </p:nvSpPr>
        <p:spPr bwMode="auto">
          <a:xfrm>
            <a:off x="3105150" y="39274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490" name="Text Box 31"/>
          <p:cNvSpPr txBox="1">
            <a:spLocks noChangeArrowheads="1"/>
          </p:cNvSpPr>
          <p:nvPr/>
        </p:nvSpPr>
        <p:spPr bwMode="auto">
          <a:xfrm>
            <a:off x="3105150" y="4652963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12" name="Text Box 32"/>
          <p:cNvSpPr txBox="1">
            <a:spLocks noChangeArrowheads="1"/>
          </p:cNvSpPr>
          <p:nvPr/>
        </p:nvSpPr>
        <p:spPr bwMode="auto">
          <a:xfrm>
            <a:off x="2779713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9492" name="Text Box 33"/>
          <p:cNvSpPr txBox="1">
            <a:spLocks noChangeArrowheads="1"/>
          </p:cNvSpPr>
          <p:nvPr/>
        </p:nvSpPr>
        <p:spPr bwMode="auto">
          <a:xfrm>
            <a:off x="3805238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9493" name="Text Box 34"/>
          <p:cNvSpPr txBox="1">
            <a:spLocks noChangeArrowheads="1"/>
          </p:cNvSpPr>
          <p:nvPr/>
        </p:nvSpPr>
        <p:spPr bwMode="auto">
          <a:xfrm>
            <a:off x="1731963" y="4606925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19494" name="Text Box 35"/>
          <p:cNvSpPr txBox="1">
            <a:spLocks noChangeArrowheads="1"/>
          </p:cNvSpPr>
          <p:nvPr/>
        </p:nvSpPr>
        <p:spPr bwMode="auto">
          <a:xfrm>
            <a:off x="1485900" y="2971800"/>
            <a:ext cx="109538" cy="2682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9495" name="Text Box 36"/>
          <p:cNvSpPr txBox="1">
            <a:spLocks noChangeArrowheads="1"/>
          </p:cNvSpPr>
          <p:nvPr/>
        </p:nvSpPr>
        <p:spPr bwMode="auto">
          <a:xfrm>
            <a:off x="1485900" y="37528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9496" name="Text Box 37"/>
          <p:cNvSpPr txBox="1">
            <a:spLocks noChangeArrowheads="1"/>
          </p:cNvSpPr>
          <p:nvPr/>
        </p:nvSpPr>
        <p:spPr bwMode="auto">
          <a:xfrm>
            <a:off x="2522538" y="45291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9497" name="Text Box 38"/>
          <p:cNvSpPr txBox="1">
            <a:spLocks noChangeArrowheads="1"/>
          </p:cNvSpPr>
          <p:nvPr/>
        </p:nvSpPr>
        <p:spPr bwMode="auto">
          <a:xfrm>
            <a:off x="2514600" y="29797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9498" name="Oval 39"/>
          <p:cNvSpPr>
            <a:spLocks noChangeAspect="1" noChangeArrowheads="1"/>
          </p:cNvSpPr>
          <p:nvPr/>
        </p:nvSpPr>
        <p:spPr bwMode="auto">
          <a:xfrm>
            <a:off x="4662488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19499" name="Text Box 40"/>
          <p:cNvSpPr txBox="1">
            <a:spLocks noChangeArrowheads="1"/>
          </p:cNvSpPr>
          <p:nvPr/>
        </p:nvSpPr>
        <p:spPr bwMode="auto">
          <a:xfrm>
            <a:off x="4716463" y="3338513"/>
            <a:ext cx="206375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ru-RU" sz="1800" baseline="-25000">
                <a:latin typeface="Times New Roman" pitchFamily="18" charset="0"/>
              </a:rPr>
              <a:t>4</a:t>
            </a:r>
            <a:endParaRPr lang="ru-RU" sz="1800"/>
          </a:p>
        </p:txBody>
      </p:sp>
      <p:cxnSp>
        <p:nvCxnSpPr>
          <p:cNvPr id="71721" name="AutoShape 41"/>
          <p:cNvCxnSpPr>
            <a:cxnSpLocks noChangeShapeType="1"/>
            <a:stCxn id="19498" idx="7"/>
            <a:endCxn id="71724" idx="2"/>
          </p:cNvCxnSpPr>
          <p:nvPr/>
        </p:nvCxnSpPr>
        <p:spPr bwMode="auto">
          <a:xfrm flipV="1">
            <a:off x="4927600" y="3390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5059363" y="3527425"/>
            <a:ext cx="101600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9502" name="Oval 43"/>
          <p:cNvSpPr>
            <a:spLocks noChangeAspect="1" noChangeArrowheads="1"/>
          </p:cNvSpPr>
          <p:nvPr/>
        </p:nvSpPr>
        <p:spPr bwMode="auto">
          <a:xfrm>
            <a:off x="5484813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71724" name="Oval 44"/>
          <p:cNvSpPr>
            <a:spLocks noChangeAspect="1" noChangeArrowheads="1"/>
          </p:cNvSpPr>
          <p:nvPr/>
        </p:nvSpPr>
        <p:spPr bwMode="auto">
          <a:xfrm>
            <a:off x="5484813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71725" name="Oval 45"/>
          <p:cNvSpPr>
            <a:spLocks noChangeAspect="1" noChangeArrowheads="1"/>
          </p:cNvSpPr>
          <p:nvPr/>
        </p:nvSpPr>
        <p:spPr bwMode="auto">
          <a:xfrm>
            <a:off x="5484813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71726" name="AutoShape 46"/>
          <p:cNvCxnSpPr>
            <a:cxnSpLocks noChangeShapeType="1"/>
            <a:stCxn id="19498" idx="6"/>
            <a:endCxn id="71725" idx="2"/>
          </p:cNvCxnSpPr>
          <p:nvPr/>
        </p:nvCxnSpPr>
        <p:spPr bwMode="auto">
          <a:xfrm>
            <a:off x="4973638" y="4170363"/>
            <a:ext cx="5111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506" name="AutoShape 47"/>
          <p:cNvCxnSpPr>
            <a:cxnSpLocks noChangeShapeType="1"/>
            <a:stCxn id="19498" idx="5"/>
            <a:endCxn id="19502" idx="2"/>
          </p:cNvCxnSpPr>
          <p:nvPr/>
        </p:nvCxnSpPr>
        <p:spPr bwMode="auto">
          <a:xfrm>
            <a:off x="4927600" y="4279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28" name="Text Box 48"/>
          <p:cNvSpPr txBox="1">
            <a:spLocks noChangeArrowheads="1"/>
          </p:cNvSpPr>
          <p:nvPr/>
        </p:nvSpPr>
        <p:spPr bwMode="auto">
          <a:xfrm>
            <a:off x="5151438" y="3925888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9508" name="Text Box 49"/>
          <p:cNvSpPr txBox="1">
            <a:spLocks noChangeArrowheads="1"/>
          </p:cNvSpPr>
          <p:nvPr/>
        </p:nvSpPr>
        <p:spPr bwMode="auto">
          <a:xfrm>
            <a:off x="5072063" y="454025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9509" name="Oval 50"/>
          <p:cNvSpPr>
            <a:spLocks noChangeAspect="1" noChangeArrowheads="1"/>
          </p:cNvSpPr>
          <p:nvPr/>
        </p:nvSpPr>
        <p:spPr bwMode="auto">
          <a:xfrm>
            <a:off x="6524625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71731" name="Oval 51"/>
          <p:cNvSpPr>
            <a:spLocks noChangeAspect="1" noChangeArrowheads="1"/>
          </p:cNvSpPr>
          <p:nvPr/>
        </p:nvSpPr>
        <p:spPr bwMode="auto">
          <a:xfrm>
            <a:off x="6524625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71732" name="Oval 52"/>
          <p:cNvSpPr>
            <a:spLocks noChangeAspect="1" noChangeArrowheads="1"/>
          </p:cNvSpPr>
          <p:nvPr/>
        </p:nvSpPr>
        <p:spPr bwMode="auto">
          <a:xfrm>
            <a:off x="6524625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19512" name="Oval 53"/>
          <p:cNvSpPr>
            <a:spLocks noChangeAspect="1" noChangeArrowheads="1"/>
          </p:cNvSpPr>
          <p:nvPr/>
        </p:nvSpPr>
        <p:spPr bwMode="auto">
          <a:xfrm>
            <a:off x="7562850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8</a:t>
            </a:r>
            <a:endParaRPr lang="ru-RU" sz="1800"/>
          </a:p>
        </p:txBody>
      </p:sp>
      <p:sp>
        <p:nvSpPr>
          <p:cNvPr id="71734" name="Oval 54"/>
          <p:cNvSpPr>
            <a:spLocks noChangeAspect="1" noChangeArrowheads="1"/>
          </p:cNvSpPr>
          <p:nvPr/>
        </p:nvSpPr>
        <p:spPr bwMode="auto">
          <a:xfrm>
            <a:off x="7562850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71735" name="AutoShape 55"/>
          <p:cNvCxnSpPr>
            <a:cxnSpLocks noChangeShapeType="1"/>
            <a:stCxn id="71724" idx="6"/>
            <a:endCxn id="71731" idx="2"/>
          </p:cNvCxnSpPr>
          <p:nvPr/>
        </p:nvCxnSpPr>
        <p:spPr bwMode="auto">
          <a:xfrm>
            <a:off x="5795963" y="3390900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36" name="AutoShape 56"/>
          <p:cNvCxnSpPr>
            <a:cxnSpLocks noChangeShapeType="1"/>
            <a:stCxn id="71725" idx="6"/>
            <a:endCxn id="71732" idx="2"/>
          </p:cNvCxnSpPr>
          <p:nvPr/>
        </p:nvCxnSpPr>
        <p:spPr bwMode="auto">
          <a:xfrm>
            <a:off x="5795963" y="4170363"/>
            <a:ext cx="728662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516" name="AutoShape 57"/>
          <p:cNvCxnSpPr>
            <a:cxnSpLocks noChangeShapeType="1"/>
            <a:stCxn id="19502" idx="6"/>
            <a:endCxn id="19509" idx="2"/>
          </p:cNvCxnSpPr>
          <p:nvPr/>
        </p:nvCxnSpPr>
        <p:spPr bwMode="auto">
          <a:xfrm>
            <a:off x="5795963" y="4949825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517" name="AutoShape 58"/>
          <p:cNvCxnSpPr>
            <a:cxnSpLocks noChangeShapeType="1"/>
            <a:stCxn id="19502" idx="6"/>
            <a:endCxn id="19502" idx="0"/>
          </p:cNvCxnSpPr>
          <p:nvPr/>
        </p:nvCxnSpPr>
        <p:spPr bwMode="auto">
          <a:xfrm flipH="1" flipV="1">
            <a:off x="5640388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518" name="AutoShape 59"/>
          <p:cNvCxnSpPr>
            <a:cxnSpLocks noChangeShapeType="1"/>
            <a:stCxn id="19509" idx="6"/>
            <a:endCxn id="19512" idx="2"/>
          </p:cNvCxnSpPr>
          <p:nvPr/>
        </p:nvCxnSpPr>
        <p:spPr bwMode="auto">
          <a:xfrm>
            <a:off x="6835775" y="4949825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519" name="AutoShape 60"/>
          <p:cNvCxnSpPr>
            <a:cxnSpLocks noChangeShapeType="1"/>
            <a:stCxn id="19512" idx="6"/>
            <a:endCxn id="19512" idx="0"/>
          </p:cNvCxnSpPr>
          <p:nvPr/>
        </p:nvCxnSpPr>
        <p:spPr bwMode="auto">
          <a:xfrm flipH="1" flipV="1">
            <a:off x="7718425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1" name="AutoShape 61"/>
          <p:cNvCxnSpPr>
            <a:cxnSpLocks noChangeShapeType="1"/>
            <a:stCxn id="71734" idx="6"/>
            <a:endCxn id="71734" idx="0"/>
          </p:cNvCxnSpPr>
          <p:nvPr/>
        </p:nvCxnSpPr>
        <p:spPr bwMode="auto">
          <a:xfrm flipH="1" flipV="1">
            <a:off x="7718425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2" name="AutoShape 62"/>
          <p:cNvCxnSpPr>
            <a:cxnSpLocks noChangeShapeType="1"/>
            <a:stCxn id="71732" idx="6"/>
            <a:endCxn id="71734" idx="2"/>
          </p:cNvCxnSpPr>
          <p:nvPr/>
        </p:nvCxnSpPr>
        <p:spPr bwMode="auto">
          <a:xfrm>
            <a:off x="6835775" y="4170363"/>
            <a:ext cx="7270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3" name="AutoShape 63"/>
          <p:cNvCxnSpPr>
            <a:cxnSpLocks noChangeShapeType="1"/>
            <a:stCxn id="71732" idx="6"/>
            <a:endCxn id="71732" idx="0"/>
          </p:cNvCxnSpPr>
          <p:nvPr/>
        </p:nvCxnSpPr>
        <p:spPr bwMode="auto">
          <a:xfrm flipH="1" flipV="1">
            <a:off x="6680200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44" name="Text Box 64"/>
          <p:cNvSpPr txBox="1">
            <a:spLocks noChangeArrowheads="1"/>
          </p:cNvSpPr>
          <p:nvPr/>
        </p:nvSpPr>
        <p:spPr bwMode="auto">
          <a:xfrm>
            <a:off x="6142038" y="3136900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5" name="Text Box 65"/>
          <p:cNvSpPr txBox="1">
            <a:spLocks noChangeArrowheads="1"/>
          </p:cNvSpPr>
          <p:nvPr/>
        </p:nvSpPr>
        <p:spPr bwMode="auto">
          <a:xfrm>
            <a:off x="6161088" y="39274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525" name="Text Box 66"/>
          <p:cNvSpPr txBox="1">
            <a:spLocks noChangeArrowheads="1"/>
          </p:cNvSpPr>
          <p:nvPr/>
        </p:nvSpPr>
        <p:spPr bwMode="auto">
          <a:xfrm>
            <a:off x="6161088" y="4706938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7" name="Text Box 67"/>
          <p:cNvSpPr txBox="1">
            <a:spLocks noChangeArrowheads="1"/>
          </p:cNvSpPr>
          <p:nvPr/>
        </p:nvSpPr>
        <p:spPr bwMode="auto">
          <a:xfrm>
            <a:off x="7215188" y="3925888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527" name="Text Box 68"/>
          <p:cNvSpPr txBox="1">
            <a:spLocks noChangeArrowheads="1"/>
          </p:cNvSpPr>
          <p:nvPr/>
        </p:nvSpPr>
        <p:spPr bwMode="auto">
          <a:xfrm>
            <a:off x="7215188" y="4705350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9" name="Text Box 69"/>
          <p:cNvSpPr txBox="1">
            <a:spLocks noChangeArrowheads="1"/>
          </p:cNvSpPr>
          <p:nvPr/>
        </p:nvSpPr>
        <p:spPr bwMode="auto">
          <a:xfrm>
            <a:off x="6889750" y="3776663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71750" name="Text Box 70"/>
          <p:cNvSpPr txBox="1">
            <a:spLocks noChangeArrowheads="1"/>
          </p:cNvSpPr>
          <p:nvPr/>
        </p:nvSpPr>
        <p:spPr bwMode="auto">
          <a:xfrm>
            <a:off x="7924800" y="37782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19530" name="Text Box 71"/>
          <p:cNvSpPr txBox="1">
            <a:spLocks noChangeArrowheads="1"/>
          </p:cNvSpPr>
          <p:nvPr/>
        </p:nvSpPr>
        <p:spPr bwMode="auto">
          <a:xfrm>
            <a:off x="7934325" y="4586288"/>
            <a:ext cx="111125" cy="328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19531" name="Text Box 72"/>
          <p:cNvSpPr txBox="1">
            <a:spLocks noChangeArrowheads="1"/>
          </p:cNvSpPr>
          <p:nvPr/>
        </p:nvSpPr>
        <p:spPr bwMode="auto">
          <a:xfrm>
            <a:off x="5842000" y="46037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71753" name="Text Box 73"/>
          <p:cNvSpPr txBox="1">
            <a:spLocks noChangeArrowheads="1"/>
          </p:cNvSpPr>
          <p:nvPr/>
        </p:nvSpPr>
        <p:spPr bwMode="auto">
          <a:xfrm>
            <a:off x="5597525" y="2968625"/>
            <a:ext cx="107950" cy="269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4" name="Text Box 74"/>
          <p:cNvSpPr txBox="1">
            <a:spLocks noChangeArrowheads="1"/>
          </p:cNvSpPr>
          <p:nvPr/>
        </p:nvSpPr>
        <p:spPr bwMode="auto">
          <a:xfrm>
            <a:off x="5597525" y="3749675"/>
            <a:ext cx="112713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9534" name="Text Box 75"/>
          <p:cNvSpPr txBox="1">
            <a:spLocks noChangeArrowheads="1"/>
          </p:cNvSpPr>
          <p:nvPr/>
        </p:nvSpPr>
        <p:spPr bwMode="auto">
          <a:xfrm>
            <a:off x="6632575" y="45275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6" name="Text Box 76"/>
          <p:cNvSpPr txBox="1">
            <a:spLocks noChangeArrowheads="1"/>
          </p:cNvSpPr>
          <p:nvPr/>
        </p:nvSpPr>
        <p:spPr bwMode="auto">
          <a:xfrm>
            <a:off x="6624638" y="29781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cxnSp>
        <p:nvCxnSpPr>
          <p:cNvPr id="19536" name="AutoShape 77"/>
          <p:cNvCxnSpPr>
            <a:cxnSpLocks noChangeShapeType="1"/>
            <a:stCxn id="19477" idx="6"/>
            <a:endCxn id="19477" idx="0"/>
          </p:cNvCxnSpPr>
          <p:nvPr/>
        </p:nvCxnSpPr>
        <p:spPr bwMode="auto">
          <a:xfrm flipH="1" flipV="1">
            <a:off x="3608388" y="4016375"/>
            <a:ext cx="155575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9537" name="Text Box 78"/>
          <p:cNvSpPr txBox="1">
            <a:spLocks noChangeArrowheads="1"/>
          </p:cNvSpPr>
          <p:nvPr/>
        </p:nvSpPr>
        <p:spPr bwMode="auto">
          <a:xfrm>
            <a:off x="3484563" y="35528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cxnSp>
        <p:nvCxnSpPr>
          <p:cNvPr id="71759" name="AutoShape 79"/>
          <p:cNvCxnSpPr>
            <a:cxnSpLocks noChangeShapeType="1"/>
            <a:stCxn id="71734" idx="6"/>
            <a:endCxn id="71734" idx="1"/>
          </p:cNvCxnSpPr>
          <p:nvPr/>
        </p:nvCxnSpPr>
        <p:spPr bwMode="auto">
          <a:xfrm flipH="1" flipV="1">
            <a:off x="7608888" y="4060825"/>
            <a:ext cx="265112" cy="109538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9539" name="AutoShape 80"/>
          <p:cNvCxnSpPr>
            <a:cxnSpLocks noChangeShapeType="1"/>
            <a:stCxn id="19512" idx="6"/>
            <a:endCxn id="19512" idx="1"/>
          </p:cNvCxnSpPr>
          <p:nvPr/>
        </p:nvCxnSpPr>
        <p:spPr bwMode="auto">
          <a:xfrm flipH="1" flipV="1">
            <a:off x="7608888" y="4840288"/>
            <a:ext cx="265112" cy="109537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61" name="Text Box 81"/>
          <p:cNvSpPr txBox="1">
            <a:spLocks noChangeArrowheads="1"/>
          </p:cNvSpPr>
          <p:nvPr/>
        </p:nvSpPr>
        <p:spPr bwMode="auto">
          <a:xfrm>
            <a:off x="7550150" y="35528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9541" name="Text Box 82"/>
          <p:cNvSpPr txBox="1">
            <a:spLocks noChangeArrowheads="1"/>
          </p:cNvSpPr>
          <p:nvPr/>
        </p:nvSpPr>
        <p:spPr bwMode="auto">
          <a:xfrm>
            <a:off x="7550150" y="43592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3438525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cxnSp>
        <p:nvCxnSpPr>
          <p:cNvPr id="34" name="Прямая со стрелкой 33"/>
          <p:cNvCxnSpPr>
            <a:stCxn id="19475" idx="6"/>
            <a:endCxn id="32" idx="2"/>
          </p:cNvCxnSpPr>
          <p:nvPr/>
        </p:nvCxnSpPr>
        <p:spPr>
          <a:xfrm>
            <a:off x="2725738" y="3394075"/>
            <a:ext cx="712787" cy="4763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2" idx="6"/>
            <a:endCxn id="32" idx="0"/>
          </p:cNvCxnSpPr>
          <p:nvPr/>
        </p:nvCxnSpPr>
        <p:spPr>
          <a:xfrm flipH="1" flipV="1">
            <a:off x="3600450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7"/>
          <p:cNvCxnSpPr>
            <a:stCxn id="32" idx="6"/>
            <a:endCxn id="32" idx="1"/>
          </p:cNvCxnSpPr>
          <p:nvPr/>
        </p:nvCxnSpPr>
        <p:spPr>
          <a:xfrm flipH="1" flipV="1">
            <a:off x="3486150" y="3284538"/>
            <a:ext cx="276225" cy="114300"/>
          </a:xfrm>
          <a:prstGeom prst="curvedConnector4">
            <a:avLst>
              <a:gd name="adj1" fmla="val -82661"/>
              <a:gd name="adj2" fmla="val 340983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36913" y="2889250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86175" y="2990850"/>
            <a:ext cx="3000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862263" y="3092450"/>
            <a:ext cx="287337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7678738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02475" y="3100388"/>
            <a:ext cx="2873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591425" y="2879725"/>
            <a:ext cx="28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 стрелкой 37"/>
          <p:cNvCxnSpPr>
            <a:stCxn id="46" idx="6"/>
            <a:endCxn id="46" idx="0"/>
          </p:cNvCxnSpPr>
          <p:nvPr/>
        </p:nvCxnSpPr>
        <p:spPr>
          <a:xfrm flipH="1" flipV="1">
            <a:off x="7840663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71731" idx="6"/>
            <a:endCxn id="46" idx="2"/>
          </p:cNvCxnSpPr>
          <p:nvPr/>
        </p:nvCxnSpPr>
        <p:spPr>
          <a:xfrm>
            <a:off x="6835775" y="3390900"/>
            <a:ext cx="842963" cy="793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AutoShape 26"/>
          <p:cNvCxnSpPr>
            <a:cxnSpLocks noChangeShapeType="1"/>
          </p:cNvCxnSpPr>
          <p:nvPr/>
        </p:nvCxnSpPr>
        <p:spPr bwMode="auto">
          <a:xfrm flipV="1">
            <a:off x="2568575" y="3549650"/>
            <a:ext cx="0" cy="4667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31" name="AutoShape 26"/>
          <p:cNvCxnSpPr>
            <a:cxnSpLocks noChangeShapeType="1"/>
          </p:cNvCxnSpPr>
          <p:nvPr/>
        </p:nvCxnSpPr>
        <p:spPr bwMode="auto">
          <a:xfrm flipV="1">
            <a:off x="6667500" y="3546475"/>
            <a:ext cx="0" cy="46831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32" name="Text Box 7"/>
          <p:cNvSpPr txBox="1">
            <a:spLocks noChangeArrowheads="1"/>
          </p:cNvSpPr>
          <p:nvPr/>
        </p:nvSpPr>
        <p:spPr bwMode="auto">
          <a:xfrm>
            <a:off x="2355850" y="3654425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33" name="Text Box 7"/>
          <p:cNvSpPr txBox="1">
            <a:spLocks noChangeArrowheads="1"/>
          </p:cNvSpPr>
          <p:nvPr/>
        </p:nvSpPr>
        <p:spPr bwMode="auto">
          <a:xfrm>
            <a:off x="6462713" y="3654425"/>
            <a:ext cx="1000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50" name="Text Box 15"/>
          <p:cNvSpPr txBox="1">
            <a:spLocks noChangeArrowheads="1"/>
          </p:cNvSpPr>
          <p:nvPr/>
        </p:nvSpPr>
        <p:spPr bwMode="auto">
          <a:xfrm>
            <a:off x="34925" y="6380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1" name="Text Box 37"/>
          <p:cNvSpPr txBox="1">
            <a:spLocks noChangeArrowheads="1"/>
          </p:cNvSpPr>
          <p:nvPr/>
        </p:nvSpPr>
        <p:spPr bwMode="auto">
          <a:xfrm>
            <a:off x="34925" y="6559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52" name="Text Box 15"/>
          <p:cNvSpPr txBox="1">
            <a:spLocks noChangeArrowheads="1"/>
          </p:cNvSpPr>
          <p:nvPr/>
        </p:nvSpPr>
        <p:spPr bwMode="auto">
          <a:xfrm>
            <a:off x="26988" y="6038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4" name="Text Box 37"/>
          <p:cNvSpPr txBox="1">
            <a:spLocks noChangeArrowheads="1"/>
          </p:cNvSpPr>
          <p:nvPr/>
        </p:nvSpPr>
        <p:spPr bwMode="auto">
          <a:xfrm>
            <a:off x="26988" y="6218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6" name="Text Box 15"/>
          <p:cNvSpPr txBox="1">
            <a:spLocks noChangeArrowheads="1"/>
          </p:cNvSpPr>
          <p:nvPr/>
        </p:nvSpPr>
        <p:spPr bwMode="auto">
          <a:xfrm>
            <a:off x="23813" y="57054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7" name="Text Box 37"/>
          <p:cNvSpPr txBox="1">
            <a:spLocks noChangeArrowheads="1"/>
          </p:cNvSpPr>
          <p:nvPr/>
        </p:nvSpPr>
        <p:spPr bwMode="auto">
          <a:xfrm>
            <a:off x="23813" y="58848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9" name="Text Box 37"/>
          <p:cNvSpPr txBox="1">
            <a:spLocks noChangeArrowheads="1"/>
          </p:cNvSpPr>
          <p:nvPr/>
        </p:nvSpPr>
        <p:spPr bwMode="auto">
          <a:xfrm>
            <a:off x="15875" y="5543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76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Неконформные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трассы</a:t>
            </a:r>
          </a:p>
        </p:txBody>
      </p:sp>
      <p:sp>
        <p:nvSpPr>
          <p:cNvPr id="19566" name="TextBox 177"/>
          <p:cNvSpPr txBox="1">
            <a:spLocks noChangeArrowheads="1"/>
          </p:cNvSpPr>
          <p:nvPr/>
        </p:nvSpPr>
        <p:spPr bwMode="auto">
          <a:xfrm>
            <a:off x="2681288" y="1719263"/>
            <a:ext cx="351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семантика: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</a:t>
            </a:r>
            <a:endParaRPr lang="ru-RU" sz="1800"/>
          </a:p>
        </p:txBody>
      </p:sp>
      <p:sp>
        <p:nvSpPr>
          <p:cNvPr id="19567" name="TextBox 178"/>
          <p:cNvSpPr txBox="1">
            <a:spLocks noChangeArrowheads="1"/>
          </p:cNvSpPr>
          <p:nvPr/>
        </p:nvSpPr>
        <p:spPr bwMode="auto">
          <a:xfrm>
            <a:off x="431800" y="1082675"/>
            <a:ext cx="78819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Пополнение спецификации для ioco. «Программирование», 2011, No. 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" dur="indefinite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" dur="indefinite"/>
                                        <p:tgtEl>
                                          <p:spTgt spid="7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" dur="indefinite"/>
                                        <p:tgtEl>
                                          <p:spTgt spid="7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" dur="indefinite"/>
                                        <p:tgtEl>
                                          <p:spTgt spid="7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6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2" dur="indefinite"/>
                                        <p:tgtEl>
                                          <p:spTgt spid="7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7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7" dur="indefinite"/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8" dur="indefinite"/>
                                        <p:tgtEl>
                                          <p:spTgt spid="7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71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7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3" dur="indefinite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4" dur="indefinite"/>
                                        <p:tgtEl>
                                          <p:spTgt spid="7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0" dur="indefinite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8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5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0" dur="indefinite"/>
                                        <p:tgtEl>
                                          <p:spTgt spid="7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717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9" dur="indefinite"/>
                                        <p:tgtEl>
                                          <p:spTgt spid="7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717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6" dur="indefinite"/>
                                        <p:tgtEl>
                                          <p:spTgt spid="7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9" dur="indefinite"/>
                                        <p:tgtEl>
                                          <p:spTgt spid="7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7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5" dur="indefinite"/>
                                        <p:tgtEl>
                                          <p:spTgt spid="7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717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7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717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1" dur="indefinite"/>
                                        <p:tgtEl>
                                          <p:spTgt spid="7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717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4" dur="indefinite"/>
                                        <p:tgtEl>
                                          <p:spTgt spid="7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8" dur="indefinite"/>
                                        <p:tgtEl>
                                          <p:spTgt spid="717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9" dur="indefinite"/>
                                        <p:tgtEl>
                                          <p:spTgt spid="7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5" dur="indefinite"/>
                                        <p:tgtEl>
                                          <p:spTgt spid="71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6" dur="indefinite"/>
                                        <p:tgtEl>
                                          <p:spTgt spid="7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0" dur="indefinite"/>
                                        <p:tgtEl>
                                          <p:spTgt spid="717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1" dur="indefinite"/>
                                        <p:tgtEl>
                                          <p:spTgt spid="7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7" dur="indefinite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8" dur="indefinite"/>
                                        <p:tgtEl>
                                          <p:spTgt spid="7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2" dur="indefinite"/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3" dur="indefinite"/>
                                        <p:tgtEl>
                                          <p:spTgt spid="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9" dur="indefinite"/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0" dur="indefinite"/>
                                        <p:tgtEl>
                                          <p:spTgt spid="7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2" grpId="0"/>
      <p:bldP spid="71722" grpId="0"/>
      <p:bldP spid="71724" grpId="0" animBg="1"/>
      <p:bldP spid="71725" grpId="0" animBg="1"/>
      <p:bldP spid="71728" grpId="0"/>
      <p:bldP spid="71731" grpId="0" animBg="1"/>
      <p:bldP spid="71732" grpId="0" animBg="1"/>
      <p:bldP spid="71734" grpId="0" animBg="1"/>
      <p:bldP spid="71744" grpId="0"/>
      <p:bldP spid="71745" grpId="0"/>
      <p:bldP spid="71747" grpId="0"/>
      <p:bldP spid="71749" grpId="0"/>
      <p:bldP spid="71749" grpId="1"/>
      <p:bldP spid="71750" grpId="0"/>
      <p:bldP spid="71753" grpId="0"/>
      <p:bldP spid="71754" grpId="0"/>
      <p:bldP spid="71756" grpId="0"/>
      <p:bldP spid="71761" grpId="0"/>
      <p:bldP spid="32" grpId="0" animBg="1"/>
      <p:bldP spid="43" grpId="0"/>
      <p:bldP spid="44" grpId="0"/>
      <p:bldP spid="45" grpId="0"/>
      <p:bldP spid="46" grpId="0" animBg="1"/>
      <p:bldP spid="46" grpId="1" animBg="1"/>
      <p:bldP spid="52" grpId="0"/>
      <p:bldP spid="52" grpId="1"/>
      <p:bldP spid="50" grpId="0"/>
      <p:bldP spid="50" grpId="1"/>
      <p:bldP spid="132" grpId="0"/>
      <p:bldP spid="133" grpId="0"/>
      <p:bldP spid="133" grpId="1"/>
      <p:bldP spid="150" grpId="0"/>
      <p:bldP spid="151" grpId="0"/>
      <p:bldP spid="152" grpId="0"/>
      <p:bldP spid="164" grpId="0"/>
      <p:bldP spid="166" grpId="0"/>
      <p:bldP spid="167" grpId="0"/>
      <p:bldP spid="1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0595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0596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0597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0599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00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01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02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60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060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0598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20483" name="Text Box 29"/>
          <p:cNvSpPr txBox="1">
            <a:spLocks noChangeArrowheads="1"/>
          </p:cNvSpPr>
          <p:nvPr/>
        </p:nvSpPr>
        <p:spPr bwMode="auto">
          <a:xfrm>
            <a:off x="539750" y="5407025"/>
            <a:ext cx="8135938" cy="812800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400">
                <a:latin typeface="Times New Roman" pitchFamily="18" charset="0"/>
              </a:rPr>
              <a:t>Пустая т</a:t>
            </a: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расса конформна слева и </a:t>
            </a:r>
            <a:r>
              <a:rPr lang="ru-RU" altLang="zh-TW" sz="2400">
                <a:latin typeface="Times New Roman" pitchFamily="18" charset="0"/>
              </a:rPr>
              <a:t/>
            </a:r>
            <a:br>
              <a:rPr lang="ru-RU" altLang="zh-TW" sz="2400">
                <a:latin typeface="Times New Roman" pitchFamily="18" charset="0"/>
              </a:rPr>
            </a:br>
            <a:r>
              <a:rPr lang="en-US" altLang="zh-TW" sz="2400">
                <a:latin typeface="Times New Roman" pitchFamily="18" charset="0"/>
                <a:ea typeface="新細明體" pitchFamily="18" charset="-120"/>
              </a:rPr>
              <a:t>неконформна справа</a:t>
            </a:r>
            <a:r>
              <a:rPr lang="ru-RU" altLang="zh-TW" sz="2400">
                <a:latin typeface="Times New Roman" pitchFamily="18" charset="0"/>
              </a:rPr>
              <a:t>.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2048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C7E4FCF-B6FE-4D10-BCA9-3A178DDFAF59}" type="slidenum">
              <a:rPr lang="ru-RU" sz="1400"/>
              <a:pPr algn="r"/>
              <a:t>19</a:t>
            </a:fld>
            <a:endParaRPr lang="ru-RU" sz="1400"/>
          </a:p>
        </p:txBody>
      </p:sp>
      <p:sp>
        <p:nvSpPr>
          <p:cNvPr id="20485" name="TextBox 30"/>
          <p:cNvSpPr txBox="1">
            <a:spLocks noChangeArrowheads="1"/>
          </p:cNvSpPr>
          <p:nvPr/>
        </p:nvSpPr>
        <p:spPr bwMode="auto">
          <a:xfrm>
            <a:off x="385763" y="2484438"/>
            <a:ext cx="1187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Пример 3</a:t>
            </a:r>
            <a:endParaRPr lang="ru-RU" sz="1800" b="1"/>
          </a:p>
        </p:txBody>
      </p:sp>
      <p:sp>
        <p:nvSpPr>
          <p:cNvPr id="20486" name="AutoShape 3"/>
          <p:cNvSpPr>
            <a:spLocks noChangeAspect="1" noChangeArrowheads="1"/>
          </p:cNvSpPr>
          <p:nvPr/>
        </p:nvSpPr>
        <p:spPr bwMode="auto">
          <a:xfrm>
            <a:off x="385763" y="2708275"/>
            <a:ext cx="8416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87" name="Oval 4"/>
          <p:cNvSpPr>
            <a:spLocks noChangeAspect="1" noChangeArrowheads="1"/>
          </p:cNvSpPr>
          <p:nvPr/>
        </p:nvSpPr>
        <p:spPr bwMode="auto">
          <a:xfrm>
            <a:off x="550863" y="4016375"/>
            <a:ext cx="312737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606425" y="3341688"/>
            <a:ext cx="204788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ru-RU" sz="1800" baseline="-25000">
                <a:latin typeface="Times New Roman" pitchFamily="18" charset="0"/>
              </a:rPr>
              <a:t>5</a:t>
            </a:r>
            <a:endParaRPr lang="ru-RU" sz="1800"/>
          </a:p>
        </p:txBody>
      </p:sp>
      <p:cxnSp>
        <p:nvCxnSpPr>
          <p:cNvPr id="20489" name="AutoShape 6"/>
          <p:cNvCxnSpPr>
            <a:cxnSpLocks noChangeShapeType="1"/>
            <a:stCxn id="20487" idx="7"/>
            <a:endCxn id="20492" idx="2"/>
          </p:cNvCxnSpPr>
          <p:nvPr/>
        </p:nvCxnSpPr>
        <p:spPr bwMode="auto">
          <a:xfrm flipV="1">
            <a:off x="817563" y="3394075"/>
            <a:ext cx="555625" cy="66833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949325" y="353060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0491" name="Oval 8"/>
          <p:cNvSpPr>
            <a:spLocks noChangeAspect="1" noChangeArrowheads="1"/>
          </p:cNvSpPr>
          <p:nvPr/>
        </p:nvSpPr>
        <p:spPr bwMode="auto">
          <a:xfrm>
            <a:off x="1373188" y="4797425"/>
            <a:ext cx="312737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20492" name="Oval 9"/>
          <p:cNvSpPr>
            <a:spLocks noChangeAspect="1" noChangeArrowheads="1"/>
          </p:cNvSpPr>
          <p:nvPr/>
        </p:nvSpPr>
        <p:spPr bwMode="auto">
          <a:xfrm>
            <a:off x="1373188" y="3238500"/>
            <a:ext cx="312737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20493" name="Oval 10"/>
          <p:cNvSpPr>
            <a:spLocks noChangeAspect="1" noChangeArrowheads="1"/>
          </p:cNvSpPr>
          <p:nvPr/>
        </p:nvSpPr>
        <p:spPr bwMode="auto">
          <a:xfrm>
            <a:off x="1373188" y="4016375"/>
            <a:ext cx="312737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20494" name="AutoShape 11"/>
          <p:cNvCxnSpPr>
            <a:cxnSpLocks noChangeShapeType="1"/>
            <a:stCxn id="20487" idx="6"/>
            <a:endCxn id="20493" idx="2"/>
          </p:cNvCxnSpPr>
          <p:nvPr/>
        </p:nvCxnSpPr>
        <p:spPr bwMode="auto">
          <a:xfrm>
            <a:off x="863600" y="4173538"/>
            <a:ext cx="509588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0495" name="AutoShape 12"/>
          <p:cNvCxnSpPr>
            <a:cxnSpLocks noChangeShapeType="1"/>
            <a:stCxn id="20487" idx="5"/>
            <a:endCxn id="20491" idx="2"/>
          </p:cNvCxnSpPr>
          <p:nvPr/>
        </p:nvCxnSpPr>
        <p:spPr bwMode="auto">
          <a:xfrm>
            <a:off x="817563" y="4283075"/>
            <a:ext cx="555625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0496" name="Text Box 13"/>
          <p:cNvSpPr txBox="1">
            <a:spLocks noChangeArrowheads="1"/>
          </p:cNvSpPr>
          <p:nvPr/>
        </p:nvSpPr>
        <p:spPr bwMode="auto">
          <a:xfrm>
            <a:off x="1041400" y="3927475"/>
            <a:ext cx="100013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0497" name="Text Box 14"/>
          <p:cNvSpPr txBox="1">
            <a:spLocks noChangeArrowheads="1"/>
          </p:cNvSpPr>
          <p:nvPr/>
        </p:nvSpPr>
        <p:spPr bwMode="auto">
          <a:xfrm>
            <a:off x="962025" y="4541838"/>
            <a:ext cx="1016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0498" name="Oval 15"/>
          <p:cNvSpPr>
            <a:spLocks noChangeAspect="1" noChangeArrowheads="1"/>
          </p:cNvSpPr>
          <p:nvPr/>
        </p:nvSpPr>
        <p:spPr bwMode="auto">
          <a:xfrm>
            <a:off x="2413000" y="4797425"/>
            <a:ext cx="312738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20499" name="Oval 16"/>
          <p:cNvSpPr>
            <a:spLocks noChangeAspect="1" noChangeArrowheads="1"/>
          </p:cNvSpPr>
          <p:nvPr/>
        </p:nvSpPr>
        <p:spPr bwMode="auto">
          <a:xfrm>
            <a:off x="2413000" y="3238500"/>
            <a:ext cx="312738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20500" name="Oval 17"/>
          <p:cNvSpPr>
            <a:spLocks noChangeAspect="1" noChangeArrowheads="1"/>
          </p:cNvSpPr>
          <p:nvPr/>
        </p:nvSpPr>
        <p:spPr bwMode="auto">
          <a:xfrm>
            <a:off x="2413000" y="4016375"/>
            <a:ext cx="312738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20501" name="Oval 18"/>
          <p:cNvSpPr>
            <a:spLocks noChangeAspect="1" noChangeArrowheads="1"/>
          </p:cNvSpPr>
          <p:nvPr/>
        </p:nvSpPr>
        <p:spPr bwMode="auto">
          <a:xfrm>
            <a:off x="3452813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20502" name="AutoShape 19"/>
          <p:cNvCxnSpPr>
            <a:cxnSpLocks noChangeShapeType="1"/>
            <a:stCxn id="20492" idx="6"/>
            <a:endCxn id="20499" idx="2"/>
          </p:cNvCxnSpPr>
          <p:nvPr/>
        </p:nvCxnSpPr>
        <p:spPr bwMode="auto">
          <a:xfrm>
            <a:off x="1685925" y="3394075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0503" name="AutoShape 20"/>
          <p:cNvCxnSpPr>
            <a:cxnSpLocks noChangeShapeType="1"/>
            <a:stCxn id="20493" idx="6"/>
            <a:endCxn id="20500" idx="2"/>
          </p:cNvCxnSpPr>
          <p:nvPr/>
        </p:nvCxnSpPr>
        <p:spPr bwMode="auto">
          <a:xfrm>
            <a:off x="1685925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0504" name="AutoShape 21"/>
          <p:cNvCxnSpPr>
            <a:cxnSpLocks noChangeShapeType="1"/>
            <a:stCxn id="20491" idx="6"/>
            <a:endCxn id="20498" idx="2"/>
          </p:cNvCxnSpPr>
          <p:nvPr/>
        </p:nvCxnSpPr>
        <p:spPr bwMode="auto">
          <a:xfrm>
            <a:off x="1685925" y="4953000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02" name="AutoShape 22"/>
          <p:cNvCxnSpPr>
            <a:cxnSpLocks noChangeShapeType="1"/>
            <a:stCxn id="20491" idx="6"/>
            <a:endCxn id="20491" idx="0"/>
          </p:cNvCxnSpPr>
          <p:nvPr/>
        </p:nvCxnSpPr>
        <p:spPr bwMode="auto">
          <a:xfrm flipH="1" flipV="1">
            <a:off x="1530350" y="4797425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0506" name="AutoShape 23"/>
          <p:cNvCxnSpPr>
            <a:cxnSpLocks noChangeShapeType="1"/>
            <a:stCxn id="20498" idx="6"/>
            <a:endCxn id="20501" idx="3"/>
          </p:cNvCxnSpPr>
          <p:nvPr/>
        </p:nvCxnSpPr>
        <p:spPr bwMode="auto">
          <a:xfrm flipV="1">
            <a:off x="2725738" y="4283075"/>
            <a:ext cx="771525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0507" name="AutoShape 24"/>
          <p:cNvCxnSpPr>
            <a:cxnSpLocks noChangeShapeType="1"/>
            <a:stCxn id="20501" idx="6"/>
            <a:endCxn id="20501" idx="1"/>
          </p:cNvCxnSpPr>
          <p:nvPr/>
        </p:nvCxnSpPr>
        <p:spPr bwMode="auto">
          <a:xfrm flipH="1" flipV="1">
            <a:off x="3497263" y="4062413"/>
            <a:ext cx="266700" cy="111125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0508" name="AutoShape 25"/>
          <p:cNvCxnSpPr>
            <a:cxnSpLocks noChangeShapeType="1"/>
            <a:stCxn id="20500" idx="6"/>
            <a:endCxn id="20501" idx="2"/>
          </p:cNvCxnSpPr>
          <p:nvPr/>
        </p:nvCxnSpPr>
        <p:spPr bwMode="auto">
          <a:xfrm>
            <a:off x="2725738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06" name="AutoShape 26"/>
          <p:cNvCxnSpPr>
            <a:cxnSpLocks noChangeShapeType="1"/>
            <a:stCxn id="20500" idx="6"/>
            <a:endCxn id="20500" idx="0"/>
          </p:cNvCxnSpPr>
          <p:nvPr/>
        </p:nvCxnSpPr>
        <p:spPr bwMode="auto">
          <a:xfrm flipH="1" flipV="1">
            <a:off x="2568575" y="4016375"/>
            <a:ext cx="157163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20510" name="Text Box 27"/>
          <p:cNvSpPr txBox="1">
            <a:spLocks noChangeArrowheads="1"/>
          </p:cNvSpPr>
          <p:nvPr/>
        </p:nvSpPr>
        <p:spPr bwMode="auto">
          <a:xfrm>
            <a:off x="2032000" y="31400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0511" name="Text Box 28"/>
          <p:cNvSpPr txBox="1">
            <a:spLocks noChangeArrowheads="1"/>
          </p:cNvSpPr>
          <p:nvPr/>
        </p:nvSpPr>
        <p:spPr bwMode="auto">
          <a:xfrm>
            <a:off x="2051050" y="3930650"/>
            <a:ext cx="96838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0512" name="Text Box 29"/>
          <p:cNvSpPr txBox="1">
            <a:spLocks noChangeArrowheads="1"/>
          </p:cNvSpPr>
          <p:nvPr/>
        </p:nvSpPr>
        <p:spPr bwMode="auto">
          <a:xfrm>
            <a:off x="2051050" y="4708525"/>
            <a:ext cx="96838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0513" name="Text Box 30"/>
          <p:cNvSpPr txBox="1">
            <a:spLocks noChangeArrowheads="1"/>
          </p:cNvSpPr>
          <p:nvPr/>
        </p:nvSpPr>
        <p:spPr bwMode="auto">
          <a:xfrm>
            <a:off x="3105150" y="39274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0514" name="Text Box 31"/>
          <p:cNvSpPr txBox="1">
            <a:spLocks noChangeArrowheads="1"/>
          </p:cNvSpPr>
          <p:nvPr/>
        </p:nvSpPr>
        <p:spPr bwMode="auto">
          <a:xfrm>
            <a:off x="3105150" y="4652963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12" name="Text Box 32"/>
          <p:cNvSpPr txBox="1">
            <a:spLocks noChangeArrowheads="1"/>
          </p:cNvSpPr>
          <p:nvPr/>
        </p:nvSpPr>
        <p:spPr bwMode="auto">
          <a:xfrm>
            <a:off x="2779713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20516" name="Text Box 33"/>
          <p:cNvSpPr txBox="1">
            <a:spLocks noChangeArrowheads="1"/>
          </p:cNvSpPr>
          <p:nvPr/>
        </p:nvSpPr>
        <p:spPr bwMode="auto">
          <a:xfrm>
            <a:off x="3805238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1731963" y="4606925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20518" name="Text Box 35"/>
          <p:cNvSpPr txBox="1">
            <a:spLocks noChangeArrowheads="1"/>
          </p:cNvSpPr>
          <p:nvPr/>
        </p:nvSpPr>
        <p:spPr bwMode="auto">
          <a:xfrm>
            <a:off x="1485900" y="2971800"/>
            <a:ext cx="109538" cy="2682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0519" name="Text Box 36"/>
          <p:cNvSpPr txBox="1">
            <a:spLocks noChangeArrowheads="1"/>
          </p:cNvSpPr>
          <p:nvPr/>
        </p:nvSpPr>
        <p:spPr bwMode="auto">
          <a:xfrm>
            <a:off x="1485900" y="37528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0520" name="Text Box 37"/>
          <p:cNvSpPr txBox="1">
            <a:spLocks noChangeArrowheads="1"/>
          </p:cNvSpPr>
          <p:nvPr/>
        </p:nvSpPr>
        <p:spPr bwMode="auto">
          <a:xfrm>
            <a:off x="2522538" y="45291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0521" name="Text Box 38"/>
          <p:cNvSpPr txBox="1">
            <a:spLocks noChangeArrowheads="1"/>
          </p:cNvSpPr>
          <p:nvPr/>
        </p:nvSpPr>
        <p:spPr bwMode="auto">
          <a:xfrm>
            <a:off x="2514600" y="29797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19" name="Oval 39"/>
          <p:cNvSpPr>
            <a:spLocks noChangeAspect="1" noChangeArrowheads="1"/>
          </p:cNvSpPr>
          <p:nvPr/>
        </p:nvSpPr>
        <p:spPr bwMode="auto">
          <a:xfrm>
            <a:off x="4662488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20523" name="Text Box 40"/>
          <p:cNvSpPr txBox="1">
            <a:spLocks noChangeArrowheads="1"/>
          </p:cNvSpPr>
          <p:nvPr/>
        </p:nvSpPr>
        <p:spPr bwMode="auto">
          <a:xfrm>
            <a:off x="4716463" y="3338513"/>
            <a:ext cx="206375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ru-RU" sz="1800" baseline="-25000">
                <a:latin typeface="Times New Roman" pitchFamily="18" charset="0"/>
              </a:rPr>
              <a:t>6</a:t>
            </a:r>
            <a:endParaRPr lang="ru-RU" sz="1800"/>
          </a:p>
        </p:txBody>
      </p:sp>
      <p:cxnSp>
        <p:nvCxnSpPr>
          <p:cNvPr id="71721" name="AutoShape 41"/>
          <p:cNvCxnSpPr>
            <a:cxnSpLocks noChangeShapeType="1"/>
            <a:stCxn id="71719" idx="7"/>
            <a:endCxn id="71724" idx="2"/>
          </p:cNvCxnSpPr>
          <p:nvPr/>
        </p:nvCxnSpPr>
        <p:spPr bwMode="auto">
          <a:xfrm flipV="1">
            <a:off x="4927600" y="3390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5059363" y="3527425"/>
            <a:ext cx="101600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71723" name="Oval 43"/>
          <p:cNvSpPr>
            <a:spLocks noChangeAspect="1" noChangeArrowheads="1"/>
          </p:cNvSpPr>
          <p:nvPr/>
        </p:nvSpPr>
        <p:spPr bwMode="auto">
          <a:xfrm>
            <a:off x="5484813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71724" name="Oval 44"/>
          <p:cNvSpPr>
            <a:spLocks noChangeAspect="1" noChangeArrowheads="1"/>
          </p:cNvSpPr>
          <p:nvPr/>
        </p:nvSpPr>
        <p:spPr bwMode="auto">
          <a:xfrm>
            <a:off x="5484813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71725" name="Oval 45"/>
          <p:cNvSpPr>
            <a:spLocks noChangeAspect="1" noChangeArrowheads="1"/>
          </p:cNvSpPr>
          <p:nvPr/>
        </p:nvSpPr>
        <p:spPr bwMode="auto">
          <a:xfrm>
            <a:off x="5484813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71726" name="AutoShape 46"/>
          <p:cNvCxnSpPr>
            <a:cxnSpLocks noChangeShapeType="1"/>
            <a:stCxn id="71719" idx="6"/>
            <a:endCxn id="71725" idx="2"/>
          </p:cNvCxnSpPr>
          <p:nvPr/>
        </p:nvCxnSpPr>
        <p:spPr bwMode="auto">
          <a:xfrm>
            <a:off x="4973638" y="4170363"/>
            <a:ext cx="5111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27" name="AutoShape 47"/>
          <p:cNvCxnSpPr>
            <a:cxnSpLocks noChangeShapeType="1"/>
            <a:stCxn id="71719" idx="5"/>
            <a:endCxn id="71723" idx="2"/>
          </p:cNvCxnSpPr>
          <p:nvPr/>
        </p:nvCxnSpPr>
        <p:spPr bwMode="auto">
          <a:xfrm>
            <a:off x="4927600" y="4279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28" name="Text Box 48"/>
          <p:cNvSpPr txBox="1">
            <a:spLocks noChangeArrowheads="1"/>
          </p:cNvSpPr>
          <p:nvPr/>
        </p:nvSpPr>
        <p:spPr bwMode="auto">
          <a:xfrm>
            <a:off x="5151438" y="3925888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5072063" y="454025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71730" name="Oval 50"/>
          <p:cNvSpPr>
            <a:spLocks noChangeAspect="1" noChangeArrowheads="1"/>
          </p:cNvSpPr>
          <p:nvPr/>
        </p:nvSpPr>
        <p:spPr bwMode="auto">
          <a:xfrm>
            <a:off x="6524625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71731" name="Oval 51"/>
          <p:cNvSpPr>
            <a:spLocks noChangeAspect="1" noChangeArrowheads="1"/>
          </p:cNvSpPr>
          <p:nvPr/>
        </p:nvSpPr>
        <p:spPr bwMode="auto">
          <a:xfrm>
            <a:off x="6524625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71732" name="Oval 52"/>
          <p:cNvSpPr>
            <a:spLocks noChangeAspect="1" noChangeArrowheads="1"/>
          </p:cNvSpPr>
          <p:nvPr/>
        </p:nvSpPr>
        <p:spPr bwMode="auto">
          <a:xfrm>
            <a:off x="6524625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71733" name="Oval 53"/>
          <p:cNvSpPr>
            <a:spLocks noChangeAspect="1" noChangeArrowheads="1"/>
          </p:cNvSpPr>
          <p:nvPr/>
        </p:nvSpPr>
        <p:spPr bwMode="auto">
          <a:xfrm>
            <a:off x="7562850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8</a:t>
            </a:r>
            <a:endParaRPr lang="ru-RU" sz="1800"/>
          </a:p>
        </p:txBody>
      </p:sp>
      <p:sp>
        <p:nvSpPr>
          <p:cNvPr id="71734" name="Oval 54"/>
          <p:cNvSpPr>
            <a:spLocks noChangeAspect="1" noChangeArrowheads="1"/>
          </p:cNvSpPr>
          <p:nvPr/>
        </p:nvSpPr>
        <p:spPr bwMode="auto">
          <a:xfrm>
            <a:off x="7562850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71735" name="AutoShape 55"/>
          <p:cNvCxnSpPr>
            <a:cxnSpLocks noChangeShapeType="1"/>
            <a:stCxn id="71724" idx="6"/>
            <a:endCxn id="71731" idx="2"/>
          </p:cNvCxnSpPr>
          <p:nvPr/>
        </p:nvCxnSpPr>
        <p:spPr bwMode="auto">
          <a:xfrm>
            <a:off x="5795963" y="3390900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36" name="AutoShape 56"/>
          <p:cNvCxnSpPr>
            <a:cxnSpLocks noChangeShapeType="1"/>
            <a:stCxn id="71725" idx="6"/>
            <a:endCxn id="71732" idx="2"/>
          </p:cNvCxnSpPr>
          <p:nvPr/>
        </p:nvCxnSpPr>
        <p:spPr bwMode="auto">
          <a:xfrm>
            <a:off x="5795963" y="4170363"/>
            <a:ext cx="728662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37" name="AutoShape 57"/>
          <p:cNvCxnSpPr>
            <a:cxnSpLocks noChangeShapeType="1"/>
            <a:stCxn id="71723" idx="6"/>
            <a:endCxn id="71730" idx="2"/>
          </p:cNvCxnSpPr>
          <p:nvPr/>
        </p:nvCxnSpPr>
        <p:spPr bwMode="auto">
          <a:xfrm>
            <a:off x="5795963" y="4949825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38" name="AutoShape 58"/>
          <p:cNvCxnSpPr>
            <a:cxnSpLocks noChangeShapeType="1"/>
            <a:stCxn id="71723" idx="6"/>
            <a:endCxn id="71723" idx="0"/>
          </p:cNvCxnSpPr>
          <p:nvPr/>
        </p:nvCxnSpPr>
        <p:spPr bwMode="auto">
          <a:xfrm flipH="1" flipV="1">
            <a:off x="5640388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39" name="AutoShape 59"/>
          <p:cNvCxnSpPr>
            <a:cxnSpLocks noChangeShapeType="1"/>
            <a:stCxn id="71730" idx="6"/>
            <a:endCxn id="71733" idx="2"/>
          </p:cNvCxnSpPr>
          <p:nvPr/>
        </p:nvCxnSpPr>
        <p:spPr bwMode="auto">
          <a:xfrm>
            <a:off x="6835775" y="4949825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0" name="AutoShape 60"/>
          <p:cNvCxnSpPr>
            <a:cxnSpLocks noChangeShapeType="1"/>
            <a:stCxn id="71733" idx="6"/>
            <a:endCxn id="71733" idx="0"/>
          </p:cNvCxnSpPr>
          <p:nvPr/>
        </p:nvCxnSpPr>
        <p:spPr bwMode="auto">
          <a:xfrm flipH="1" flipV="1">
            <a:off x="7718425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1" name="AutoShape 61"/>
          <p:cNvCxnSpPr>
            <a:cxnSpLocks noChangeShapeType="1"/>
            <a:stCxn id="71734" idx="6"/>
            <a:endCxn id="71734" idx="0"/>
          </p:cNvCxnSpPr>
          <p:nvPr/>
        </p:nvCxnSpPr>
        <p:spPr bwMode="auto">
          <a:xfrm flipH="1" flipV="1">
            <a:off x="7718425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2" name="AutoShape 62"/>
          <p:cNvCxnSpPr>
            <a:cxnSpLocks noChangeShapeType="1"/>
            <a:stCxn id="71732" idx="6"/>
            <a:endCxn id="71734" idx="2"/>
          </p:cNvCxnSpPr>
          <p:nvPr/>
        </p:nvCxnSpPr>
        <p:spPr bwMode="auto">
          <a:xfrm>
            <a:off x="6835775" y="4170363"/>
            <a:ext cx="7270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43" name="AutoShape 63"/>
          <p:cNvCxnSpPr>
            <a:cxnSpLocks noChangeShapeType="1"/>
            <a:stCxn id="71732" idx="6"/>
            <a:endCxn id="71732" idx="0"/>
          </p:cNvCxnSpPr>
          <p:nvPr/>
        </p:nvCxnSpPr>
        <p:spPr bwMode="auto">
          <a:xfrm flipH="1" flipV="1">
            <a:off x="6680200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</p:spPr>
      </p:cxnSp>
      <p:sp>
        <p:nvSpPr>
          <p:cNvPr id="71744" name="Text Box 64"/>
          <p:cNvSpPr txBox="1">
            <a:spLocks noChangeArrowheads="1"/>
          </p:cNvSpPr>
          <p:nvPr/>
        </p:nvSpPr>
        <p:spPr bwMode="auto">
          <a:xfrm>
            <a:off x="6142038" y="3136900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5" name="Text Box 65"/>
          <p:cNvSpPr txBox="1">
            <a:spLocks noChangeArrowheads="1"/>
          </p:cNvSpPr>
          <p:nvPr/>
        </p:nvSpPr>
        <p:spPr bwMode="auto">
          <a:xfrm>
            <a:off x="6161088" y="39274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6" name="Text Box 66"/>
          <p:cNvSpPr txBox="1">
            <a:spLocks noChangeArrowheads="1"/>
          </p:cNvSpPr>
          <p:nvPr/>
        </p:nvSpPr>
        <p:spPr bwMode="auto">
          <a:xfrm>
            <a:off x="6161088" y="4706938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7" name="Text Box 67"/>
          <p:cNvSpPr txBox="1">
            <a:spLocks noChangeArrowheads="1"/>
          </p:cNvSpPr>
          <p:nvPr/>
        </p:nvSpPr>
        <p:spPr bwMode="auto">
          <a:xfrm>
            <a:off x="7215188" y="3925888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8" name="Text Box 68"/>
          <p:cNvSpPr txBox="1">
            <a:spLocks noChangeArrowheads="1"/>
          </p:cNvSpPr>
          <p:nvPr/>
        </p:nvSpPr>
        <p:spPr bwMode="auto">
          <a:xfrm>
            <a:off x="7215188" y="4705350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49" name="Text Box 69"/>
          <p:cNvSpPr txBox="1">
            <a:spLocks noChangeArrowheads="1"/>
          </p:cNvSpPr>
          <p:nvPr/>
        </p:nvSpPr>
        <p:spPr bwMode="auto">
          <a:xfrm>
            <a:off x="6889750" y="3776663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71750" name="Text Box 70"/>
          <p:cNvSpPr txBox="1">
            <a:spLocks noChangeArrowheads="1"/>
          </p:cNvSpPr>
          <p:nvPr/>
        </p:nvSpPr>
        <p:spPr bwMode="auto">
          <a:xfrm>
            <a:off x="7924800" y="37782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71751" name="Text Box 71"/>
          <p:cNvSpPr txBox="1">
            <a:spLocks noChangeArrowheads="1"/>
          </p:cNvSpPr>
          <p:nvPr/>
        </p:nvSpPr>
        <p:spPr bwMode="auto">
          <a:xfrm>
            <a:off x="7934325" y="4586288"/>
            <a:ext cx="111125" cy="328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71752" name="Text Box 72"/>
          <p:cNvSpPr txBox="1">
            <a:spLocks noChangeArrowheads="1"/>
          </p:cNvSpPr>
          <p:nvPr/>
        </p:nvSpPr>
        <p:spPr bwMode="auto">
          <a:xfrm>
            <a:off x="5842000" y="46037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71753" name="Text Box 73"/>
          <p:cNvSpPr txBox="1">
            <a:spLocks noChangeArrowheads="1"/>
          </p:cNvSpPr>
          <p:nvPr/>
        </p:nvSpPr>
        <p:spPr bwMode="auto">
          <a:xfrm>
            <a:off x="5597525" y="2968625"/>
            <a:ext cx="107950" cy="269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4" name="Text Box 74"/>
          <p:cNvSpPr txBox="1">
            <a:spLocks noChangeArrowheads="1"/>
          </p:cNvSpPr>
          <p:nvPr/>
        </p:nvSpPr>
        <p:spPr bwMode="auto">
          <a:xfrm>
            <a:off x="5597525" y="3749675"/>
            <a:ext cx="112713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5" name="Text Box 75"/>
          <p:cNvSpPr txBox="1">
            <a:spLocks noChangeArrowheads="1"/>
          </p:cNvSpPr>
          <p:nvPr/>
        </p:nvSpPr>
        <p:spPr bwMode="auto">
          <a:xfrm>
            <a:off x="6632575" y="45275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6" name="Text Box 76"/>
          <p:cNvSpPr txBox="1">
            <a:spLocks noChangeArrowheads="1"/>
          </p:cNvSpPr>
          <p:nvPr/>
        </p:nvSpPr>
        <p:spPr bwMode="auto">
          <a:xfrm>
            <a:off x="6624638" y="29781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cxnSp>
        <p:nvCxnSpPr>
          <p:cNvPr id="20560" name="AutoShape 77"/>
          <p:cNvCxnSpPr>
            <a:cxnSpLocks noChangeShapeType="1"/>
            <a:stCxn id="20501" idx="6"/>
            <a:endCxn id="20501" idx="0"/>
          </p:cNvCxnSpPr>
          <p:nvPr/>
        </p:nvCxnSpPr>
        <p:spPr bwMode="auto">
          <a:xfrm flipH="1" flipV="1">
            <a:off x="3608388" y="4016375"/>
            <a:ext cx="155575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0561" name="Text Box 78"/>
          <p:cNvSpPr txBox="1">
            <a:spLocks noChangeArrowheads="1"/>
          </p:cNvSpPr>
          <p:nvPr/>
        </p:nvSpPr>
        <p:spPr bwMode="auto">
          <a:xfrm>
            <a:off x="3484563" y="35528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cxnSp>
        <p:nvCxnSpPr>
          <p:cNvPr id="71759" name="AutoShape 79"/>
          <p:cNvCxnSpPr>
            <a:cxnSpLocks noChangeShapeType="1"/>
            <a:stCxn id="71734" idx="6"/>
            <a:endCxn id="71734" idx="1"/>
          </p:cNvCxnSpPr>
          <p:nvPr/>
        </p:nvCxnSpPr>
        <p:spPr bwMode="auto">
          <a:xfrm flipH="1" flipV="1">
            <a:off x="7608888" y="4060825"/>
            <a:ext cx="265112" cy="109538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71760" name="AutoShape 80"/>
          <p:cNvCxnSpPr>
            <a:cxnSpLocks noChangeShapeType="1"/>
            <a:stCxn id="71733" idx="6"/>
            <a:endCxn id="71733" idx="1"/>
          </p:cNvCxnSpPr>
          <p:nvPr/>
        </p:nvCxnSpPr>
        <p:spPr bwMode="auto">
          <a:xfrm flipH="1" flipV="1">
            <a:off x="7608888" y="4840288"/>
            <a:ext cx="265112" cy="109537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61" name="Text Box 81"/>
          <p:cNvSpPr txBox="1">
            <a:spLocks noChangeArrowheads="1"/>
          </p:cNvSpPr>
          <p:nvPr/>
        </p:nvSpPr>
        <p:spPr bwMode="auto">
          <a:xfrm>
            <a:off x="7550150" y="35528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71762" name="Text Box 82"/>
          <p:cNvSpPr txBox="1">
            <a:spLocks noChangeArrowheads="1"/>
          </p:cNvSpPr>
          <p:nvPr/>
        </p:nvSpPr>
        <p:spPr bwMode="auto">
          <a:xfrm>
            <a:off x="7550150" y="435927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3438525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cxnSp>
        <p:nvCxnSpPr>
          <p:cNvPr id="34" name="Прямая со стрелкой 33"/>
          <p:cNvCxnSpPr>
            <a:stCxn id="20499" idx="6"/>
            <a:endCxn id="32" idx="2"/>
          </p:cNvCxnSpPr>
          <p:nvPr/>
        </p:nvCxnSpPr>
        <p:spPr>
          <a:xfrm>
            <a:off x="2725738" y="3394075"/>
            <a:ext cx="712787" cy="4763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2" idx="6"/>
            <a:endCxn id="32" idx="0"/>
          </p:cNvCxnSpPr>
          <p:nvPr/>
        </p:nvCxnSpPr>
        <p:spPr>
          <a:xfrm flipH="1" flipV="1">
            <a:off x="3600450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7"/>
          <p:cNvCxnSpPr>
            <a:stCxn id="32" idx="6"/>
            <a:endCxn id="32" idx="1"/>
          </p:cNvCxnSpPr>
          <p:nvPr/>
        </p:nvCxnSpPr>
        <p:spPr>
          <a:xfrm flipH="1" flipV="1">
            <a:off x="3486150" y="3284538"/>
            <a:ext cx="276225" cy="114300"/>
          </a:xfrm>
          <a:prstGeom prst="curvedConnector4">
            <a:avLst>
              <a:gd name="adj1" fmla="val -82661"/>
              <a:gd name="adj2" fmla="val 340983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36913" y="2889250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86175" y="2990850"/>
            <a:ext cx="3000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862263" y="3092450"/>
            <a:ext cx="287337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7678738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02475" y="3100388"/>
            <a:ext cx="2873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591425" y="2879725"/>
            <a:ext cx="28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 стрелкой 37"/>
          <p:cNvCxnSpPr>
            <a:stCxn id="46" idx="6"/>
            <a:endCxn id="46" idx="0"/>
          </p:cNvCxnSpPr>
          <p:nvPr/>
        </p:nvCxnSpPr>
        <p:spPr>
          <a:xfrm flipH="1" flipV="1">
            <a:off x="7840663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71731" idx="6"/>
            <a:endCxn id="46" idx="2"/>
          </p:cNvCxnSpPr>
          <p:nvPr/>
        </p:nvCxnSpPr>
        <p:spPr>
          <a:xfrm>
            <a:off x="6835775" y="3390900"/>
            <a:ext cx="842963" cy="793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8" name="AutoShape 26"/>
          <p:cNvCxnSpPr>
            <a:cxnSpLocks noChangeShapeType="1"/>
          </p:cNvCxnSpPr>
          <p:nvPr/>
        </p:nvCxnSpPr>
        <p:spPr bwMode="auto">
          <a:xfrm flipV="1">
            <a:off x="2568575" y="3549650"/>
            <a:ext cx="0" cy="4667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31" name="AutoShape 26"/>
          <p:cNvCxnSpPr>
            <a:cxnSpLocks noChangeShapeType="1"/>
          </p:cNvCxnSpPr>
          <p:nvPr/>
        </p:nvCxnSpPr>
        <p:spPr bwMode="auto">
          <a:xfrm flipV="1">
            <a:off x="6667500" y="3546475"/>
            <a:ext cx="0" cy="468313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0580" name="Text Box 7"/>
          <p:cNvSpPr txBox="1">
            <a:spLocks noChangeArrowheads="1"/>
          </p:cNvSpPr>
          <p:nvPr/>
        </p:nvSpPr>
        <p:spPr bwMode="auto">
          <a:xfrm>
            <a:off x="2355850" y="3654425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33" name="Text Box 7"/>
          <p:cNvSpPr txBox="1">
            <a:spLocks noChangeArrowheads="1"/>
          </p:cNvSpPr>
          <p:nvPr/>
        </p:nvSpPr>
        <p:spPr bwMode="auto">
          <a:xfrm>
            <a:off x="6462713" y="3654425"/>
            <a:ext cx="1000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cxnSp>
        <p:nvCxnSpPr>
          <p:cNvPr id="126" name="AutoShape 26"/>
          <p:cNvCxnSpPr>
            <a:cxnSpLocks noChangeShapeType="1"/>
          </p:cNvCxnSpPr>
          <p:nvPr/>
        </p:nvCxnSpPr>
        <p:spPr bwMode="auto">
          <a:xfrm flipV="1">
            <a:off x="1531938" y="4322763"/>
            <a:ext cx="0" cy="4667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127" name="AutoShape 26"/>
          <p:cNvCxnSpPr>
            <a:cxnSpLocks noChangeShapeType="1"/>
          </p:cNvCxnSpPr>
          <p:nvPr/>
        </p:nvCxnSpPr>
        <p:spPr bwMode="auto">
          <a:xfrm flipV="1">
            <a:off x="5630863" y="4319588"/>
            <a:ext cx="0" cy="46831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28" name="Text Box 7"/>
          <p:cNvSpPr txBox="1">
            <a:spLocks noChangeArrowheads="1"/>
          </p:cNvSpPr>
          <p:nvPr/>
        </p:nvSpPr>
        <p:spPr bwMode="auto">
          <a:xfrm>
            <a:off x="1319213" y="4427538"/>
            <a:ext cx="1000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29" name="Text Box 7"/>
          <p:cNvSpPr txBox="1">
            <a:spLocks noChangeArrowheads="1"/>
          </p:cNvSpPr>
          <p:nvPr/>
        </p:nvSpPr>
        <p:spPr bwMode="auto">
          <a:xfrm>
            <a:off x="5426075" y="4427538"/>
            <a:ext cx="100013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134" name="Text Box 15"/>
          <p:cNvSpPr txBox="1">
            <a:spLocks noChangeArrowheads="1"/>
          </p:cNvSpPr>
          <p:nvPr/>
        </p:nvSpPr>
        <p:spPr bwMode="auto">
          <a:xfrm>
            <a:off x="34925" y="6380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5" name="Text Box 37"/>
          <p:cNvSpPr txBox="1">
            <a:spLocks noChangeArrowheads="1"/>
          </p:cNvSpPr>
          <p:nvPr/>
        </p:nvSpPr>
        <p:spPr bwMode="auto">
          <a:xfrm>
            <a:off x="34925" y="6559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6" name="Text Box 15"/>
          <p:cNvSpPr txBox="1">
            <a:spLocks noChangeArrowheads="1"/>
          </p:cNvSpPr>
          <p:nvPr/>
        </p:nvSpPr>
        <p:spPr bwMode="auto">
          <a:xfrm>
            <a:off x="26988" y="60388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7" name="Text Box 37"/>
          <p:cNvSpPr txBox="1">
            <a:spLocks noChangeArrowheads="1"/>
          </p:cNvSpPr>
          <p:nvPr/>
        </p:nvSpPr>
        <p:spPr bwMode="auto">
          <a:xfrm>
            <a:off x="26988" y="6218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8" name="Text Box 15"/>
          <p:cNvSpPr txBox="1">
            <a:spLocks noChangeArrowheads="1"/>
          </p:cNvSpPr>
          <p:nvPr/>
        </p:nvSpPr>
        <p:spPr bwMode="auto">
          <a:xfrm>
            <a:off x="23813" y="57054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39" name="Text Box 37"/>
          <p:cNvSpPr txBox="1">
            <a:spLocks noChangeArrowheads="1"/>
          </p:cNvSpPr>
          <p:nvPr/>
        </p:nvSpPr>
        <p:spPr bwMode="auto">
          <a:xfrm>
            <a:off x="23813" y="58848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43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Неконформные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трассы</a:t>
            </a:r>
          </a:p>
        </p:txBody>
      </p:sp>
      <p:sp>
        <p:nvSpPr>
          <p:cNvPr id="20593" name="TextBox 144"/>
          <p:cNvSpPr txBox="1">
            <a:spLocks noChangeArrowheads="1"/>
          </p:cNvSpPr>
          <p:nvPr/>
        </p:nvSpPr>
        <p:spPr bwMode="auto">
          <a:xfrm>
            <a:off x="2681288" y="1719263"/>
            <a:ext cx="351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семантика: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</a:t>
            </a:r>
            <a:endParaRPr lang="ru-RU" sz="1800"/>
          </a:p>
        </p:txBody>
      </p:sp>
      <p:sp>
        <p:nvSpPr>
          <p:cNvPr id="20594" name="TextBox 145"/>
          <p:cNvSpPr txBox="1">
            <a:spLocks noChangeArrowheads="1"/>
          </p:cNvSpPr>
          <p:nvPr/>
        </p:nvSpPr>
        <p:spPr bwMode="auto">
          <a:xfrm>
            <a:off x="431800" y="1082675"/>
            <a:ext cx="78819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Пополнение спецификации для ioco. «Программирование», 2011, No. 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7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17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7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7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17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17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" dur="indefinite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0" dur="indefinite"/>
                                        <p:tgtEl>
                                          <p:spTgt spid="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17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3" dur="indefinite"/>
                                        <p:tgtEl>
                                          <p:spTgt spid="7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17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6" dur="indefinite"/>
                                        <p:tgtEl>
                                          <p:spTgt spid="7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7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7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7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71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7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7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9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2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717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7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717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7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717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1" dur="indefinite"/>
                                        <p:tgtEl>
                                          <p:spTgt spid="7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4" dur="indefinite"/>
                                        <p:tgtEl>
                                          <p:spTgt spid="7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7" dur="indefinite"/>
                                        <p:tgtEl>
                                          <p:spTgt spid="7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0" dur="indefinite"/>
                                        <p:tgtEl>
                                          <p:spTgt spid="7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717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3" dur="indefinite"/>
                                        <p:tgtEl>
                                          <p:spTgt spid="7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717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6" dur="indefinite"/>
                                        <p:tgtEl>
                                          <p:spTgt spid="7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8" dur="indefinite"/>
                                        <p:tgtEl>
                                          <p:spTgt spid="717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9" dur="indefinite"/>
                                        <p:tgtEl>
                                          <p:spTgt spid="7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indefinite"/>
                                        <p:tgtEl>
                                          <p:spTgt spid="717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2" dur="indefinite"/>
                                        <p:tgtEl>
                                          <p:spTgt spid="7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4" dur="indefinite"/>
                                        <p:tgtEl>
                                          <p:spTgt spid="71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5" dur="indefinite"/>
                                        <p:tgtEl>
                                          <p:spTgt spid="7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7" dur="indefinite"/>
                                        <p:tgtEl>
                                          <p:spTgt spid="717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8" dur="indefinite"/>
                                        <p:tgtEl>
                                          <p:spTgt spid="7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indefinite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1" dur="indefinite"/>
                                        <p:tgtEl>
                                          <p:spTgt spid="7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3" dur="indefinite"/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4" dur="indefinite"/>
                                        <p:tgtEl>
                                          <p:spTgt spid="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indefinite"/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7" dur="indefinite"/>
                                        <p:tgtEl>
                                          <p:spTgt spid="7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2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indefinite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9" dur="indefinite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3" dur="indefinite"/>
                                        <p:tgtEl>
                                          <p:spTgt spid="717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4" dur="indefinite"/>
                                        <p:tgtEl>
                                          <p:spTgt spid="7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indefinite"/>
                                        <p:tgtEl>
                                          <p:spTgt spid="717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3" dur="indefinite"/>
                                        <p:tgtEl>
                                          <p:spTgt spid="7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9" dur="indefinite"/>
                                        <p:tgtEl>
                                          <p:spTgt spid="717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0" dur="indefinite"/>
                                        <p:tgtEl>
                                          <p:spTgt spid="7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2" dur="indefinite"/>
                                        <p:tgtEl>
                                          <p:spTgt spid="717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3" dur="indefinite"/>
                                        <p:tgtEl>
                                          <p:spTgt spid="7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5" dur="indefinite"/>
                                        <p:tgtEl>
                                          <p:spTgt spid="717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6" dur="indefinite"/>
                                        <p:tgtEl>
                                          <p:spTgt spid="7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8" dur="indefinite"/>
                                        <p:tgtEl>
                                          <p:spTgt spid="717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9" dur="indefinite"/>
                                        <p:tgtEl>
                                          <p:spTgt spid="7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1" dur="indefinite"/>
                                        <p:tgtEl>
                                          <p:spTgt spid="717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2" dur="indefinite"/>
                                        <p:tgtEl>
                                          <p:spTgt spid="7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4" dur="indefinite"/>
                                        <p:tgtEl>
                                          <p:spTgt spid="717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5" dur="indefinite"/>
                                        <p:tgtEl>
                                          <p:spTgt spid="7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7" dur="indefinite"/>
                                        <p:tgtEl>
                                          <p:spTgt spid="71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8" dur="indefinite"/>
                                        <p:tgtEl>
                                          <p:spTgt spid="7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0" dur="indefinite"/>
                                        <p:tgtEl>
                                          <p:spTgt spid="717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1" dur="indefinite"/>
                                        <p:tgtEl>
                                          <p:spTgt spid="7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3" dur="indefinite"/>
                                        <p:tgtEl>
                                          <p:spTgt spid="71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4" dur="indefinite"/>
                                        <p:tgtEl>
                                          <p:spTgt spid="7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6" dur="indefinite"/>
                                        <p:tgtEl>
                                          <p:spTgt spid="717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7" dur="indefinite"/>
                                        <p:tgtEl>
                                          <p:spTgt spid="7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9" dur="indefinite"/>
                                        <p:tgtEl>
                                          <p:spTgt spid="717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0" dur="indefinite"/>
                                        <p:tgtEl>
                                          <p:spTgt spid="7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2" dur="indefinite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3" dur="indefinite"/>
                                        <p:tgtEl>
                                          <p:spTgt spid="7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7" dur="indefinite"/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8" dur="indefinite"/>
                                        <p:tgtEl>
                                          <p:spTgt spid="7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4" dur="indefinite"/>
                                        <p:tgtEl>
                                          <p:spTgt spid="717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5" dur="indefinite"/>
                                        <p:tgtEl>
                                          <p:spTgt spid="7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9" dur="indefinite"/>
                                        <p:tgtEl>
                                          <p:spTgt spid="717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0" dur="indefinite"/>
                                        <p:tgtEl>
                                          <p:spTgt spid="7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2" grpId="0"/>
      <p:bldP spid="71714" grpId="0"/>
      <p:bldP spid="71719" grpId="0" animBg="1"/>
      <p:bldP spid="71722" grpId="0"/>
      <p:bldP spid="71723" grpId="0" animBg="1"/>
      <p:bldP spid="71724" grpId="0" animBg="1"/>
      <p:bldP spid="71725" grpId="0" animBg="1"/>
      <p:bldP spid="71728" grpId="0"/>
      <p:bldP spid="71729" grpId="0"/>
      <p:bldP spid="71730" grpId="0" animBg="1"/>
      <p:bldP spid="71731" grpId="0" animBg="1"/>
      <p:bldP spid="71732" grpId="0" animBg="1"/>
      <p:bldP spid="71733" grpId="0" animBg="1"/>
      <p:bldP spid="71734" grpId="0" animBg="1"/>
      <p:bldP spid="71744" grpId="0"/>
      <p:bldP spid="71745" grpId="0"/>
      <p:bldP spid="71746" grpId="0"/>
      <p:bldP spid="71747" grpId="0"/>
      <p:bldP spid="71748" grpId="0"/>
      <p:bldP spid="71749" grpId="0"/>
      <p:bldP spid="71749" grpId="1"/>
      <p:bldP spid="71750" grpId="0"/>
      <p:bldP spid="71751" grpId="0"/>
      <p:bldP spid="71752" grpId="0"/>
      <p:bldP spid="71752" grpId="1"/>
      <p:bldP spid="71753" grpId="0"/>
      <p:bldP spid="71754" grpId="0"/>
      <p:bldP spid="71755" grpId="0"/>
      <p:bldP spid="71756" grpId="0"/>
      <p:bldP spid="71761" grpId="0"/>
      <p:bldP spid="71762" grpId="0"/>
      <p:bldP spid="32" grpId="0" animBg="1"/>
      <p:bldP spid="43" grpId="0"/>
      <p:bldP spid="44" grpId="0"/>
      <p:bldP spid="45" grpId="0"/>
      <p:bldP spid="46" grpId="0" animBg="1"/>
      <p:bldP spid="46" grpId="1" animBg="1"/>
      <p:bldP spid="52" grpId="0"/>
      <p:bldP spid="52" grpId="1"/>
      <p:bldP spid="50" grpId="0"/>
      <p:bldP spid="50" grpId="1"/>
      <p:bldP spid="133" grpId="0"/>
      <p:bldP spid="128" grpId="0"/>
      <p:bldP spid="129" grpId="0"/>
      <p:bldP spid="129" grpId="1"/>
      <p:bldP spid="134" grpId="0"/>
      <p:bldP spid="135" grpId="0"/>
      <p:bldP spid="136" grpId="0"/>
      <p:bldP spid="137" grpId="0"/>
      <p:bldP spid="138" grpId="0"/>
      <p:bldP spid="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3084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3085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3087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8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9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90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9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309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3086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тестирования: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понятия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79388" y="1179513"/>
            <a:ext cx="5035550" cy="4492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Реализация = модель исследуемой системы</a:t>
            </a:r>
            <a:endParaRPr lang="ru-RU"/>
          </a:p>
        </p:txBody>
      </p:sp>
      <p:sp>
        <p:nvSpPr>
          <p:cNvPr id="3077" name="Text Box 73"/>
          <p:cNvSpPr txBox="1">
            <a:spLocks noChangeArrowheads="1"/>
          </p:cNvSpPr>
          <p:nvPr/>
        </p:nvSpPr>
        <p:spPr bwMode="auto">
          <a:xfrm>
            <a:off x="179388" y="1808163"/>
            <a:ext cx="6961187" cy="4492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Спецификация = модель, описывающая требования к системе</a:t>
            </a:r>
            <a:endParaRPr lang="ru-RU"/>
          </a:p>
        </p:txBody>
      </p:sp>
      <p:sp>
        <p:nvSpPr>
          <p:cNvPr id="3078" name="Text Box 74"/>
          <p:cNvSpPr txBox="1">
            <a:spLocks noChangeArrowheads="1"/>
          </p:cNvSpPr>
          <p:nvPr/>
        </p:nvSpPr>
        <p:spPr bwMode="auto">
          <a:xfrm>
            <a:off x="179388" y="2438400"/>
            <a:ext cx="6877050" cy="44926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Отношение </a:t>
            </a:r>
            <a:r>
              <a:rPr lang="ru-RU" sz="1800" i="1"/>
              <a:t>конформности</a:t>
            </a:r>
            <a:r>
              <a:rPr lang="ru-RU" sz="1800"/>
              <a:t>   </a:t>
            </a:r>
            <a:r>
              <a:rPr lang="ru-RU" sz="1800">
                <a:sym typeface="Symbol" pitchFamily="18" charset="2"/>
              </a:rPr>
              <a:t>   Реализации  </a:t>
            </a:r>
            <a:r>
              <a:rPr lang="ru-RU" sz="1800"/>
              <a:t>Спецификации</a:t>
            </a:r>
            <a:endParaRPr lang="ru-RU"/>
          </a:p>
        </p:txBody>
      </p:sp>
      <p:sp>
        <p:nvSpPr>
          <p:cNvPr id="3079" name="Text Box 75"/>
          <p:cNvSpPr txBox="1">
            <a:spLocks noChangeArrowheads="1"/>
          </p:cNvSpPr>
          <p:nvPr/>
        </p:nvSpPr>
        <p:spPr bwMode="auto">
          <a:xfrm>
            <a:off x="179388" y="4329113"/>
            <a:ext cx="5521325" cy="4492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Отношение «проходит»   </a:t>
            </a:r>
            <a:r>
              <a:rPr lang="ru-RU" sz="1800">
                <a:sym typeface="Symbol" pitchFamily="18" charset="2"/>
              </a:rPr>
              <a:t>   Реализации  </a:t>
            </a:r>
            <a:r>
              <a:rPr lang="ru-RU" sz="1800"/>
              <a:t>Тесты</a:t>
            </a:r>
            <a:endParaRPr lang="ru-RU"/>
          </a:p>
        </p:txBody>
      </p:sp>
      <p:sp>
        <p:nvSpPr>
          <p:cNvPr id="3080" name="Text Box 76"/>
          <p:cNvSpPr txBox="1">
            <a:spLocks noChangeArrowheads="1"/>
          </p:cNvSpPr>
          <p:nvPr/>
        </p:nvSpPr>
        <p:spPr bwMode="auto">
          <a:xfrm>
            <a:off x="179388" y="4992688"/>
            <a:ext cx="8324850" cy="11366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ct val="50000"/>
              </a:spcAft>
            </a:pPr>
            <a:r>
              <a:rPr lang="ru-RU" sz="1800"/>
              <a:t>Набор тестов </a:t>
            </a:r>
            <a:r>
              <a:rPr lang="ru-RU" sz="1800" i="1"/>
              <a:t>полный</a:t>
            </a:r>
            <a:r>
              <a:rPr lang="ru-RU" sz="1800"/>
              <a:t> для заданной спецификации, если для </a:t>
            </a:r>
            <a:r>
              <a:rPr lang="ru-RU" sz="1800">
                <a:sym typeface="Symbol" pitchFamily="18" charset="2"/>
              </a:rPr>
              <a:t> реализации</a:t>
            </a:r>
          </a:p>
          <a:p>
            <a:r>
              <a:rPr lang="ru-RU" sz="1800"/>
              <a:t>	реализация проходит каждый тест из набора</a:t>
            </a:r>
          </a:p>
          <a:p>
            <a:r>
              <a:rPr lang="ru-RU" sz="1800">
                <a:sym typeface="Symbol" pitchFamily="18" charset="2"/>
              </a:rPr>
              <a:t>	</a:t>
            </a:r>
            <a:r>
              <a:rPr lang="ru-RU" sz="1800"/>
              <a:t>реализация конформна спецификации</a:t>
            </a:r>
            <a:endParaRPr lang="ru-RU"/>
          </a:p>
        </p:txBody>
      </p:sp>
      <p:sp>
        <p:nvSpPr>
          <p:cNvPr id="3081" name="Text Box 77"/>
          <p:cNvSpPr txBox="1">
            <a:spLocks noChangeArrowheads="1"/>
          </p:cNvSpPr>
          <p:nvPr/>
        </p:nvSpPr>
        <p:spPr bwMode="auto">
          <a:xfrm>
            <a:off x="179388" y="3068638"/>
            <a:ext cx="8675687" cy="10541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Тестирование = проверка конформности в процессе эксперимента:</a:t>
            </a:r>
          </a:p>
          <a:p>
            <a:pPr>
              <a:spcBef>
                <a:spcPct val="20000"/>
              </a:spcBef>
            </a:pPr>
            <a:r>
              <a:rPr lang="ru-RU" sz="1800"/>
              <a:t>тест, подменяя собой окружение реализации, взаимодействует с реализацией</a:t>
            </a:r>
          </a:p>
          <a:p>
            <a:r>
              <a:rPr lang="ru-RU" sz="1800"/>
              <a:t>И выносит вердикт </a:t>
            </a:r>
            <a:r>
              <a:rPr lang="en-US" sz="1800" b="1" i="1"/>
              <a:t>pass</a:t>
            </a:r>
            <a:r>
              <a:rPr lang="en-US" sz="1800"/>
              <a:t> (</a:t>
            </a:r>
            <a:r>
              <a:rPr lang="ru-RU" sz="1800"/>
              <a:t>проходит)</a:t>
            </a:r>
            <a:r>
              <a:rPr lang="en-US" sz="1800"/>
              <a:t> </a:t>
            </a:r>
            <a:r>
              <a:rPr lang="ru-RU" sz="1800"/>
              <a:t>или </a:t>
            </a:r>
            <a:r>
              <a:rPr lang="en-US" sz="1800" b="1" i="1"/>
              <a:t>fail</a:t>
            </a:r>
            <a:r>
              <a:rPr lang="ru-RU" sz="1800"/>
              <a:t> (ошибка).</a:t>
            </a:r>
            <a:endParaRPr lang="ru-RU"/>
          </a:p>
        </p:txBody>
      </p:sp>
      <p:sp>
        <p:nvSpPr>
          <p:cNvPr id="308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22315DE-EF9C-442F-971F-1BCD6BB119CA}" type="slidenum">
              <a:rPr lang="ru-RU" sz="1400"/>
              <a:pPr algn="r"/>
              <a:t>2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1633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1634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1635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1637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38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39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40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64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164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1636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119261" name="Text Box 29"/>
          <p:cNvSpPr txBox="1">
            <a:spLocks noChangeArrowheads="1"/>
          </p:cNvSpPr>
          <p:nvPr/>
        </p:nvSpPr>
        <p:spPr bwMode="auto">
          <a:xfrm>
            <a:off x="333375" y="5407025"/>
            <a:ext cx="8424863" cy="811213"/>
          </a:xfrm>
          <a:prstGeom prst="rect">
            <a:avLst/>
          </a:prstGeom>
          <a:solidFill>
            <a:srgbClr val="F7F1D9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altLang="zh-TW" sz="2400" dirty="0">
                <a:latin typeface="Times New Roman" pitchFamily="18" charset="0"/>
              </a:rPr>
              <a:t>При пополнении добавляются некоторые новые трассы (</a:t>
            </a:r>
            <a:r>
              <a:rPr lang="ru-RU" altLang="zh-TW" sz="2400" dirty="0">
                <a:solidFill>
                  <a:srgbClr val="0000FF"/>
                </a:solidFill>
                <a:latin typeface="Times New Roman" pitchFamily="18" charset="0"/>
              </a:rPr>
              <a:t>синие</a:t>
            </a:r>
            <a:r>
              <a:rPr lang="ru-RU" altLang="zh-TW" sz="2400" dirty="0">
                <a:latin typeface="Times New Roman" pitchFamily="18" charset="0"/>
              </a:rPr>
              <a:t>),</a:t>
            </a:r>
            <a:br>
              <a:rPr lang="ru-RU" altLang="zh-TW" sz="2400" dirty="0">
                <a:latin typeface="Times New Roman" pitchFamily="18" charset="0"/>
              </a:rPr>
            </a:br>
            <a:r>
              <a:rPr lang="ru-RU" altLang="zh-TW" sz="2400" dirty="0">
                <a:latin typeface="Times New Roman" pitchFamily="18" charset="0"/>
              </a:rPr>
              <a:t>а некоторые старые трассы удаляются (</a:t>
            </a:r>
            <a:r>
              <a:rPr lang="ru-RU" altLang="zh-TW" sz="24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itchFamily="18" charset="0"/>
              </a:rPr>
              <a:t>бледно-серые</a:t>
            </a:r>
            <a:r>
              <a:rPr lang="ru-RU" altLang="zh-TW" sz="2400" dirty="0">
                <a:latin typeface="Times New Roman" pitchFamily="18" charset="0"/>
              </a:rPr>
              <a:t>).</a:t>
            </a:r>
            <a:endParaRPr lang="ru-RU" sz="2400" dirty="0">
              <a:latin typeface="Times New Roman" pitchFamily="18" charset="0"/>
            </a:endParaRPr>
          </a:p>
        </p:txBody>
      </p:sp>
      <p:sp>
        <p:nvSpPr>
          <p:cNvPr id="2150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20F1668-B2D3-4F89-AC4C-BFEA205A6D3E}" type="slidenum">
              <a:rPr lang="ru-RU" sz="1400"/>
              <a:pPr algn="r"/>
              <a:t>20</a:t>
            </a:fld>
            <a:endParaRPr lang="ru-RU" sz="1400"/>
          </a:p>
        </p:txBody>
      </p:sp>
      <p:sp>
        <p:nvSpPr>
          <p:cNvPr id="21509" name="AutoShape 3"/>
          <p:cNvSpPr>
            <a:spLocks noChangeAspect="1" noChangeArrowheads="1"/>
          </p:cNvSpPr>
          <p:nvPr/>
        </p:nvSpPr>
        <p:spPr bwMode="auto">
          <a:xfrm>
            <a:off x="385763" y="2708275"/>
            <a:ext cx="8416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0" name="Oval 4"/>
          <p:cNvSpPr>
            <a:spLocks noChangeAspect="1" noChangeArrowheads="1"/>
          </p:cNvSpPr>
          <p:nvPr/>
        </p:nvSpPr>
        <p:spPr bwMode="auto">
          <a:xfrm>
            <a:off x="550863" y="4016375"/>
            <a:ext cx="312737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endParaRPr lang="ru-RU" sz="180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96863" y="3068638"/>
            <a:ext cx="282575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ru-RU" sz="1800" baseline="-25000">
                <a:latin typeface="Times New Roman" pitchFamily="18" charset="0"/>
              </a:rPr>
              <a:t>52</a:t>
            </a:r>
            <a:endParaRPr lang="ru-RU" sz="1800"/>
          </a:p>
        </p:txBody>
      </p:sp>
      <p:cxnSp>
        <p:nvCxnSpPr>
          <p:cNvPr id="21512" name="AutoShape 6"/>
          <p:cNvCxnSpPr>
            <a:cxnSpLocks noChangeShapeType="1"/>
            <a:stCxn id="21510" idx="7"/>
            <a:endCxn id="21515" idx="2"/>
          </p:cNvCxnSpPr>
          <p:nvPr/>
        </p:nvCxnSpPr>
        <p:spPr bwMode="auto">
          <a:xfrm flipV="1">
            <a:off x="817563" y="3394075"/>
            <a:ext cx="555625" cy="66833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949325" y="353060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1514" name="Oval 8"/>
          <p:cNvSpPr>
            <a:spLocks noChangeAspect="1" noChangeArrowheads="1"/>
          </p:cNvSpPr>
          <p:nvPr/>
        </p:nvSpPr>
        <p:spPr bwMode="auto">
          <a:xfrm>
            <a:off x="1373188" y="4797425"/>
            <a:ext cx="312737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endParaRPr lang="ru-RU" sz="1800"/>
          </a:p>
        </p:txBody>
      </p:sp>
      <p:sp>
        <p:nvSpPr>
          <p:cNvPr id="21515" name="Oval 9"/>
          <p:cNvSpPr>
            <a:spLocks noChangeAspect="1" noChangeArrowheads="1"/>
          </p:cNvSpPr>
          <p:nvPr/>
        </p:nvSpPr>
        <p:spPr bwMode="auto">
          <a:xfrm>
            <a:off x="1373188" y="3238500"/>
            <a:ext cx="312737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endParaRPr lang="ru-RU" sz="1800"/>
          </a:p>
        </p:txBody>
      </p:sp>
      <p:sp>
        <p:nvSpPr>
          <p:cNvPr id="21516" name="Oval 10"/>
          <p:cNvSpPr>
            <a:spLocks noChangeAspect="1" noChangeArrowheads="1"/>
          </p:cNvSpPr>
          <p:nvPr/>
        </p:nvSpPr>
        <p:spPr bwMode="auto">
          <a:xfrm>
            <a:off x="1373188" y="4016375"/>
            <a:ext cx="312737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endParaRPr lang="ru-RU" sz="1800"/>
          </a:p>
        </p:txBody>
      </p:sp>
      <p:cxnSp>
        <p:nvCxnSpPr>
          <p:cNvPr id="21517" name="AutoShape 11"/>
          <p:cNvCxnSpPr>
            <a:cxnSpLocks noChangeShapeType="1"/>
            <a:stCxn id="21510" idx="6"/>
            <a:endCxn id="21516" idx="2"/>
          </p:cNvCxnSpPr>
          <p:nvPr/>
        </p:nvCxnSpPr>
        <p:spPr bwMode="auto">
          <a:xfrm>
            <a:off x="863600" y="4173538"/>
            <a:ext cx="509588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18" name="AutoShape 12"/>
          <p:cNvCxnSpPr>
            <a:cxnSpLocks noChangeShapeType="1"/>
            <a:stCxn id="21510" idx="5"/>
            <a:endCxn id="21514" idx="2"/>
          </p:cNvCxnSpPr>
          <p:nvPr/>
        </p:nvCxnSpPr>
        <p:spPr bwMode="auto">
          <a:xfrm>
            <a:off x="817563" y="4283075"/>
            <a:ext cx="555625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19" name="Text Box 13"/>
          <p:cNvSpPr txBox="1">
            <a:spLocks noChangeArrowheads="1"/>
          </p:cNvSpPr>
          <p:nvPr/>
        </p:nvSpPr>
        <p:spPr bwMode="auto">
          <a:xfrm>
            <a:off x="1041400" y="3927475"/>
            <a:ext cx="100013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1520" name="Text Box 14"/>
          <p:cNvSpPr txBox="1">
            <a:spLocks noChangeArrowheads="1"/>
          </p:cNvSpPr>
          <p:nvPr/>
        </p:nvSpPr>
        <p:spPr bwMode="auto">
          <a:xfrm>
            <a:off x="962025" y="4541838"/>
            <a:ext cx="1016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1521" name="Oval 15"/>
          <p:cNvSpPr>
            <a:spLocks noChangeAspect="1" noChangeArrowheads="1"/>
          </p:cNvSpPr>
          <p:nvPr/>
        </p:nvSpPr>
        <p:spPr bwMode="auto">
          <a:xfrm>
            <a:off x="2413000" y="4797425"/>
            <a:ext cx="312738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endParaRPr lang="ru-RU" sz="1800"/>
          </a:p>
        </p:txBody>
      </p:sp>
      <p:sp>
        <p:nvSpPr>
          <p:cNvPr id="21522" name="Oval 16"/>
          <p:cNvSpPr>
            <a:spLocks noChangeAspect="1" noChangeArrowheads="1"/>
          </p:cNvSpPr>
          <p:nvPr/>
        </p:nvSpPr>
        <p:spPr bwMode="auto">
          <a:xfrm>
            <a:off x="2413000" y="3238500"/>
            <a:ext cx="312738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endParaRPr lang="ru-RU" sz="1800"/>
          </a:p>
        </p:txBody>
      </p:sp>
      <p:sp>
        <p:nvSpPr>
          <p:cNvPr id="21523" name="Oval 17"/>
          <p:cNvSpPr>
            <a:spLocks noChangeAspect="1" noChangeArrowheads="1"/>
          </p:cNvSpPr>
          <p:nvPr/>
        </p:nvSpPr>
        <p:spPr bwMode="auto">
          <a:xfrm>
            <a:off x="2413000" y="4016375"/>
            <a:ext cx="312738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21524" name="Oval 18"/>
          <p:cNvSpPr>
            <a:spLocks noChangeAspect="1" noChangeArrowheads="1"/>
          </p:cNvSpPr>
          <p:nvPr/>
        </p:nvSpPr>
        <p:spPr bwMode="auto">
          <a:xfrm>
            <a:off x="3452813" y="4016375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endParaRPr lang="ru-RU" sz="1800"/>
          </a:p>
        </p:txBody>
      </p:sp>
      <p:cxnSp>
        <p:nvCxnSpPr>
          <p:cNvPr id="21525" name="AutoShape 19"/>
          <p:cNvCxnSpPr>
            <a:cxnSpLocks noChangeShapeType="1"/>
            <a:stCxn id="21515" idx="6"/>
            <a:endCxn id="21522" idx="2"/>
          </p:cNvCxnSpPr>
          <p:nvPr/>
        </p:nvCxnSpPr>
        <p:spPr bwMode="auto">
          <a:xfrm>
            <a:off x="1685925" y="3394075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26" name="AutoShape 20"/>
          <p:cNvCxnSpPr>
            <a:cxnSpLocks noChangeShapeType="1"/>
            <a:stCxn id="21516" idx="6"/>
            <a:endCxn id="21523" idx="2"/>
          </p:cNvCxnSpPr>
          <p:nvPr/>
        </p:nvCxnSpPr>
        <p:spPr bwMode="auto">
          <a:xfrm>
            <a:off x="1685925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27" name="AutoShape 21"/>
          <p:cNvCxnSpPr>
            <a:cxnSpLocks noChangeShapeType="1"/>
            <a:stCxn id="21514" idx="6"/>
            <a:endCxn id="21521" idx="2"/>
          </p:cNvCxnSpPr>
          <p:nvPr/>
        </p:nvCxnSpPr>
        <p:spPr bwMode="auto">
          <a:xfrm>
            <a:off x="1685925" y="4953000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28" name="AutoShape 23"/>
          <p:cNvCxnSpPr>
            <a:cxnSpLocks noChangeShapeType="1"/>
            <a:stCxn id="21521" idx="6"/>
            <a:endCxn id="21524" idx="3"/>
          </p:cNvCxnSpPr>
          <p:nvPr/>
        </p:nvCxnSpPr>
        <p:spPr bwMode="auto">
          <a:xfrm flipV="1">
            <a:off x="2725738" y="4283075"/>
            <a:ext cx="771525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29" name="AutoShape 24"/>
          <p:cNvCxnSpPr>
            <a:cxnSpLocks noChangeShapeType="1"/>
            <a:stCxn id="21524" idx="6"/>
            <a:endCxn id="21524" idx="1"/>
          </p:cNvCxnSpPr>
          <p:nvPr/>
        </p:nvCxnSpPr>
        <p:spPr bwMode="auto">
          <a:xfrm flipH="1" flipV="1">
            <a:off x="3497263" y="4062413"/>
            <a:ext cx="266700" cy="111125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30" name="AutoShape 25"/>
          <p:cNvCxnSpPr>
            <a:cxnSpLocks noChangeShapeType="1"/>
            <a:stCxn id="21523" idx="6"/>
            <a:endCxn id="21524" idx="2"/>
          </p:cNvCxnSpPr>
          <p:nvPr/>
        </p:nvCxnSpPr>
        <p:spPr bwMode="auto">
          <a:xfrm>
            <a:off x="2725738" y="4173538"/>
            <a:ext cx="7270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2032000" y="3140075"/>
            <a:ext cx="103188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1532" name="Text Box 28"/>
          <p:cNvSpPr txBox="1">
            <a:spLocks noChangeArrowheads="1"/>
          </p:cNvSpPr>
          <p:nvPr/>
        </p:nvSpPr>
        <p:spPr bwMode="auto">
          <a:xfrm>
            <a:off x="2051050" y="393065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1533" name="Text Box 29"/>
          <p:cNvSpPr txBox="1">
            <a:spLocks noChangeArrowheads="1"/>
          </p:cNvSpPr>
          <p:nvPr/>
        </p:nvSpPr>
        <p:spPr bwMode="auto">
          <a:xfrm>
            <a:off x="2051050" y="4708525"/>
            <a:ext cx="101600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1534" name="Text Box 30"/>
          <p:cNvSpPr txBox="1">
            <a:spLocks noChangeArrowheads="1"/>
          </p:cNvSpPr>
          <p:nvPr/>
        </p:nvSpPr>
        <p:spPr bwMode="auto">
          <a:xfrm>
            <a:off x="3105150" y="3927475"/>
            <a:ext cx="101600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3105150" y="4652963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21536" name="Text Box 33"/>
          <p:cNvSpPr txBox="1">
            <a:spLocks noChangeArrowheads="1"/>
          </p:cNvSpPr>
          <p:nvPr/>
        </p:nvSpPr>
        <p:spPr bwMode="auto">
          <a:xfrm>
            <a:off x="3805238" y="3779838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21537" name="Text Box 35"/>
          <p:cNvSpPr txBox="1">
            <a:spLocks noChangeArrowheads="1"/>
          </p:cNvSpPr>
          <p:nvPr/>
        </p:nvSpPr>
        <p:spPr bwMode="auto">
          <a:xfrm>
            <a:off x="1485900" y="2971800"/>
            <a:ext cx="109538" cy="2682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1538" name="Text Box 36"/>
          <p:cNvSpPr txBox="1">
            <a:spLocks noChangeArrowheads="1"/>
          </p:cNvSpPr>
          <p:nvPr/>
        </p:nvSpPr>
        <p:spPr bwMode="auto">
          <a:xfrm>
            <a:off x="1485900" y="37528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1539" name="Text Box 37"/>
          <p:cNvSpPr txBox="1">
            <a:spLocks noChangeArrowheads="1"/>
          </p:cNvSpPr>
          <p:nvPr/>
        </p:nvSpPr>
        <p:spPr bwMode="auto">
          <a:xfrm>
            <a:off x="2522538" y="45291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1540" name="Text Box 38"/>
          <p:cNvSpPr txBox="1">
            <a:spLocks noChangeArrowheads="1"/>
          </p:cNvSpPr>
          <p:nvPr/>
        </p:nvSpPr>
        <p:spPr bwMode="auto">
          <a:xfrm>
            <a:off x="2514600" y="2979738"/>
            <a:ext cx="114300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1541" name="Oval 39"/>
          <p:cNvSpPr>
            <a:spLocks noChangeAspect="1" noChangeArrowheads="1"/>
          </p:cNvSpPr>
          <p:nvPr/>
        </p:nvSpPr>
        <p:spPr bwMode="auto">
          <a:xfrm>
            <a:off x="4662488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0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cxnSp>
        <p:nvCxnSpPr>
          <p:cNvPr id="71721" name="AutoShape 41"/>
          <p:cNvCxnSpPr>
            <a:cxnSpLocks noChangeShapeType="1"/>
            <a:stCxn id="21541" idx="7"/>
            <a:endCxn id="71724" idx="2"/>
          </p:cNvCxnSpPr>
          <p:nvPr/>
        </p:nvCxnSpPr>
        <p:spPr bwMode="auto">
          <a:xfrm flipV="1">
            <a:off x="4927600" y="3390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22" name="Text Box 42"/>
          <p:cNvSpPr txBox="1">
            <a:spLocks noChangeArrowheads="1"/>
          </p:cNvSpPr>
          <p:nvPr/>
        </p:nvSpPr>
        <p:spPr bwMode="auto">
          <a:xfrm>
            <a:off x="5059363" y="3527425"/>
            <a:ext cx="101600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1544" name="Oval 43"/>
          <p:cNvSpPr>
            <a:spLocks noChangeAspect="1" noChangeArrowheads="1"/>
          </p:cNvSpPr>
          <p:nvPr/>
        </p:nvSpPr>
        <p:spPr bwMode="auto">
          <a:xfrm>
            <a:off x="5484813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3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71724" name="Oval 44"/>
          <p:cNvSpPr>
            <a:spLocks noChangeAspect="1" noChangeArrowheads="1"/>
          </p:cNvSpPr>
          <p:nvPr/>
        </p:nvSpPr>
        <p:spPr bwMode="auto">
          <a:xfrm>
            <a:off x="5484813" y="3235325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1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46" name="Oval 45"/>
          <p:cNvSpPr>
            <a:spLocks noChangeAspect="1" noChangeArrowheads="1"/>
          </p:cNvSpPr>
          <p:nvPr/>
        </p:nvSpPr>
        <p:spPr bwMode="auto">
          <a:xfrm>
            <a:off x="5484813" y="4014788"/>
            <a:ext cx="311150" cy="311150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2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cxnSp>
        <p:nvCxnSpPr>
          <p:cNvPr id="21547" name="AutoShape 46"/>
          <p:cNvCxnSpPr>
            <a:cxnSpLocks noChangeShapeType="1"/>
            <a:stCxn id="21541" idx="6"/>
            <a:endCxn id="21546" idx="2"/>
          </p:cNvCxnSpPr>
          <p:nvPr/>
        </p:nvCxnSpPr>
        <p:spPr bwMode="auto">
          <a:xfrm>
            <a:off x="4973638" y="4170363"/>
            <a:ext cx="5111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48" name="AutoShape 47"/>
          <p:cNvCxnSpPr>
            <a:cxnSpLocks noChangeShapeType="1"/>
            <a:stCxn id="21541" idx="5"/>
            <a:endCxn id="21544" idx="2"/>
          </p:cNvCxnSpPr>
          <p:nvPr/>
        </p:nvCxnSpPr>
        <p:spPr bwMode="auto">
          <a:xfrm>
            <a:off x="4927600" y="4279900"/>
            <a:ext cx="557213" cy="6699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49" name="Text Box 48"/>
          <p:cNvSpPr txBox="1">
            <a:spLocks noChangeArrowheads="1"/>
          </p:cNvSpPr>
          <p:nvPr/>
        </p:nvSpPr>
        <p:spPr bwMode="auto">
          <a:xfrm>
            <a:off x="5151438" y="3925888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1550" name="Text Box 49"/>
          <p:cNvSpPr txBox="1">
            <a:spLocks noChangeArrowheads="1"/>
          </p:cNvSpPr>
          <p:nvPr/>
        </p:nvSpPr>
        <p:spPr bwMode="auto">
          <a:xfrm>
            <a:off x="5072063" y="4540250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sp>
        <p:nvSpPr>
          <p:cNvPr id="21551" name="Oval 50"/>
          <p:cNvSpPr>
            <a:spLocks noChangeAspect="1" noChangeArrowheads="1"/>
          </p:cNvSpPr>
          <p:nvPr/>
        </p:nvSpPr>
        <p:spPr bwMode="auto">
          <a:xfrm>
            <a:off x="6524625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6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71731" name="Oval 51"/>
          <p:cNvSpPr>
            <a:spLocks noChangeAspect="1" noChangeArrowheads="1"/>
          </p:cNvSpPr>
          <p:nvPr/>
        </p:nvSpPr>
        <p:spPr bwMode="auto">
          <a:xfrm>
            <a:off x="6524625" y="3235325"/>
            <a:ext cx="311150" cy="311150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4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53" name="Oval 52"/>
          <p:cNvSpPr>
            <a:spLocks noChangeAspect="1" noChangeArrowheads="1"/>
          </p:cNvSpPr>
          <p:nvPr/>
        </p:nvSpPr>
        <p:spPr bwMode="auto">
          <a:xfrm>
            <a:off x="6524625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5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54" name="Oval 53"/>
          <p:cNvSpPr>
            <a:spLocks noChangeAspect="1" noChangeArrowheads="1"/>
          </p:cNvSpPr>
          <p:nvPr/>
        </p:nvSpPr>
        <p:spPr bwMode="auto">
          <a:xfrm>
            <a:off x="7562850" y="4794250"/>
            <a:ext cx="311150" cy="312738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8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55" name="Oval 54"/>
          <p:cNvSpPr>
            <a:spLocks noChangeAspect="1" noChangeArrowheads="1"/>
          </p:cNvSpPr>
          <p:nvPr/>
        </p:nvSpPr>
        <p:spPr bwMode="auto">
          <a:xfrm>
            <a:off x="7562850" y="4014788"/>
            <a:ext cx="311150" cy="311150"/>
          </a:xfrm>
          <a:prstGeom prst="ellips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1900"/>
              </a:lnSpc>
            </a:pPr>
            <a:r>
              <a:rPr lang="ru-RU" sz="1800">
                <a:latin typeface="Times New Roman" pitchFamily="18" charset="0"/>
              </a:rPr>
              <a:t>7</a:t>
            </a:r>
            <a:r>
              <a:rPr lang="en-US" sz="1800" b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cxnSp>
        <p:nvCxnSpPr>
          <p:cNvPr id="71735" name="AutoShape 55"/>
          <p:cNvCxnSpPr>
            <a:cxnSpLocks noChangeShapeType="1"/>
            <a:stCxn id="71724" idx="6"/>
            <a:endCxn id="71731" idx="2"/>
          </p:cNvCxnSpPr>
          <p:nvPr/>
        </p:nvCxnSpPr>
        <p:spPr bwMode="auto">
          <a:xfrm>
            <a:off x="5795963" y="3390900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57" name="AutoShape 56"/>
          <p:cNvCxnSpPr>
            <a:cxnSpLocks noChangeShapeType="1"/>
            <a:stCxn id="21546" idx="6"/>
            <a:endCxn id="21553" idx="2"/>
          </p:cNvCxnSpPr>
          <p:nvPr/>
        </p:nvCxnSpPr>
        <p:spPr bwMode="auto">
          <a:xfrm>
            <a:off x="5795963" y="4170363"/>
            <a:ext cx="728662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58" name="AutoShape 57"/>
          <p:cNvCxnSpPr>
            <a:cxnSpLocks noChangeShapeType="1"/>
            <a:stCxn id="21544" idx="6"/>
            <a:endCxn id="21551" idx="2"/>
          </p:cNvCxnSpPr>
          <p:nvPr/>
        </p:nvCxnSpPr>
        <p:spPr bwMode="auto">
          <a:xfrm>
            <a:off x="5795963" y="4949825"/>
            <a:ext cx="728662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59" name="AutoShape 59"/>
          <p:cNvCxnSpPr>
            <a:cxnSpLocks noChangeShapeType="1"/>
            <a:stCxn id="21551" idx="6"/>
            <a:endCxn id="21554" idx="2"/>
          </p:cNvCxnSpPr>
          <p:nvPr/>
        </p:nvCxnSpPr>
        <p:spPr bwMode="auto">
          <a:xfrm>
            <a:off x="6835775" y="4949825"/>
            <a:ext cx="7270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60" name="AutoShape 60"/>
          <p:cNvCxnSpPr>
            <a:cxnSpLocks noChangeShapeType="1"/>
            <a:stCxn id="21554" idx="6"/>
            <a:endCxn id="21554" idx="0"/>
          </p:cNvCxnSpPr>
          <p:nvPr/>
        </p:nvCxnSpPr>
        <p:spPr bwMode="auto">
          <a:xfrm flipH="1" flipV="1">
            <a:off x="7718425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61" name="AutoShape 61"/>
          <p:cNvCxnSpPr>
            <a:cxnSpLocks noChangeShapeType="1"/>
            <a:stCxn id="21555" idx="6"/>
            <a:endCxn id="21555" idx="0"/>
          </p:cNvCxnSpPr>
          <p:nvPr/>
        </p:nvCxnSpPr>
        <p:spPr bwMode="auto">
          <a:xfrm flipH="1" flipV="1">
            <a:off x="7718425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62" name="AutoShape 62"/>
          <p:cNvCxnSpPr>
            <a:cxnSpLocks noChangeShapeType="1"/>
            <a:stCxn id="21553" idx="6"/>
            <a:endCxn id="21555" idx="2"/>
          </p:cNvCxnSpPr>
          <p:nvPr/>
        </p:nvCxnSpPr>
        <p:spPr bwMode="auto">
          <a:xfrm>
            <a:off x="6835775" y="4170363"/>
            <a:ext cx="7270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71744" name="Text Box 64"/>
          <p:cNvSpPr txBox="1">
            <a:spLocks noChangeArrowheads="1"/>
          </p:cNvSpPr>
          <p:nvPr/>
        </p:nvSpPr>
        <p:spPr bwMode="auto">
          <a:xfrm>
            <a:off x="6142038" y="3136900"/>
            <a:ext cx="179387" cy="2778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64" name="Text Box 65"/>
          <p:cNvSpPr txBox="1">
            <a:spLocks noChangeArrowheads="1"/>
          </p:cNvSpPr>
          <p:nvPr/>
        </p:nvSpPr>
        <p:spPr bwMode="auto">
          <a:xfrm>
            <a:off x="6161088" y="3884613"/>
            <a:ext cx="1793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65" name="Text Box 66"/>
          <p:cNvSpPr txBox="1">
            <a:spLocks noChangeArrowheads="1"/>
          </p:cNvSpPr>
          <p:nvPr/>
        </p:nvSpPr>
        <p:spPr bwMode="auto">
          <a:xfrm>
            <a:off x="6161088" y="4687888"/>
            <a:ext cx="1793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66" name="Text Box 67"/>
          <p:cNvSpPr txBox="1">
            <a:spLocks noChangeArrowheads="1"/>
          </p:cNvSpPr>
          <p:nvPr/>
        </p:nvSpPr>
        <p:spPr bwMode="auto">
          <a:xfrm>
            <a:off x="7215188" y="3883025"/>
            <a:ext cx="1793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67" name="Text Box 68"/>
          <p:cNvSpPr txBox="1">
            <a:spLocks noChangeArrowheads="1"/>
          </p:cNvSpPr>
          <p:nvPr/>
        </p:nvSpPr>
        <p:spPr bwMode="auto">
          <a:xfrm>
            <a:off x="7215188" y="4691063"/>
            <a:ext cx="1793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68" name="Text Box 70"/>
          <p:cNvSpPr txBox="1">
            <a:spLocks noChangeArrowheads="1"/>
          </p:cNvSpPr>
          <p:nvPr/>
        </p:nvSpPr>
        <p:spPr bwMode="auto">
          <a:xfrm>
            <a:off x="7924800" y="37782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21569" name="Text Box 71"/>
          <p:cNvSpPr txBox="1">
            <a:spLocks noChangeArrowheads="1"/>
          </p:cNvSpPr>
          <p:nvPr/>
        </p:nvSpPr>
        <p:spPr bwMode="auto">
          <a:xfrm>
            <a:off x="7934325" y="4586288"/>
            <a:ext cx="111125" cy="328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71753" name="Text Box 73"/>
          <p:cNvSpPr txBox="1">
            <a:spLocks noChangeArrowheads="1"/>
          </p:cNvSpPr>
          <p:nvPr/>
        </p:nvSpPr>
        <p:spPr bwMode="auto">
          <a:xfrm>
            <a:off x="5597525" y="2968625"/>
            <a:ext cx="107950" cy="269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1571" name="Text Box 74"/>
          <p:cNvSpPr txBox="1">
            <a:spLocks noChangeArrowheads="1"/>
          </p:cNvSpPr>
          <p:nvPr/>
        </p:nvSpPr>
        <p:spPr bwMode="auto">
          <a:xfrm>
            <a:off x="5597525" y="3749675"/>
            <a:ext cx="112713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21572" name="Text Box 75"/>
          <p:cNvSpPr txBox="1">
            <a:spLocks noChangeArrowheads="1"/>
          </p:cNvSpPr>
          <p:nvPr/>
        </p:nvSpPr>
        <p:spPr bwMode="auto">
          <a:xfrm>
            <a:off x="6632575" y="45275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71756" name="Text Box 76"/>
          <p:cNvSpPr txBox="1">
            <a:spLocks noChangeArrowheads="1"/>
          </p:cNvSpPr>
          <p:nvPr/>
        </p:nvSpPr>
        <p:spPr bwMode="auto">
          <a:xfrm>
            <a:off x="6624638" y="29781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cxnSp>
        <p:nvCxnSpPr>
          <p:cNvPr id="21574" name="AutoShape 77"/>
          <p:cNvCxnSpPr>
            <a:cxnSpLocks noChangeShapeType="1"/>
            <a:stCxn id="21524" idx="6"/>
            <a:endCxn id="21524" idx="0"/>
          </p:cNvCxnSpPr>
          <p:nvPr/>
        </p:nvCxnSpPr>
        <p:spPr bwMode="auto">
          <a:xfrm flipH="1" flipV="1">
            <a:off x="3608388" y="4016375"/>
            <a:ext cx="155575" cy="157163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75" name="Text Box 78"/>
          <p:cNvSpPr txBox="1">
            <a:spLocks noChangeArrowheads="1"/>
          </p:cNvSpPr>
          <p:nvPr/>
        </p:nvSpPr>
        <p:spPr bwMode="auto">
          <a:xfrm>
            <a:off x="3484563" y="3552825"/>
            <a:ext cx="984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cxnSp>
        <p:nvCxnSpPr>
          <p:cNvPr id="21576" name="AutoShape 79"/>
          <p:cNvCxnSpPr>
            <a:cxnSpLocks noChangeShapeType="1"/>
            <a:stCxn id="21555" idx="6"/>
            <a:endCxn id="21555" idx="1"/>
          </p:cNvCxnSpPr>
          <p:nvPr/>
        </p:nvCxnSpPr>
        <p:spPr bwMode="auto">
          <a:xfrm flipH="1" flipV="1">
            <a:off x="7608888" y="4060825"/>
            <a:ext cx="265112" cy="109538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577" name="AutoShape 80"/>
          <p:cNvCxnSpPr>
            <a:cxnSpLocks noChangeShapeType="1"/>
            <a:stCxn id="21554" idx="6"/>
            <a:endCxn id="21554" idx="1"/>
          </p:cNvCxnSpPr>
          <p:nvPr/>
        </p:nvCxnSpPr>
        <p:spPr bwMode="auto">
          <a:xfrm flipH="1" flipV="1">
            <a:off x="7608888" y="4840288"/>
            <a:ext cx="265112" cy="109537"/>
          </a:xfrm>
          <a:prstGeom prst="curvedConnector4">
            <a:avLst>
              <a:gd name="adj1" fmla="val -124139"/>
              <a:gd name="adj2" fmla="val 441667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78" name="Text Box 81"/>
          <p:cNvSpPr txBox="1">
            <a:spLocks noChangeArrowheads="1"/>
          </p:cNvSpPr>
          <p:nvPr/>
        </p:nvSpPr>
        <p:spPr bwMode="auto">
          <a:xfrm>
            <a:off x="7526338" y="3552825"/>
            <a:ext cx="1793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21579" name="Text Box 82"/>
          <p:cNvSpPr txBox="1">
            <a:spLocks noChangeArrowheads="1"/>
          </p:cNvSpPr>
          <p:nvPr/>
        </p:nvSpPr>
        <p:spPr bwMode="auto">
          <a:xfrm>
            <a:off x="7497763" y="4359275"/>
            <a:ext cx="1793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</a:rPr>
              <a:t>`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3438525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cxnSp>
        <p:nvCxnSpPr>
          <p:cNvPr id="34" name="Прямая со стрелкой 33"/>
          <p:cNvCxnSpPr>
            <a:stCxn id="21522" idx="6"/>
            <a:endCxn id="32" idx="2"/>
          </p:cNvCxnSpPr>
          <p:nvPr/>
        </p:nvCxnSpPr>
        <p:spPr>
          <a:xfrm>
            <a:off x="2725738" y="3394075"/>
            <a:ext cx="712787" cy="4763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32" idx="6"/>
            <a:endCxn id="32" idx="0"/>
          </p:cNvCxnSpPr>
          <p:nvPr/>
        </p:nvCxnSpPr>
        <p:spPr>
          <a:xfrm flipH="1" flipV="1">
            <a:off x="3600450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7"/>
          <p:cNvCxnSpPr>
            <a:stCxn id="32" idx="6"/>
            <a:endCxn id="32" idx="1"/>
          </p:cNvCxnSpPr>
          <p:nvPr/>
        </p:nvCxnSpPr>
        <p:spPr>
          <a:xfrm flipH="1" flipV="1">
            <a:off x="3486150" y="3284538"/>
            <a:ext cx="276225" cy="114300"/>
          </a:xfrm>
          <a:prstGeom prst="curvedConnector4">
            <a:avLst>
              <a:gd name="adj1" fmla="val -82661"/>
              <a:gd name="adj2" fmla="val 340983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236913" y="2889250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86175" y="2990850"/>
            <a:ext cx="3000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862263" y="3092450"/>
            <a:ext cx="287337" cy="3698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endParaRPr lang="ru-RU"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7678738" y="3236913"/>
            <a:ext cx="323850" cy="32385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02475" y="3095625"/>
            <a:ext cx="363538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endParaRPr lang="ru-RU" sz="1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591425" y="2879725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endParaRPr lang="ru-RU" sz="1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Прямая со стрелкой 37"/>
          <p:cNvCxnSpPr>
            <a:stCxn id="46" idx="6"/>
            <a:endCxn id="46" idx="0"/>
          </p:cNvCxnSpPr>
          <p:nvPr/>
        </p:nvCxnSpPr>
        <p:spPr>
          <a:xfrm flipH="1" flipV="1">
            <a:off x="7840663" y="3236913"/>
            <a:ext cx="161925" cy="161925"/>
          </a:xfrm>
          <a:prstGeom prst="curvedConnector4">
            <a:avLst>
              <a:gd name="adj1" fmla="val -141111"/>
              <a:gd name="adj2" fmla="val 241111"/>
            </a:avLst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71731" idx="6"/>
            <a:endCxn id="46" idx="2"/>
          </p:cNvCxnSpPr>
          <p:nvPr/>
        </p:nvCxnSpPr>
        <p:spPr>
          <a:xfrm>
            <a:off x="6835775" y="3390900"/>
            <a:ext cx="842963" cy="7938"/>
          </a:xfrm>
          <a:prstGeom prst="straightConnector1">
            <a:avLst/>
          </a:prstGeom>
          <a:ln w="19050">
            <a:solidFill>
              <a:srgbClr val="0000FF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92" name="AutoShape 26"/>
          <p:cNvCxnSpPr>
            <a:cxnSpLocks noChangeShapeType="1"/>
          </p:cNvCxnSpPr>
          <p:nvPr/>
        </p:nvCxnSpPr>
        <p:spPr bwMode="auto">
          <a:xfrm flipV="1">
            <a:off x="2568575" y="3549650"/>
            <a:ext cx="0" cy="4667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93" name="Text Box 7"/>
          <p:cNvSpPr txBox="1">
            <a:spLocks noChangeArrowheads="1"/>
          </p:cNvSpPr>
          <p:nvPr/>
        </p:nvSpPr>
        <p:spPr bwMode="auto">
          <a:xfrm>
            <a:off x="2355850" y="3654425"/>
            <a:ext cx="1016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cxnSp>
        <p:nvCxnSpPr>
          <p:cNvPr id="21594" name="AutoShape 26"/>
          <p:cNvCxnSpPr>
            <a:cxnSpLocks noChangeShapeType="1"/>
          </p:cNvCxnSpPr>
          <p:nvPr/>
        </p:nvCxnSpPr>
        <p:spPr bwMode="auto">
          <a:xfrm flipV="1">
            <a:off x="1531938" y="4322763"/>
            <a:ext cx="0" cy="46672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595" name="Text Box 7"/>
          <p:cNvSpPr txBox="1">
            <a:spLocks noChangeArrowheads="1"/>
          </p:cNvSpPr>
          <p:nvPr/>
        </p:nvSpPr>
        <p:spPr bwMode="auto">
          <a:xfrm>
            <a:off x="1319213" y="4427538"/>
            <a:ext cx="100012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cxnSp>
        <p:nvCxnSpPr>
          <p:cNvPr id="145" name="AutoShape 41"/>
          <p:cNvCxnSpPr>
            <a:cxnSpLocks noChangeShapeType="1"/>
            <a:stCxn id="21510" idx="4"/>
            <a:endCxn id="21541" idx="4"/>
          </p:cNvCxnSpPr>
          <p:nvPr/>
        </p:nvCxnSpPr>
        <p:spPr bwMode="auto">
          <a:xfrm rot="5400000" flipH="1" flipV="1">
            <a:off x="2761456" y="2272507"/>
            <a:ext cx="3175" cy="4110038"/>
          </a:xfrm>
          <a:prstGeom prst="bentConnector3">
            <a:avLst>
              <a:gd name="adj1" fmla="val -33348745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2681288" y="1717675"/>
            <a:ext cx="3773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семантика: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x,x`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</a:t>
            </a:r>
            <a:endParaRPr lang="ru-RU" sz="1800"/>
          </a:p>
        </p:txBody>
      </p:sp>
      <p:sp>
        <p:nvSpPr>
          <p:cNvPr id="21598" name="TextBox 155"/>
          <p:cNvSpPr txBox="1">
            <a:spLocks noChangeArrowheads="1"/>
          </p:cNvSpPr>
          <p:nvPr/>
        </p:nvSpPr>
        <p:spPr bwMode="auto">
          <a:xfrm>
            <a:off x="385763" y="2484438"/>
            <a:ext cx="1187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en-US" sz="1800" b="1">
                <a:latin typeface="Times New Roman" pitchFamily="18" charset="0"/>
                <a:cs typeface="Times New Roman" pitchFamily="18" charset="0"/>
              </a:rPr>
              <a:t>4</a:t>
            </a:r>
            <a:endParaRPr lang="ru-RU" sz="1800" b="1"/>
          </a:p>
        </p:txBody>
      </p:sp>
      <p:cxnSp>
        <p:nvCxnSpPr>
          <p:cNvPr id="164" name="Прямая соединительная линия 163"/>
          <p:cNvCxnSpPr/>
          <p:nvPr/>
        </p:nvCxnSpPr>
        <p:spPr>
          <a:xfrm>
            <a:off x="4932363" y="2079625"/>
            <a:ext cx="1793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 Box 64"/>
          <p:cNvSpPr txBox="1">
            <a:spLocks noChangeArrowheads="1"/>
          </p:cNvSpPr>
          <p:nvPr/>
        </p:nvSpPr>
        <p:spPr bwMode="auto">
          <a:xfrm>
            <a:off x="6142038" y="3133725"/>
            <a:ext cx="185737" cy="24606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74" name="Text Box 65"/>
          <p:cNvSpPr txBox="1">
            <a:spLocks noChangeArrowheads="1"/>
          </p:cNvSpPr>
          <p:nvPr/>
        </p:nvSpPr>
        <p:spPr bwMode="auto">
          <a:xfrm>
            <a:off x="6164263" y="3883025"/>
            <a:ext cx="211137" cy="27146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75" name="Text Box 66"/>
          <p:cNvSpPr txBox="1">
            <a:spLocks noChangeArrowheads="1"/>
          </p:cNvSpPr>
          <p:nvPr/>
        </p:nvSpPr>
        <p:spPr bwMode="auto">
          <a:xfrm>
            <a:off x="6161088" y="4683125"/>
            <a:ext cx="211137" cy="2413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76" name="Text Box 67"/>
          <p:cNvSpPr txBox="1">
            <a:spLocks noChangeArrowheads="1"/>
          </p:cNvSpPr>
          <p:nvPr/>
        </p:nvSpPr>
        <p:spPr bwMode="auto">
          <a:xfrm>
            <a:off x="7218363" y="3878263"/>
            <a:ext cx="192087" cy="2714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77" name="Text Box 68"/>
          <p:cNvSpPr txBox="1">
            <a:spLocks noChangeArrowheads="1"/>
          </p:cNvSpPr>
          <p:nvPr/>
        </p:nvSpPr>
        <p:spPr bwMode="auto">
          <a:xfrm>
            <a:off x="7215188" y="4687888"/>
            <a:ext cx="192087" cy="2413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78" name="Text Box 76"/>
          <p:cNvSpPr txBox="1">
            <a:spLocks noChangeArrowheads="1"/>
          </p:cNvSpPr>
          <p:nvPr/>
        </p:nvSpPr>
        <p:spPr bwMode="auto">
          <a:xfrm>
            <a:off x="6624638" y="2978150"/>
            <a:ext cx="114300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</a:t>
            </a:r>
            <a:endParaRPr lang="ru-RU" sz="1800"/>
          </a:p>
        </p:txBody>
      </p:sp>
      <p:sp>
        <p:nvSpPr>
          <p:cNvPr id="179" name="Text Box 81"/>
          <p:cNvSpPr txBox="1">
            <a:spLocks noChangeArrowheads="1"/>
          </p:cNvSpPr>
          <p:nvPr/>
        </p:nvSpPr>
        <p:spPr bwMode="auto">
          <a:xfrm>
            <a:off x="7521575" y="3552825"/>
            <a:ext cx="200025" cy="23653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sp>
        <p:nvSpPr>
          <p:cNvPr id="180" name="Text Box 82"/>
          <p:cNvSpPr txBox="1">
            <a:spLocks noChangeArrowheads="1"/>
          </p:cNvSpPr>
          <p:nvPr/>
        </p:nvSpPr>
        <p:spPr bwMode="auto">
          <a:xfrm>
            <a:off x="7494588" y="4359275"/>
            <a:ext cx="173037" cy="23971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x</a:t>
            </a:r>
            <a:endParaRPr lang="ru-RU" sz="1800"/>
          </a:p>
        </p:txBody>
      </p:sp>
      <p:grpSp>
        <p:nvGrpSpPr>
          <p:cNvPr id="5" name="Группа 201"/>
          <p:cNvGrpSpPr>
            <a:grpSpLocks/>
          </p:cNvGrpSpPr>
          <p:nvPr/>
        </p:nvGrpSpPr>
        <p:grpSpPr bwMode="auto">
          <a:xfrm>
            <a:off x="4662488" y="3236913"/>
            <a:ext cx="3211512" cy="1870075"/>
            <a:chOff x="4662020" y="3235146"/>
            <a:chExt cx="3212345" cy="1871124"/>
          </a:xfrm>
        </p:grpSpPr>
        <p:sp>
          <p:nvSpPr>
            <p:cNvPr id="21624" name="Oval 39"/>
            <p:cNvSpPr>
              <a:spLocks noChangeAspect="1" noChangeArrowheads="1"/>
            </p:cNvSpPr>
            <p:nvPr/>
          </p:nvSpPr>
          <p:spPr bwMode="auto">
            <a:xfrm>
              <a:off x="4662020" y="4012811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0</a:t>
              </a:r>
              <a:endParaRPr lang="ru-RU" sz="1800"/>
            </a:p>
          </p:txBody>
        </p:sp>
        <p:sp>
          <p:nvSpPr>
            <p:cNvPr id="21625" name="Oval 43"/>
            <p:cNvSpPr>
              <a:spLocks noChangeAspect="1" noChangeArrowheads="1"/>
            </p:cNvSpPr>
            <p:nvPr/>
          </p:nvSpPr>
          <p:spPr bwMode="auto">
            <a:xfrm>
              <a:off x="5484351" y="4794569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3</a:t>
              </a:r>
              <a:endParaRPr lang="ru-RU" sz="1800"/>
            </a:p>
          </p:txBody>
        </p:sp>
        <p:sp>
          <p:nvSpPr>
            <p:cNvPr id="21626" name="Oval 44"/>
            <p:cNvSpPr>
              <a:spLocks noChangeAspect="1" noChangeArrowheads="1"/>
            </p:cNvSpPr>
            <p:nvPr/>
          </p:nvSpPr>
          <p:spPr bwMode="auto">
            <a:xfrm>
              <a:off x="5484351" y="3235146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1</a:t>
              </a:r>
              <a:endParaRPr lang="ru-RU" sz="1800"/>
            </a:p>
          </p:txBody>
        </p:sp>
        <p:sp>
          <p:nvSpPr>
            <p:cNvPr id="21627" name="Oval 45"/>
            <p:cNvSpPr>
              <a:spLocks noChangeAspect="1" noChangeArrowheads="1"/>
            </p:cNvSpPr>
            <p:nvPr/>
          </p:nvSpPr>
          <p:spPr bwMode="auto">
            <a:xfrm>
              <a:off x="5484351" y="4014399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2</a:t>
              </a:r>
              <a:endParaRPr lang="ru-RU" sz="1800"/>
            </a:p>
          </p:txBody>
        </p:sp>
        <p:sp>
          <p:nvSpPr>
            <p:cNvPr id="21628" name="Oval 50"/>
            <p:cNvSpPr>
              <a:spLocks noChangeAspect="1" noChangeArrowheads="1"/>
            </p:cNvSpPr>
            <p:nvPr/>
          </p:nvSpPr>
          <p:spPr bwMode="auto">
            <a:xfrm>
              <a:off x="6523966" y="4794569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6</a:t>
              </a:r>
              <a:endParaRPr lang="ru-RU" sz="1800"/>
            </a:p>
          </p:txBody>
        </p:sp>
        <p:sp>
          <p:nvSpPr>
            <p:cNvPr id="21629" name="Oval 52"/>
            <p:cNvSpPr>
              <a:spLocks noChangeAspect="1" noChangeArrowheads="1"/>
            </p:cNvSpPr>
            <p:nvPr/>
          </p:nvSpPr>
          <p:spPr bwMode="auto">
            <a:xfrm>
              <a:off x="6523966" y="4014399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5</a:t>
              </a:r>
              <a:endParaRPr lang="ru-RU" sz="1800"/>
            </a:p>
          </p:txBody>
        </p:sp>
        <p:sp>
          <p:nvSpPr>
            <p:cNvPr id="21630" name="Oval 53"/>
            <p:cNvSpPr>
              <a:spLocks noChangeAspect="1" noChangeArrowheads="1"/>
            </p:cNvSpPr>
            <p:nvPr/>
          </p:nvSpPr>
          <p:spPr bwMode="auto">
            <a:xfrm>
              <a:off x="7562664" y="4794569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8</a:t>
              </a:r>
              <a:endParaRPr lang="ru-RU" sz="1800"/>
            </a:p>
          </p:txBody>
        </p:sp>
        <p:sp>
          <p:nvSpPr>
            <p:cNvPr id="21631" name="Oval 54"/>
            <p:cNvSpPr>
              <a:spLocks noChangeAspect="1" noChangeArrowheads="1"/>
            </p:cNvSpPr>
            <p:nvPr/>
          </p:nvSpPr>
          <p:spPr bwMode="auto">
            <a:xfrm>
              <a:off x="7562664" y="4014399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7</a:t>
              </a:r>
              <a:endParaRPr lang="ru-RU" sz="1800"/>
            </a:p>
          </p:txBody>
        </p:sp>
        <p:sp>
          <p:nvSpPr>
            <p:cNvPr id="21632" name="Oval 51"/>
            <p:cNvSpPr>
              <a:spLocks noChangeAspect="1" noChangeArrowheads="1"/>
            </p:cNvSpPr>
            <p:nvPr/>
          </p:nvSpPr>
          <p:spPr bwMode="auto">
            <a:xfrm>
              <a:off x="6523200" y="3236400"/>
              <a:ext cx="311701" cy="311701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ts val="1900"/>
                </a:lnSpc>
              </a:pPr>
              <a:r>
                <a:rPr lang="ru-RU" sz="1800">
                  <a:latin typeface="Times New Roman" pitchFamily="18" charset="0"/>
                </a:rPr>
                <a:t>4</a:t>
              </a:r>
              <a:endParaRPr lang="ru-RU" sz="1800"/>
            </a:p>
          </p:txBody>
        </p:sp>
      </p:grpSp>
      <p:sp>
        <p:nvSpPr>
          <p:cNvPr id="186" name="Text Box 15"/>
          <p:cNvSpPr txBox="1">
            <a:spLocks noChangeArrowheads="1"/>
          </p:cNvSpPr>
          <p:nvPr/>
        </p:nvSpPr>
        <p:spPr bwMode="auto">
          <a:xfrm>
            <a:off x="34925" y="6559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88" name="Text Box 15"/>
          <p:cNvSpPr txBox="1">
            <a:spLocks noChangeArrowheads="1"/>
          </p:cNvSpPr>
          <p:nvPr/>
        </p:nvSpPr>
        <p:spPr bwMode="auto">
          <a:xfrm>
            <a:off x="26988" y="6218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89" name="Text Box 37"/>
          <p:cNvSpPr txBox="1">
            <a:spLocks noChangeArrowheads="1"/>
          </p:cNvSpPr>
          <p:nvPr/>
        </p:nvSpPr>
        <p:spPr bwMode="auto">
          <a:xfrm>
            <a:off x="26988" y="63976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91" name="Text Box 37"/>
          <p:cNvSpPr txBox="1">
            <a:spLocks noChangeArrowheads="1"/>
          </p:cNvSpPr>
          <p:nvPr/>
        </p:nvSpPr>
        <p:spPr bwMode="auto">
          <a:xfrm>
            <a:off x="23813" y="60642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92" name="Text Box 14"/>
          <p:cNvSpPr txBox="1">
            <a:spLocks noChangeArrowheads="1"/>
          </p:cNvSpPr>
          <p:nvPr/>
        </p:nvSpPr>
        <p:spPr bwMode="auto">
          <a:xfrm>
            <a:off x="522288" y="4694238"/>
            <a:ext cx="100012" cy="2778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Times New Roman" pitchFamily="18" charset="0"/>
                <a:sym typeface="Symbol" pitchFamily="18" charset="2"/>
              </a:rPr>
              <a:t></a:t>
            </a:r>
            <a:endParaRPr lang="ru-RU" sz="1800"/>
          </a:p>
        </p:txBody>
      </p:sp>
      <p:cxnSp>
        <p:nvCxnSpPr>
          <p:cNvPr id="21614" name="AutoShape 58"/>
          <p:cNvCxnSpPr>
            <a:cxnSpLocks noChangeShapeType="1"/>
          </p:cNvCxnSpPr>
          <p:nvPr/>
        </p:nvCxnSpPr>
        <p:spPr bwMode="auto">
          <a:xfrm flipH="1" flipV="1">
            <a:off x="5640388" y="4794250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cxnSp>
        <p:nvCxnSpPr>
          <p:cNvPr id="21615" name="AutoShape 63"/>
          <p:cNvCxnSpPr>
            <a:cxnSpLocks noChangeShapeType="1"/>
          </p:cNvCxnSpPr>
          <p:nvPr/>
        </p:nvCxnSpPr>
        <p:spPr bwMode="auto">
          <a:xfrm flipH="1" flipV="1">
            <a:off x="6680200" y="4014788"/>
            <a:ext cx="155575" cy="155575"/>
          </a:xfrm>
          <a:prstGeom prst="curvedConnector4">
            <a:avLst>
              <a:gd name="adj1" fmla="val -211764"/>
              <a:gd name="adj2" fmla="val 311764"/>
            </a:avLst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</p:spPr>
      </p:cxnSp>
      <p:sp>
        <p:nvSpPr>
          <p:cNvPr id="21616" name="Text Box 69"/>
          <p:cNvSpPr txBox="1">
            <a:spLocks noChangeArrowheads="1"/>
          </p:cNvSpPr>
          <p:nvPr/>
        </p:nvSpPr>
        <p:spPr bwMode="auto">
          <a:xfrm>
            <a:off x="6889750" y="3776663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a</a:t>
            </a:r>
            <a:endParaRPr lang="ru-RU" sz="1800"/>
          </a:p>
        </p:txBody>
      </p:sp>
      <p:sp>
        <p:nvSpPr>
          <p:cNvPr id="21617" name="Text Box 72"/>
          <p:cNvSpPr txBox="1">
            <a:spLocks noChangeArrowheads="1"/>
          </p:cNvSpPr>
          <p:nvPr/>
        </p:nvSpPr>
        <p:spPr bwMode="auto">
          <a:xfrm>
            <a:off x="5842000" y="4603750"/>
            <a:ext cx="111125" cy="33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r>
              <a:rPr lang="en-US" sz="1800" i="1">
                <a:latin typeface="Times New Roman" pitchFamily="18" charset="0"/>
              </a:rPr>
              <a:t>b</a:t>
            </a:r>
            <a:endParaRPr lang="ru-RU" sz="1800"/>
          </a:p>
        </p:txBody>
      </p:sp>
      <p:sp>
        <p:nvSpPr>
          <p:cNvPr id="197" name="Text Box 5"/>
          <p:cNvSpPr txBox="1">
            <a:spLocks noChangeArrowheads="1"/>
          </p:cNvSpPr>
          <p:nvPr/>
        </p:nvSpPr>
        <p:spPr bwMode="auto">
          <a:xfrm>
            <a:off x="206375" y="3789363"/>
            <a:ext cx="204788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ru-RU" sz="1800" baseline="-25000">
                <a:latin typeface="Times New Roman" pitchFamily="18" charset="0"/>
              </a:rPr>
              <a:t>5</a:t>
            </a:r>
            <a:endParaRPr lang="ru-RU" sz="1800"/>
          </a:p>
        </p:txBody>
      </p:sp>
      <p:sp>
        <p:nvSpPr>
          <p:cNvPr id="198" name="Text Box 40"/>
          <p:cNvSpPr txBox="1">
            <a:spLocks noChangeArrowheads="1"/>
          </p:cNvSpPr>
          <p:nvPr/>
        </p:nvSpPr>
        <p:spPr bwMode="auto">
          <a:xfrm>
            <a:off x="4437063" y="3654425"/>
            <a:ext cx="204787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S</a:t>
            </a:r>
            <a:r>
              <a:rPr lang="en-US" sz="1800" baseline="-25000">
                <a:latin typeface="Times New Roman" pitchFamily="18" charset="0"/>
              </a:rPr>
              <a:t>2</a:t>
            </a:r>
            <a:endParaRPr lang="ru-RU" sz="1800"/>
          </a:p>
        </p:txBody>
      </p:sp>
      <p:sp>
        <p:nvSpPr>
          <p:cNvPr id="199" name="TextBox 198"/>
          <p:cNvSpPr txBox="1">
            <a:spLocks noChangeArrowheads="1"/>
          </p:cNvSpPr>
          <p:nvPr/>
        </p:nvSpPr>
        <p:spPr bwMode="auto">
          <a:xfrm>
            <a:off x="2681288" y="1717675"/>
            <a:ext cx="351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  <a:cs typeface="Times New Roman" pitchFamily="18" charset="0"/>
              </a:rPr>
              <a:t>ioco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>
                <a:latin typeface="Times New Roman" pitchFamily="18" charset="0"/>
                <a:cs typeface="Times New Roman" pitchFamily="18" charset="0"/>
              </a:rPr>
              <a:t>семантика: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>
                <a:latin typeface="Times New Roman" pitchFamily="18" charset="0"/>
                <a:cs typeface="Times New Roman" pitchFamily="18" charset="0"/>
              </a:rPr>
              <a:t>}</a:t>
            </a:r>
            <a:endParaRPr lang="ru-RU" sz="1800"/>
          </a:p>
        </p:txBody>
      </p:sp>
      <p:cxnSp>
        <p:nvCxnSpPr>
          <p:cNvPr id="200" name="Прямая соединительная линия 199"/>
          <p:cNvCxnSpPr/>
          <p:nvPr/>
        </p:nvCxnSpPr>
        <p:spPr>
          <a:xfrm>
            <a:off x="250825" y="3429000"/>
            <a:ext cx="3603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13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Неконформные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трассы</a:t>
            </a:r>
          </a:p>
        </p:txBody>
      </p:sp>
      <p:sp>
        <p:nvSpPr>
          <p:cNvPr id="21623" name="TextBox 207"/>
          <p:cNvSpPr txBox="1">
            <a:spLocks noChangeArrowheads="1"/>
          </p:cNvSpPr>
          <p:nvPr/>
        </p:nvSpPr>
        <p:spPr bwMode="auto">
          <a:xfrm>
            <a:off x="431800" y="1082675"/>
            <a:ext cx="78819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Пополнение спецификации для ioco. «Программирование», 2011, No. 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717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7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7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717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1" dur="indefinite"/>
                                        <p:tgtEl>
                                          <p:spTgt spid="7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71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4" dur="indefinite"/>
                                        <p:tgtEl>
                                          <p:spTgt spid="7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7" dur="indefinite"/>
                                        <p:tgtEl>
                                          <p:spTgt spid="7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717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0" dur="indefinite"/>
                                        <p:tgtEl>
                                          <p:spTgt spid="7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3" dur="indefinite"/>
                                        <p:tgtEl>
                                          <p:spTgt spid="7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717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6" dur="indefinite"/>
                                        <p:tgtEl>
                                          <p:spTgt spid="7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71722" grpId="0"/>
      <p:bldP spid="71724" grpId="0" animBg="1"/>
      <p:bldP spid="71731" grpId="0" animBg="1"/>
      <p:bldP spid="71744" grpId="0"/>
      <p:bldP spid="71753" grpId="0"/>
      <p:bldP spid="71756" grpId="0"/>
      <p:bldP spid="32" grpId="0" animBg="1"/>
      <p:bldP spid="43" grpId="0"/>
      <p:bldP spid="44" grpId="0"/>
      <p:bldP spid="45" grpId="0"/>
      <p:bldP spid="46" grpId="0" animBg="1"/>
      <p:bldP spid="46" grpId="1" animBg="1"/>
      <p:bldP spid="52" grpId="0"/>
      <p:bldP spid="52" grpId="1"/>
      <p:bldP spid="50" grpId="0"/>
      <p:bldP spid="50" grpId="1"/>
      <p:bldP spid="155" grpId="0"/>
      <p:bldP spid="173" grpId="0" animBg="1"/>
      <p:bldP spid="174" grpId="0" animBg="1"/>
      <p:bldP spid="175" grpId="0" animBg="1"/>
      <p:bldP spid="176" grpId="0" animBg="1"/>
      <p:bldP spid="177" grpId="0" animBg="1"/>
      <p:bldP spid="178" grpId="0"/>
      <p:bldP spid="179" grpId="0" animBg="1"/>
      <p:bldP spid="180" grpId="0" animBg="1"/>
      <p:bldP spid="186" grpId="0"/>
      <p:bldP spid="188" grpId="0"/>
      <p:bldP spid="189" grpId="0"/>
      <p:bldP spid="191" grpId="0"/>
      <p:bldP spid="192" grpId="0"/>
      <p:bldP spid="197" grpId="0"/>
      <p:bldP spid="198" grpId="0"/>
      <p:bldP spid="1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2572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257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257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2576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7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8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9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8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258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2575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2253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7A7BF62-8FA3-4435-A702-6BF8075EAF4D}" type="slidenum">
              <a:rPr lang="ru-RU" sz="1400"/>
              <a:pPr algn="r"/>
              <a:t>21</a:t>
            </a:fld>
            <a:endParaRPr lang="ru-RU" sz="1400"/>
          </a:p>
        </p:txBody>
      </p:sp>
      <p:sp>
        <p:nvSpPr>
          <p:cNvPr id="1123345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Семантика пополнения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533" name="Text Box 34"/>
          <p:cNvSpPr txBox="1">
            <a:spLocks noChangeArrowheads="1"/>
          </p:cNvSpPr>
          <p:nvPr/>
        </p:nvSpPr>
        <p:spPr bwMode="auto">
          <a:xfrm>
            <a:off x="115888" y="4733925"/>
            <a:ext cx="3960812" cy="70008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36000" bIns="72000">
            <a:spAutoFit/>
          </a:bodyPr>
          <a:lstStyle/>
          <a:p>
            <a:pPr marL="342900" indent="-342900"/>
            <a:r>
              <a:rPr lang="ru-RU" altLang="zh-TW" sz="1800">
                <a:latin typeface="Times New Roman" pitchFamily="18" charset="0"/>
                <a:sym typeface="Symbol" pitchFamily="18" charset="2"/>
              </a:rPr>
              <a:t>В общем случае не существует</a:t>
            </a:r>
            <a:endParaRPr lang="en-US" altLang="zh-TW" sz="18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342900" indent="-342900"/>
            <a:r>
              <a:rPr lang="ru-RU" altLang="zh-TW" sz="1800">
                <a:latin typeface="Times New Roman" pitchFamily="18" charset="0"/>
                <a:sym typeface="Symbol" pitchFamily="18" charset="2"/>
              </a:rPr>
              <a:t>пополнения </a:t>
            </a:r>
            <a:r>
              <a:rPr lang="ru-RU" altLang="zh-TW" sz="1800" i="1">
                <a:latin typeface="Times New Roman" pitchFamily="18" charset="0"/>
                <a:sym typeface="Symbol" pitchFamily="18" charset="2"/>
              </a:rPr>
              <a:t>в той же самой</a:t>
            </a:r>
            <a:r>
              <a:rPr lang="ru-RU" altLang="zh-TW" sz="1800">
                <a:latin typeface="Times New Roman" pitchFamily="18" charset="0"/>
                <a:sym typeface="Symbol" pitchFamily="18" charset="2"/>
              </a:rPr>
              <a:t> семантике</a:t>
            </a:r>
          </a:p>
        </p:txBody>
      </p:sp>
      <p:pic>
        <p:nvPicPr>
          <p:cNvPr id="22534" name="Рисунок 27" descr="Пополнение в другой семантике Пример.gif"/>
          <p:cNvPicPr>
            <a:picLocks noChangeAspect="1"/>
          </p:cNvPicPr>
          <p:nvPr/>
        </p:nvPicPr>
        <p:blipFill>
          <a:blip r:embed="rId3" cstate="print"/>
          <a:srcRect r="57507"/>
          <a:stretch>
            <a:fillRect/>
          </a:stretch>
        </p:blipFill>
        <p:spPr bwMode="auto">
          <a:xfrm>
            <a:off x="179388" y="1898650"/>
            <a:ext cx="37179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127000" y="5513388"/>
            <a:ext cx="4040188" cy="6985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36000" bIns="7200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Пополнения нет в </a:t>
            </a: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семантике,</a:t>
            </a:r>
            <a:r>
              <a:rPr lang="en-US" altLang="zh-TW" sz="18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где</a:t>
            </a:r>
            <a:r>
              <a:rPr lang="en-US" altLang="zh-TW" sz="18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есть</a:t>
            </a:r>
          </a:p>
          <a:p>
            <a:pPr>
              <a:spcBef>
                <a:spcPts val="0"/>
              </a:spcBef>
              <a:defRPr/>
            </a:pP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хотя </a:t>
            </a: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бы две R-кнопки  </a:t>
            </a:r>
            <a:r>
              <a:rPr lang="en-US" altLang="zh-TW" sz="1800" dirty="0">
                <a:latin typeface="+mj-lt"/>
                <a:sym typeface="Symbol" pitchFamily="18" charset="2"/>
              </a:rPr>
              <a:t>A</a:t>
            </a:r>
            <a:r>
              <a:rPr lang="ru-RU" altLang="zh-TW" sz="1800" dirty="0">
                <a:latin typeface="+mj-lt"/>
                <a:sym typeface="Symbol" pitchFamily="18" charset="2"/>
              </a:rPr>
              <a:t></a:t>
            </a:r>
            <a:r>
              <a:rPr lang="en-US" altLang="zh-TW" sz="1800" dirty="0">
                <a:latin typeface="+mj-lt"/>
                <a:sym typeface="Symbol" pitchFamily="18" charset="2"/>
              </a:rPr>
              <a:t>B </a:t>
            </a:r>
            <a:r>
              <a:rPr lang="ru-RU" altLang="zh-TW" sz="1800" dirty="0">
                <a:latin typeface="+mj-lt"/>
                <a:sym typeface="Symbol" pitchFamily="18" charset="2"/>
              </a:rPr>
              <a:t> </a:t>
            </a:r>
            <a:r>
              <a:rPr lang="ru-RU" altLang="zh-TW" sz="1800" dirty="0">
                <a:latin typeface="Times New Roman" pitchFamily="18" charset="0"/>
                <a:sym typeface="Symbol" pitchFamily="18" charset="2"/>
              </a:rPr>
              <a:t>и</a:t>
            </a:r>
            <a:r>
              <a:rPr lang="ru-RU" altLang="zh-TW" sz="1800" dirty="0">
                <a:latin typeface="+mj-lt"/>
                <a:sym typeface="Symbol" pitchFamily="18" charset="2"/>
              </a:rPr>
              <a:t>  </a:t>
            </a:r>
            <a:r>
              <a:rPr lang="en-US" altLang="zh-TW" sz="1800" dirty="0">
                <a:latin typeface="+mj-lt"/>
                <a:sym typeface="Symbol" pitchFamily="18" charset="2"/>
              </a:rPr>
              <a:t>A</a:t>
            </a:r>
            <a:r>
              <a:rPr lang="ru-RU" altLang="zh-TW" sz="1800" dirty="0">
                <a:latin typeface="+mj-lt"/>
                <a:sym typeface="Symbol" pitchFamily="18" charset="2"/>
              </a:rPr>
              <a:t></a:t>
            </a:r>
            <a:r>
              <a:rPr lang="en-US" altLang="zh-TW" sz="1800" dirty="0">
                <a:latin typeface="+mj-lt"/>
                <a:sym typeface="Symbol" pitchFamily="18" charset="2"/>
              </a:rPr>
              <a:t>B </a:t>
            </a:r>
            <a:r>
              <a:rPr lang="en-US" altLang="zh-TW" sz="1800" dirty="0">
                <a:latin typeface="+mj-lt"/>
                <a:sym typeface="Symbol"/>
              </a:rPr>
              <a:t> </a:t>
            </a:r>
            <a:r>
              <a:rPr lang="en-US" altLang="zh-TW" sz="1800" b="1" dirty="0">
                <a:latin typeface="Times New Roman" pitchFamily="18" charset="0"/>
                <a:cs typeface="Times New Roman" pitchFamily="18" charset="0"/>
                <a:sym typeface="Symbol"/>
              </a:rPr>
              <a:t>L</a:t>
            </a:r>
            <a:endParaRPr lang="ru-RU" altLang="zh-TW" sz="180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2536" name="TextBox 27"/>
          <p:cNvSpPr txBox="1">
            <a:spLocks noChangeArrowheads="1"/>
          </p:cNvSpPr>
          <p:nvPr/>
        </p:nvSpPr>
        <p:spPr bwMode="auto">
          <a:xfrm>
            <a:off x="206375" y="1993900"/>
            <a:ext cx="1187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latin typeface="Times New Roman" pitchFamily="18" charset="0"/>
                <a:cs typeface="Times New Roman" pitchFamily="18" charset="0"/>
              </a:rPr>
              <a:t>Пример 5</a:t>
            </a:r>
            <a:endParaRPr lang="ru-RU" sz="1800" b="1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692275" y="1808163"/>
            <a:ext cx="404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ym typeface="Symbol" pitchFamily="18" charset="2"/>
              </a:rPr>
              <a:t></a:t>
            </a:r>
            <a:endParaRPr lang="ru-RU" sz="1800" b="1"/>
          </a:p>
        </p:txBody>
      </p:sp>
      <p:sp>
        <p:nvSpPr>
          <p:cNvPr id="22538" name="TextBox 41"/>
          <p:cNvSpPr txBox="1">
            <a:spLocks noChangeArrowheads="1"/>
          </p:cNvSpPr>
          <p:nvPr/>
        </p:nvSpPr>
        <p:spPr bwMode="auto">
          <a:xfrm>
            <a:off x="1633538" y="3328988"/>
            <a:ext cx="552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sym typeface="Symbol" pitchFamily="18" charset="2"/>
              </a:rPr>
              <a:t>,</a:t>
            </a:r>
            <a:endParaRPr lang="ru-RU" sz="1800" b="1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2322513" y="1989138"/>
            <a:ext cx="314325" cy="3603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692275" y="1808163"/>
            <a:ext cx="552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sym typeface="Symbol" pitchFamily="18" charset="2"/>
              </a:rPr>
              <a:t></a:t>
            </a:r>
            <a:r>
              <a:rPr lang="ru-RU" sz="1800" b="1">
                <a:solidFill>
                  <a:srgbClr val="FF0000"/>
                </a:solidFill>
                <a:sym typeface="Symbol" pitchFamily="18" charset="2"/>
              </a:rPr>
              <a:t>,</a:t>
            </a:r>
            <a:endParaRPr lang="ru-RU" sz="1800" b="1">
              <a:solidFill>
                <a:srgbClr val="FF0000"/>
              </a:solidFill>
            </a:endParaRPr>
          </a:p>
        </p:txBody>
      </p:sp>
      <p:sp>
        <p:nvSpPr>
          <p:cNvPr id="50" name="AutoShape 300"/>
          <p:cNvSpPr>
            <a:spLocks noChangeArrowheads="1"/>
          </p:cNvSpPr>
          <p:nvPr/>
        </p:nvSpPr>
        <p:spPr bwMode="auto">
          <a:xfrm rot="-7776720">
            <a:off x="2381250" y="2457450"/>
            <a:ext cx="468313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42" name="TextBox 56"/>
          <p:cNvSpPr txBox="1">
            <a:spLocks noChangeArrowheads="1"/>
          </p:cNvSpPr>
          <p:nvPr/>
        </p:nvSpPr>
        <p:spPr bwMode="auto">
          <a:xfrm>
            <a:off x="2640013" y="3317875"/>
            <a:ext cx="376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>
                <a:sym typeface="Symbol" pitchFamily="18" charset="2"/>
              </a:rPr>
              <a:t></a:t>
            </a:r>
            <a:endParaRPr lang="ru-RU" sz="1800" b="1"/>
          </a:p>
        </p:txBody>
      </p:sp>
      <p:sp>
        <p:nvSpPr>
          <p:cNvPr id="63" name="AutoShape 300"/>
          <p:cNvSpPr>
            <a:spLocks noChangeArrowheads="1"/>
          </p:cNvSpPr>
          <p:nvPr/>
        </p:nvSpPr>
        <p:spPr bwMode="auto">
          <a:xfrm rot="-7776720">
            <a:off x="5889625" y="2438400"/>
            <a:ext cx="468313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Группа 61"/>
          <p:cNvGrpSpPr>
            <a:grpSpLocks/>
          </p:cNvGrpSpPr>
          <p:nvPr/>
        </p:nvGrpSpPr>
        <p:grpSpPr bwMode="auto">
          <a:xfrm>
            <a:off x="5921375" y="2438400"/>
            <a:ext cx="1498600" cy="739775"/>
            <a:chOff x="7317305" y="3059668"/>
            <a:chExt cx="1498462" cy="738664"/>
          </a:xfrm>
        </p:grpSpPr>
        <p:sp>
          <p:nvSpPr>
            <p:cNvPr id="51" name="Овал 50"/>
            <p:cNvSpPr>
              <a:spLocks noChangeAspect="1"/>
            </p:cNvSpPr>
            <p:nvPr/>
          </p:nvSpPr>
          <p:spPr>
            <a:xfrm>
              <a:off x="7542709" y="3321213"/>
              <a:ext cx="107940" cy="1077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" name="Овал 51"/>
            <p:cNvSpPr>
              <a:spLocks noChangeAspect="1"/>
            </p:cNvSpPr>
            <p:nvPr/>
          </p:nvSpPr>
          <p:spPr>
            <a:xfrm>
              <a:off x="8423691" y="3321213"/>
              <a:ext cx="109527" cy="1077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4" name="Прямая со стрелкой 53"/>
            <p:cNvCxnSpPr>
              <a:stCxn id="51" idx="6"/>
              <a:endCxn id="52" idx="2"/>
            </p:cNvCxnSpPr>
            <p:nvPr/>
          </p:nvCxnSpPr>
          <p:spPr>
            <a:xfrm>
              <a:off x="7650649" y="3375107"/>
              <a:ext cx="7730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69" name="TextBox 54"/>
            <p:cNvSpPr txBox="1">
              <a:spLocks noChangeArrowheads="1"/>
            </p:cNvSpPr>
            <p:nvPr/>
          </p:nvSpPr>
          <p:spPr bwMode="auto">
            <a:xfrm>
              <a:off x="7767355" y="3059668"/>
              <a:ext cx="2700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Courier New" pitchFamily="49" charset="0"/>
                  <a:cs typeface="Courier New" pitchFamily="49" charset="0"/>
                </a:rPr>
                <a:t>x</a:t>
              </a:r>
              <a:endParaRPr lang="ru-RU" sz="180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2570" name="TextBox 57"/>
            <p:cNvSpPr txBox="1">
              <a:spLocks noChangeArrowheads="1"/>
            </p:cNvSpPr>
            <p:nvPr/>
          </p:nvSpPr>
          <p:spPr bwMode="auto">
            <a:xfrm>
              <a:off x="8262410" y="3429000"/>
              <a:ext cx="5533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800" b="1">
                  <a:sym typeface="Symbol" pitchFamily="18" charset="2"/>
                </a:rPr>
                <a:t>,</a:t>
              </a:r>
              <a:endParaRPr lang="ru-RU" sz="1800" b="1"/>
            </a:p>
          </p:txBody>
        </p:sp>
        <p:sp>
          <p:nvSpPr>
            <p:cNvPr id="22571" name="TextBox 60"/>
            <p:cNvSpPr txBox="1">
              <a:spLocks noChangeArrowheads="1"/>
            </p:cNvSpPr>
            <p:nvPr/>
          </p:nvSpPr>
          <p:spPr bwMode="auto">
            <a:xfrm>
              <a:off x="7317305" y="3429000"/>
              <a:ext cx="5533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800" b="1">
                  <a:sym typeface="Symbol" pitchFamily="18" charset="2"/>
                </a:rPr>
                <a:t>,</a:t>
              </a:r>
              <a:endParaRPr lang="ru-RU" sz="1800" b="1"/>
            </a:p>
          </p:txBody>
        </p:sp>
      </p:grp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516563" y="3429000"/>
            <a:ext cx="2505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неконформна</a:t>
            </a:r>
          </a:p>
          <a:p>
            <a:pPr algn="ctr"/>
            <a:r>
              <a:rPr lang="ru-RU"/>
              <a:t>из-за трассы   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&lt;, x, &gt;</a:t>
            </a:r>
            <a:endParaRPr lang="ru-RU"/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851400" y="4178300"/>
            <a:ext cx="3829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конформна,</a:t>
            </a:r>
          </a:p>
          <a:p>
            <a:pPr algn="ctr"/>
            <a:r>
              <a:rPr lang="ru-RU"/>
              <a:t>потому что теперь </a:t>
            </a:r>
            <a:r>
              <a:rPr lang="en-US"/>
              <a:t>x</a:t>
            </a:r>
            <a:r>
              <a:rPr lang="ru-RU"/>
              <a:t> опасен после  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</a:t>
            </a:r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H="1">
            <a:off x="6462713" y="3384550"/>
            <a:ext cx="674687" cy="674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34925" y="6559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26988" y="621823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5" name="Text Box 37"/>
          <p:cNvSpPr txBox="1">
            <a:spLocks noChangeArrowheads="1"/>
          </p:cNvSpPr>
          <p:nvPr/>
        </p:nvSpPr>
        <p:spPr bwMode="auto">
          <a:xfrm>
            <a:off x="26988" y="63976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23813" y="60642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22552" name="TextBox 66"/>
          <p:cNvSpPr txBox="1">
            <a:spLocks noChangeArrowheads="1"/>
          </p:cNvSpPr>
          <p:nvPr/>
        </p:nvSpPr>
        <p:spPr bwMode="auto">
          <a:xfrm>
            <a:off x="414338" y="954088"/>
            <a:ext cx="802798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r>
              <a:rPr lang="ru-RU"/>
              <a:t>Удаление из спецификации неконформных трасс. Препринт №23, ИСП РАН, 2011.</a:t>
            </a:r>
          </a:p>
          <a:p>
            <a:r>
              <a:rPr lang="ru-RU"/>
              <a:t>http://www.ispras.ru/ru/preprints/archives/prep_23_2011.php</a:t>
            </a:r>
          </a:p>
        </p:txBody>
      </p:sp>
      <p:grpSp>
        <p:nvGrpSpPr>
          <p:cNvPr id="6" name="Группа 69"/>
          <p:cNvGrpSpPr>
            <a:grpSpLocks/>
          </p:cNvGrpSpPr>
          <p:nvPr/>
        </p:nvGrpSpPr>
        <p:grpSpPr bwMode="auto">
          <a:xfrm>
            <a:off x="3986213" y="1808163"/>
            <a:ext cx="4983162" cy="4600575"/>
            <a:chOff x="3986935" y="1808820"/>
            <a:chExt cx="4983024" cy="4599132"/>
          </a:xfrm>
        </p:grpSpPr>
        <p:grpSp>
          <p:nvGrpSpPr>
            <p:cNvPr id="22554" name="Группа 45"/>
            <p:cNvGrpSpPr>
              <a:grpSpLocks/>
            </p:cNvGrpSpPr>
            <p:nvPr/>
          </p:nvGrpSpPr>
          <p:grpSpPr bwMode="auto">
            <a:xfrm>
              <a:off x="3986935" y="1808820"/>
              <a:ext cx="4983024" cy="4545736"/>
              <a:chOff x="3986935" y="1808820"/>
              <a:chExt cx="4983024" cy="4545736"/>
            </a:xfrm>
          </p:grpSpPr>
          <p:grpSp>
            <p:nvGrpSpPr>
              <p:cNvPr id="22557" name="Группа 59"/>
              <p:cNvGrpSpPr>
                <a:grpSpLocks/>
              </p:cNvGrpSpPr>
              <p:nvPr/>
            </p:nvGrpSpPr>
            <p:grpSpPr bwMode="auto">
              <a:xfrm>
                <a:off x="3986935" y="1808820"/>
                <a:ext cx="4983024" cy="4545736"/>
                <a:chOff x="3986935" y="1808820"/>
                <a:chExt cx="4983024" cy="4545736"/>
              </a:xfrm>
            </p:grpSpPr>
            <p:grpSp>
              <p:nvGrpSpPr>
                <p:cNvPr id="22559" name="Группа 44"/>
                <p:cNvGrpSpPr>
                  <a:grpSpLocks/>
                </p:cNvGrpSpPr>
                <p:nvPr/>
              </p:nvGrpSpPr>
              <p:grpSpPr bwMode="auto">
                <a:xfrm>
                  <a:off x="3986935" y="1808820"/>
                  <a:ext cx="4983024" cy="4545736"/>
                  <a:chOff x="3986935" y="1808820"/>
                  <a:chExt cx="4983024" cy="4545736"/>
                </a:xfrm>
              </p:grpSpPr>
              <p:sp>
                <p:nvSpPr>
                  <p:cNvPr id="2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31471" y="4824124"/>
                    <a:ext cx="3195550" cy="1529870"/>
                  </a:xfrm>
                  <a:prstGeom prst="rect">
                    <a:avLst/>
                  </a:prstGeom>
                  <a:solidFill>
                    <a:srgbClr val="F7F1D9"/>
                  </a:solidFill>
                  <a:ln w="12700">
                    <a:solidFill>
                      <a:srgbClr val="DAC052"/>
                    </a:solidFill>
                    <a:miter lim="800000"/>
                    <a:headEnd/>
                    <a:tailEnd/>
                  </a:ln>
                </p:spPr>
                <p:txBody>
                  <a:bodyPr lIns="72000" tIns="72000" rIns="72000" bIns="7200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  <a:defRPr/>
                    </a:pPr>
                    <a:r>
                      <a:rPr lang="ru-RU" altLang="zh-TW" sz="1800" dirty="0">
                        <a:latin typeface="Times New Roman" pitchFamily="18" charset="0"/>
                        <a:sym typeface="Symbol" pitchFamily="18" charset="2"/>
                      </a:rPr>
                      <a:t>Расширение семантики:</a:t>
                    </a:r>
                  </a:p>
                  <a:p>
                    <a:pPr>
                      <a:spcBef>
                        <a:spcPts val="0"/>
                      </a:spcBef>
                      <a:defRPr/>
                    </a:pPr>
                    <a:r>
                      <a:rPr lang="ru-RU" altLang="zh-TW" sz="1800" dirty="0">
                        <a:latin typeface="Times New Roman" pitchFamily="18" charset="0"/>
                        <a:sym typeface="Symbol" pitchFamily="18" charset="2"/>
                      </a:rPr>
                      <a:t>«</a:t>
                    </a:r>
                    <a:r>
                      <a:rPr lang="ru-RU" altLang="zh-TW" sz="1800" i="1" dirty="0">
                        <a:latin typeface="Times New Roman" pitchFamily="18" charset="0"/>
                        <a:sym typeface="Symbol" pitchFamily="18" charset="2"/>
                      </a:rPr>
                      <a:t>решётчатая</a:t>
                    </a:r>
                    <a:r>
                      <a:rPr lang="ru-RU" altLang="zh-TW" sz="1800" dirty="0">
                        <a:latin typeface="Times New Roman" pitchFamily="18" charset="0"/>
                        <a:sym typeface="Symbol" pitchFamily="18" charset="2"/>
                      </a:rPr>
                      <a:t>» семантика:</a:t>
                    </a:r>
                  </a:p>
                  <a:p>
                    <a:pPr>
                      <a:spcBef>
                        <a:spcPts val="0"/>
                      </a:spcBef>
                      <a:defRPr/>
                    </a:pPr>
                    <a:r>
                      <a:rPr lang="en-US" altLang="zh-TW" sz="1800" b="1" dirty="0">
                        <a:latin typeface="Times New Roman" pitchFamily="18" charset="0"/>
                        <a:sym typeface="Symbol" pitchFamily="18" charset="2"/>
                      </a:rPr>
                      <a:t>R</a:t>
                    </a:r>
                    <a:r>
                      <a:rPr lang="en-US" altLang="zh-TW" sz="1800" b="1" baseline="30000" dirty="0">
                        <a:latin typeface="Times New Roman" pitchFamily="18" charset="0"/>
                        <a:sym typeface="Symbol" pitchFamily="18" charset="2"/>
                      </a:rPr>
                      <a:t>#</a:t>
                    </a:r>
                    <a:r>
                      <a:rPr lang="en-US" altLang="zh-TW" sz="1800" dirty="0">
                        <a:latin typeface="Times New Roman" pitchFamily="18" charset="0"/>
                        <a:sym typeface="Symbol" pitchFamily="18" charset="2"/>
                      </a:rPr>
                      <a:t> = { P </a:t>
                    </a:r>
                    <a:r>
                      <a:rPr lang="en-US" altLang="zh-TW" sz="1800" dirty="0">
                        <a:latin typeface="Times New Roman" pitchFamily="18" charset="0"/>
                        <a:sym typeface="Symbol"/>
                      </a:rPr>
                      <a:t> { P } | P  </a:t>
                    </a:r>
                    <a:r>
                      <a:rPr lang="en-US" altLang="zh-TW" sz="1800" b="1" dirty="0">
                        <a:latin typeface="Times New Roman" pitchFamily="18" charset="0"/>
                        <a:sym typeface="Symbol"/>
                      </a:rPr>
                      <a:t>R</a:t>
                    </a:r>
                    <a:r>
                      <a:rPr lang="en-US" altLang="zh-TW" sz="1800" dirty="0">
                        <a:latin typeface="Times New Roman" pitchFamily="18" charset="0"/>
                        <a:sym typeface="Symbol"/>
                      </a:rPr>
                      <a:t> }</a:t>
                    </a:r>
                  </a:p>
                  <a:p>
                    <a:pPr>
                      <a:spcBef>
                        <a:spcPts val="0"/>
                      </a:spcBef>
                      <a:defRPr/>
                    </a:pPr>
                    <a:r>
                      <a:rPr lang="en-US" altLang="zh-TW" sz="1800" b="1" dirty="0">
                        <a:latin typeface="Times New Roman" pitchFamily="18" charset="0"/>
                        <a:sym typeface="Symbol" pitchFamily="18" charset="2"/>
                      </a:rPr>
                      <a:t>Q</a:t>
                    </a:r>
                    <a:r>
                      <a:rPr lang="en-US" altLang="zh-TW" sz="1800" b="1" baseline="30000" dirty="0">
                        <a:latin typeface="Times New Roman" pitchFamily="18" charset="0"/>
                        <a:sym typeface="Symbol" pitchFamily="18" charset="2"/>
                      </a:rPr>
                      <a:t>#</a:t>
                    </a:r>
                    <a:r>
                      <a:rPr lang="en-US" altLang="zh-TW" sz="1800" dirty="0">
                        <a:latin typeface="Times New Roman" pitchFamily="18" charset="0"/>
                        <a:sym typeface="Symbol" pitchFamily="18" charset="2"/>
                      </a:rPr>
                      <a:t> = { P </a:t>
                    </a:r>
                    <a:r>
                      <a:rPr lang="en-US" altLang="zh-TW" sz="1800" dirty="0">
                        <a:latin typeface="Times New Roman" pitchFamily="18" charset="0"/>
                        <a:sym typeface="Symbol"/>
                      </a:rPr>
                      <a:t> { P } | P  </a:t>
                    </a:r>
                    <a:r>
                      <a:rPr lang="en-US" altLang="zh-TW" sz="1800" b="1" dirty="0">
                        <a:latin typeface="Times New Roman" pitchFamily="18" charset="0"/>
                        <a:sym typeface="Symbol"/>
                      </a:rPr>
                      <a:t>Q</a:t>
                    </a:r>
                    <a:r>
                      <a:rPr lang="en-US" altLang="zh-TW" sz="1800" dirty="0">
                        <a:latin typeface="Times New Roman" pitchFamily="18" charset="0"/>
                        <a:sym typeface="Symbol"/>
                      </a:rPr>
                      <a:t> }</a:t>
                    </a:r>
                  </a:p>
                  <a:p>
                    <a:pPr>
                      <a:spcBef>
                        <a:spcPts val="0"/>
                      </a:spcBef>
                      <a:defRPr/>
                    </a:pPr>
                    <a:r>
                      <a:rPr lang="en-US" altLang="zh-TW" sz="1800" dirty="0"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rPr>
                      <a:t>P</a:t>
                    </a:r>
                    <a:r>
                      <a:rPr lang="en-US" altLang="zh-TW" sz="1800" dirty="0">
                        <a:latin typeface="+mn-lt"/>
                        <a:sym typeface="Symbol" pitchFamily="18" charset="2"/>
                      </a:rPr>
                      <a:t>  - </a:t>
                    </a:r>
                    <a:r>
                      <a:rPr lang="ru-RU" altLang="zh-TW" sz="1800" u="sng" dirty="0" err="1">
                        <a:latin typeface="Times New Roman" pitchFamily="18" charset="0"/>
                        <a:sym typeface="Symbol" pitchFamily="18" charset="2"/>
                      </a:rPr>
                      <a:t>не-отказ</a:t>
                    </a:r>
                    <a:r>
                      <a:rPr lang="en-US" altLang="zh-TW" sz="1800" dirty="0">
                        <a:latin typeface="Times New Roman" pitchFamily="18" charset="0"/>
                        <a:sym typeface="Symbol" pitchFamily="18" charset="2"/>
                      </a:rPr>
                      <a:t>,</a:t>
                    </a:r>
                    <a:r>
                      <a:rPr lang="ru-RU" altLang="zh-TW" sz="1800" dirty="0">
                        <a:latin typeface="Times New Roman" pitchFamily="18" charset="0"/>
                        <a:sym typeface="Symbol" pitchFamily="18" charset="2"/>
                      </a:rPr>
                      <a:t> действие не </a:t>
                    </a:r>
                    <a:r>
                      <a:rPr lang="ru-RU" altLang="zh-TW" sz="1800" dirty="0">
                        <a:latin typeface="Times New Roman" pitchFamily="18" charset="0"/>
                        <a:sym typeface="Symbol" pitchFamily="18" charset="2"/>
                      </a:rPr>
                      <a:t>из </a:t>
                    </a:r>
                    <a:r>
                      <a:rPr lang="en-US" altLang="zh-TW" sz="1800" b="1" dirty="0">
                        <a:latin typeface="Times New Roman" pitchFamily="18" charset="0"/>
                        <a:ea typeface="新細明體" charset="-120"/>
                        <a:sym typeface="Symbol" pitchFamily="18" charset="2"/>
                      </a:rPr>
                      <a:t>L</a:t>
                    </a:r>
                    <a:endParaRPr lang="ru-RU" altLang="zh-TW" sz="1800" dirty="0">
                      <a:latin typeface="Times New Roman" pitchFamily="18" charset="0"/>
                      <a:sym typeface="Symbol" pitchFamily="18" charset="2"/>
                    </a:endParaRPr>
                  </a:p>
                </p:txBody>
              </p:sp>
              <p:pic>
                <p:nvPicPr>
                  <p:cNvPr id="22562" name="Рисунок 27" descr="Пополнение в другой семантике Пример.gif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rcRect l="43513"/>
                  <a:stretch>
                    <a:fillRect/>
                  </a:stretch>
                </p:blipFill>
                <p:spPr bwMode="auto">
                  <a:xfrm>
                    <a:off x="3986935" y="1900280"/>
                    <a:ext cx="4941777" cy="27860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2563" name="Text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2290" y="1993705"/>
                    <a:ext cx="1787669" cy="9233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Пополнение</a:t>
                    </a: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в расширенной</a:t>
                    </a:r>
                  </a:p>
                  <a:p>
                    <a:r>
                      <a:rPr lang="ru-RU" sz="1800" b="1">
                        <a:latin typeface="Times New Roman" pitchFamily="18" charset="0"/>
                        <a:cs typeface="Times New Roman" pitchFamily="18" charset="0"/>
                      </a:rPr>
                      <a:t>семантике</a:t>
                    </a:r>
                    <a:endParaRPr lang="ru-RU" sz="1800" b="1"/>
                  </a:p>
                </p:txBody>
              </p:sp>
              <p:sp>
                <p:nvSpPr>
                  <p:cNvPr id="22564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02070" y="1808820"/>
                    <a:ext cx="405045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ru-RU" sz="1800" b="1">
                        <a:sym typeface="Symbol" pitchFamily="18" charset="2"/>
                      </a:rPr>
                      <a:t></a:t>
                    </a:r>
                    <a:endParaRPr lang="ru-RU" sz="1800" b="1"/>
                  </a:p>
                </p:txBody>
              </p:sp>
              <p:sp>
                <p:nvSpPr>
                  <p:cNvPr id="22565" name="Text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3768" y="3329698"/>
                    <a:ext cx="553357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800" b="1">
                        <a:sym typeface="Symbol" pitchFamily="18" charset="2"/>
                      </a:rPr>
                      <a:t>,</a:t>
                    </a:r>
                    <a:endParaRPr lang="ru-RU" sz="1800" b="1"/>
                  </a:p>
                </p:txBody>
              </p:sp>
            </p:grpSp>
            <p:sp>
              <p:nvSpPr>
                <p:cNvPr id="22560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6192180" y="3326259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1800" b="1">
                      <a:sym typeface="Symbol" pitchFamily="18" charset="2"/>
                    </a:rPr>
                    <a:t></a:t>
                  </a:r>
                  <a:endParaRPr lang="ru-RU" sz="1800" b="1"/>
                </a:p>
              </p:txBody>
            </p:sp>
          </p:grpSp>
          <p:sp>
            <p:nvSpPr>
              <p:cNvPr id="22558" name="TextBox 44"/>
              <p:cNvSpPr txBox="1">
                <a:spLocks noChangeArrowheads="1"/>
              </p:cNvSpPr>
              <p:nvPr/>
            </p:nvSpPr>
            <p:spPr bwMode="auto">
              <a:xfrm>
                <a:off x="6084258" y="5336703"/>
                <a:ext cx="39946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latin typeface="Courier New" pitchFamily="49" charset="0"/>
                    <a:cs typeface="Courier New" pitchFamily="49" charset="0"/>
                    <a:sym typeface="Symbol" pitchFamily="18" charset="2"/>
                  </a:rPr>
                  <a:t>=</a:t>
                </a:r>
                <a:endParaRPr lang="ru-RU" sz="2800">
                  <a:latin typeface="Courier New" pitchFamily="49" charset="0"/>
                  <a:cs typeface="Courier New" pitchFamily="49" charset="0"/>
                </a:endParaRPr>
              </a:p>
            </p:txBody>
          </p:sp>
        </p:grpSp>
        <p:sp>
          <p:nvSpPr>
            <p:cNvPr id="22555" name="TextBox 67"/>
            <p:cNvSpPr txBox="1">
              <a:spLocks noChangeArrowheads="1"/>
            </p:cNvSpPr>
            <p:nvPr/>
          </p:nvSpPr>
          <p:spPr bwMode="auto">
            <a:xfrm>
              <a:off x="4860338" y="5884732"/>
              <a:ext cx="3994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=</a:t>
              </a:r>
              <a:endParaRPr lang="ru-RU" sz="280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2556" name="TextBox 68"/>
            <p:cNvSpPr txBox="1">
              <a:spLocks noChangeArrowheads="1"/>
            </p:cNvSpPr>
            <p:nvPr/>
          </p:nvSpPr>
          <p:spPr bwMode="auto">
            <a:xfrm>
              <a:off x="6095016" y="5609522"/>
              <a:ext cx="3994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=</a:t>
              </a:r>
              <a:endParaRPr lang="ru-RU" sz="2800">
                <a:latin typeface="Courier New" pitchFamily="49" charset="0"/>
                <a:cs typeface="Courier New" pitchFamily="49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50" grpId="0" animBg="1"/>
      <p:bldP spid="63" grpId="0" animBg="1"/>
      <p:bldP spid="48" grpId="0"/>
      <p:bldP spid="53" grpId="0"/>
      <p:bldP spid="53" grpId="1"/>
      <p:bldP spid="62" grpId="0"/>
      <p:bldP spid="64" grpId="0"/>
      <p:bldP spid="65" grpId="0"/>
      <p:bldP spid="6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3564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3565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3567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68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69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70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7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357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3566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23555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BC2C090-8CE8-4C22-B077-908B3071B313}" type="slidenum">
              <a:rPr lang="ru-RU" sz="1400"/>
              <a:pPr algn="r"/>
              <a:t>22</a:t>
            </a:fld>
            <a:endParaRPr lang="ru-RU" sz="1400"/>
          </a:p>
        </p:txBody>
      </p:sp>
      <p:sp>
        <p:nvSpPr>
          <p:cNvPr id="1123345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спецификации. </a:t>
            </a:r>
            <a:r>
              <a:rPr lang="ru-RU" sz="2000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Определение в общем случае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557" name="Text Box 33"/>
          <p:cNvSpPr txBox="1">
            <a:spLocks noChangeArrowheads="1"/>
          </p:cNvSpPr>
          <p:nvPr/>
        </p:nvSpPr>
        <p:spPr bwMode="auto">
          <a:xfrm>
            <a:off x="101600" y="1670050"/>
            <a:ext cx="8016875" cy="4540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Пусть спецификация задана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парой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-семантика,  финальная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115888" y="4419600"/>
            <a:ext cx="8778875" cy="76041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marL="0" lvl="3" algn="just"/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-эквивалентные семантики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(те же тестовые возможности для реализаций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marL="0" lvl="3" algn="just"/>
            <a:r>
              <a:rPr lang="ru-RU" altLang="zh-TW" sz="2000">
                <a:latin typeface="Times New Roman" pitchFamily="18" charset="0"/>
                <a:sym typeface="Symbol" pitchFamily="18" charset="2"/>
              </a:rPr>
              <a:t>в алфавите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:  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</a:t>
            </a:r>
            <a:r>
              <a:rPr lang="en-US" altLang="zh-TW" sz="2000" b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def  </a:t>
            </a:r>
            <a:r>
              <a:rPr lang="ru-RU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=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{P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| P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} 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&amp;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=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{P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|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}</a:t>
            </a:r>
            <a:endParaRPr lang="ru-RU" altLang="zh-TW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101600" y="2214563"/>
            <a:ext cx="8891588" cy="20701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Определим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отношение «</a:t>
            </a:r>
            <a:r>
              <a:rPr lang="en-US" altLang="zh-TW" sz="2000" b="1" dirty="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-вложенности»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пар    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en-US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dirty="0">
                <a:latin typeface="Times New Roman" pitchFamily="18" charset="0"/>
                <a:sym typeface="Symbol"/>
              </a:rPr>
              <a:t></a:t>
            </a:r>
            <a:r>
              <a:rPr lang="en-US" altLang="zh-TW" sz="2000" b="1" baseline="-25000" dirty="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altLang="zh-TW" sz="2000" dirty="0">
                <a:latin typeface="Times New Roman" pitchFamily="18" charset="0"/>
                <a:sym typeface="Symbol"/>
              </a:rPr>
              <a:t> </a:t>
            </a:r>
            <a:r>
              <a:rPr lang="en-US" altLang="zh-TW" sz="2000" dirty="0">
                <a:latin typeface="Times New Roman" pitchFamily="18" charset="0"/>
                <a:sym typeface="Symbol"/>
              </a:rPr>
              <a:t> 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S`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:</a:t>
            </a:r>
            <a:endParaRPr lang="en-US" altLang="zh-TW" sz="2000" dirty="0">
              <a:latin typeface="Times New Roman" pitchFamily="18" charset="0"/>
              <a:sym typeface="Symbol" pitchFamily="18" charset="2"/>
            </a:endParaRPr>
          </a:p>
          <a:p>
            <a:pPr marL="252000" indent="-252000">
              <a:spcBef>
                <a:spcPts val="600"/>
              </a:spcBef>
              <a:defRPr/>
            </a:pPr>
            <a:r>
              <a:rPr lang="ru-RU" altLang="zh-TW" sz="2000" dirty="0">
                <a:latin typeface="Times New Roman" pitchFamily="18" charset="0"/>
                <a:ea typeface="新細明體" charset="-120"/>
                <a:sym typeface="Symbol" pitchFamily="18" charset="2"/>
              </a:rPr>
              <a:t>1. 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S`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не сужает класс</a:t>
            </a:r>
            <a:r>
              <a:rPr lang="en-US" altLang="zh-TW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безопасно-тестируемых реализаций </a:t>
            </a:r>
            <a:r>
              <a:rPr lang="ru-RU" altLang="zh-TW" sz="2000" u="sng" dirty="0">
                <a:latin typeface="Times New Roman" pitchFamily="18" charset="0"/>
                <a:sym typeface="Symbol" pitchFamily="18" charset="2"/>
              </a:rPr>
              <a:t>в алфавите </a:t>
            </a:r>
            <a:r>
              <a:rPr lang="en-US" altLang="zh-TW" sz="2000" b="1" u="sng" dirty="0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 marL="252000" indent="-252000">
              <a:spcBef>
                <a:spcPts val="600"/>
              </a:spcBef>
              <a:defRPr/>
            </a:pPr>
            <a:r>
              <a:rPr lang="en-US" sz="2000" i="1" dirty="0" err="1">
                <a:latin typeface="Times New Roman" pitchFamily="18" charset="0"/>
                <a:sym typeface="Symbol" pitchFamily="18" charset="2"/>
              </a:rPr>
              <a:t>SafeImp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latin typeface="Times New Roman" pitchFamily="18" charset="0"/>
                <a:sym typeface="Symbol"/>
              </a:rPr>
              <a:t> </a:t>
            </a:r>
            <a:r>
              <a:rPr lang="en-US" sz="2000" i="1" dirty="0">
                <a:latin typeface="Times New Roman" pitchFamily="18" charset="0"/>
                <a:sym typeface="Symbol"/>
              </a:rPr>
              <a:t>MODEL</a:t>
            </a:r>
            <a:r>
              <a:rPr lang="ru-RU" sz="2000" dirty="0">
                <a:latin typeface="Times New Roman" pitchFamily="18" charset="0"/>
                <a:sym typeface="Symbol"/>
              </a:rPr>
              <a:t>(</a:t>
            </a:r>
            <a:r>
              <a:rPr lang="en-US" sz="2000" b="1" dirty="0">
                <a:latin typeface="Times New Roman" pitchFamily="18" charset="0"/>
                <a:sym typeface="Symbol"/>
              </a:rPr>
              <a:t>L</a:t>
            </a:r>
            <a:r>
              <a:rPr lang="ru-RU" sz="2000" dirty="0">
                <a:latin typeface="Times New Roman" pitchFamily="18" charset="0"/>
                <a:sym typeface="Symbol"/>
              </a:rPr>
              <a:t>)</a:t>
            </a:r>
            <a:r>
              <a:rPr lang="en-US" sz="2000" dirty="0">
                <a:latin typeface="Times New Roman" pitchFamily="18" charset="0"/>
                <a:sym typeface="Symbol"/>
              </a:rPr>
              <a:t> </a:t>
            </a:r>
            <a:r>
              <a:rPr lang="ru-RU" sz="2000" dirty="0">
                <a:latin typeface="Times New Roman" pitchFamily="18" charset="0"/>
                <a:sym typeface="Symbol"/>
              </a:rPr>
              <a:t> </a:t>
            </a:r>
            <a:r>
              <a:rPr lang="ru-RU" altLang="zh-TW" sz="2000" dirty="0">
                <a:latin typeface="Times New Roman" pitchFamily="18" charset="0"/>
                <a:sym typeface="Symbol"/>
              </a:rPr>
              <a:t> </a:t>
            </a:r>
            <a:r>
              <a:rPr lang="en-US" altLang="zh-TW" sz="2000" dirty="0">
                <a:latin typeface="Times New Roman" pitchFamily="18" charset="0"/>
                <a:sym typeface="Symbol"/>
              </a:rPr>
              <a:t> </a:t>
            </a:r>
            <a:r>
              <a:rPr lang="en-US" sz="2000" i="1" dirty="0" err="1">
                <a:latin typeface="Times New Roman" pitchFamily="18" charset="0"/>
                <a:sym typeface="Symbol" pitchFamily="18" charset="2"/>
              </a:rPr>
              <a:t>SafeImp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S`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) </a:t>
            </a:r>
            <a:r>
              <a:rPr lang="en-US" sz="2000" dirty="0">
                <a:latin typeface="Times New Roman" pitchFamily="18" charset="0"/>
                <a:sym typeface="Symbol"/>
              </a:rPr>
              <a:t> </a:t>
            </a:r>
            <a:r>
              <a:rPr lang="en-US" sz="2000" i="1" dirty="0">
                <a:latin typeface="Times New Roman" pitchFamily="18" charset="0"/>
                <a:sym typeface="Symbol"/>
              </a:rPr>
              <a:t>MODEL</a:t>
            </a:r>
            <a:r>
              <a:rPr lang="ru-RU" sz="2000" dirty="0">
                <a:latin typeface="Times New Roman" pitchFamily="18" charset="0"/>
                <a:sym typeface="Symbol"/>
              </a:rPr>
              <a:t>(</a:t>
            </a:r>
            <a:r>
              <a:rPr lang="en-US" sz="2000" b="1" dirty="0">
                <a:latin typeface="Times New Roman" pitchFamily="18" charset="0"/>
                <a:sym typeface="Symbol"/>
              </a:rPr>
              <a:t>L</a:t>
            </a:r>
            <a:r>
              <a:rPr lang="ru-RU" sz="2000" dirty="0">
                <a:latin typeface="Times New Roman" pitchFamily="18" charset="0"/>
                <a:sym typeface="Symbol"/>
              </a:rPr>
              <a:t>)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sz="2000" dirty="0">
              <a:latin typeface="Times New Roman" pitchFamily="18" charset="0"/>
              <a:ea typeface="新細明體" charset="-120"/>
              <a:sym typeface="Symbol" pitchFamily="18" charset="2"/>
            </a:endParaRPr>
          </a:p>
          <a:p>
            <a:pPr marL="252000" indent="-252000">
              <a:spcBef>
                <a:spcPts val="1200"/>
              </a:spcBef>
              <a:defRPr/>
            </a:pPr>
            <a:r>
              <a:rPr lang="ru-RU" altLang="zh-TW" sz="2000" dirty="0">
                <a:latin typeface="Times New Roman" pitchFamily="18" charset="0"/>
                <a:ea typeface="新細明體" charset="-120"/>
                <a:sym typeface="Symbol" pitchFamily="18" charset="2"/>
              </a:rPr>
              <a:t>2. 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altLang="zh-TW" sz="2000" b="1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S`</a:t>
            </a:r>
            <a:r>
              <a:rPr lang="ru-RU" altLang="zh-TW" sz="2000" dirty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определяет тот же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класс</a:t>
            </a:r>
            <a:r>
              <a:rPr lang="en-US" altLang="zh-TW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конформных реализаций </a:t>
            </a:r>
            <a:r>
              <a:rPr lang="ru-RU" altLang="zh-TW" sz="2000" u="sng" dirty="0">
                <a:latin typeface="Times New Roman" pitchFamily="18" charset="0"/>
                <a:sym typeface="Symbol" pitchFamily="18" charset="2"/>
              </a:rPr>
              <a:t>в алфавите </a:t>
            </a:r>
            <a:r>
              <a:rPr lang="en-US" altLang="zh-TW" sz="2000" b="1" u="sng" dirty="0">
                <a:latin typeface="Times New Roman" pitchFamily="18" charset="0"/>
                <a:ea typeface="新細明體" charset="-120"/>
                <a:sym typeface="Symbol" pitchFamily="18" charset="2"/>
              </a:rPr>
              <a:t>L</a:t>
            </a:r>
            <a:r>
              <a:rPr lang="ru-RU" altLang="zh-TW" sz="2000" dirty="0">
                <a:latin typeface="Times New Roman" pitchFamily="18" charset="0"/>
                <a:sym typeface="Symbol" pitchFamily="18" charset="2"/>
              </a:rPr>
              <a:t>:</a:t>
            </a:r>
          </a:p>
          <a:p>
            <a:pPr>
              <a:spcBef>
                <a:spcPts val="600"/>
              </a:spcBef>
              <a:defRPr/>
            </a:pPr>
            <a:r>
              <a:rPr lang="en-US" sz="2000" i="1" dirty="0">
                <a:latin typeface="Times New Roman" pitchFamily="18" charset="0"/>
                <a:sym typeface="Symbol" pitchFamily="18" charset="2"/>
              </a:rPr>
              <a:t>ConfImp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latin typeface="Times New Roman" pitchFamily="18" charset="0"/>
                <a:sym typeface="Symbol"/>
              </a:rPr>
              <a:t> </a:t>
            </a:r>
            <a:r>
              <a:rPr lang="en-US" sz="2000" i="1" dirty="0">
                <a:latin typeface="Times New Roman" pitchFamily="18" charset="0"/>
                <a:sym typeface="Symbol"/>
              </a:rPr>
              <a:t>MODEL</a:t>
            </a:r>
            <a:r>
              <a:rPr lang="ru-RU" sz="2000" dirty="0">
                <a:latin typeface="Times New Roman" pitchFamily="18" charset="0"/>
                <a:sym typeface="Symbol"/>
              </a:rPr>
              <a:t>(</a:t>
            </a:r>
            <a:r>
              <a:rPr lang="en-US" sz="2000" b="1" dirty="0">
                <a:latin typeface="Times New Roman" pitchFamily="18" charset="0"/>
                <a:sym typeface="Symbol"/>
              </a:rPr>
              <a:t>L</a:t>
            </a:r>
            <a:r>
              <a:rPr lang="ru-RU" sz="2000" dirty="0">
                <a:latin typeface="Times New Roman" pitchFamily="18" charset="0"/>
                <a:sym typeface="Symbol"/>
              </a:rPr>
              <a:t>) </a:t>
            </a:r>
            <a:r>
              <a:rPr lang="en-US" sz="2000" dirty="0">
                <a:latin typeface="Times New Roman" pitchFamily="18" charset="0"/>
                <a:sym typeface="Symbol"/>
              </a:rPr>
              <a:t>  </a:t>
            </a:r>
            <a:r>
              <a:rPr lang="en-US" altLang="zh-TW" sz="2000" dirty="0">
                <a:latin typeface="Times New Roman" pitchFamily="18" charset="0"/>
                <a:sym typeface="Symbol"/>
              </a:rPr>
              <a:t>=  </a:t>
            </a:r>
            <a:r>
              <a:rPr lang="ru-RU" altLang="zh-TW" sz="2000" dirty="0">
                <a:latin typeface="Times New Roman" pitchFamily="18" charset="0"/>
                <a:sym typeface="Symbol"/>
              </a:rPr>
              <a:t> 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ConfImp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R`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`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 dirty="0">
                <a:latin typeface="Times New Roman" pitchFamily="18" charset="0"/>
                <a:sym typeface="Symbol" pitchFamily="18" charset="2"/>
              </a:rPr>
              <a:t>S`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) </a:t>
            </a:r>
            <a:r>
              <a:rPr lang="en-US" sz="2000" dirty="0">
                <a:latin typeface="Times New Roman" pitchFamily="18" charset="0"/>
                <a:sym typeface="Symbol"/>
              </a:rPr>
              <a:t> </a:t>
            </a:r>
            <a:r>
              <a:rPr lang="en-US" sz="2000" i="1" dirty="0">
                <a:latin typeface="Times New Roman" pitchFamily="18" charset="0"/>
                <a:sym typeface="Symbol"/>
              </a:rPr>
              <a:t>MODEL</a:t>
            </a:r>
            <a:r>
              <a:rPr lang="ru-RU" sz="2000" dirty="0">
                <a:latin typeface="Times New Roman" pitchFamily="18" charset="0"/>
                <a:sym typeface="Symbol"/>
              </a:rPr>
              <a:t>(</a:t>
            </a:r>
            <a:r>
              <a:rPr lang="en-US" sz="2000" b="1" dirty="0">
                <a:latin typeface="Times New Roman" pitchFamily="18" charset="0"/>
                <a:sym typeface="Symbol"/>
              </a:rPr>
              <a:t>L</a:t>
            </a:r>
            <a:r>
              <a:rPr lang="ru-RU" sz="2000" dirty="0">
                <a:latin typeface="Times New Roman" pitchFamily="18" charset="0"/>
                <a:sym typeface="Symbol"/>
              </a:rPr>
              <a:t>)</a:t>
            </a:r>
            <a:r>
              <a:rPr lang="en-US" sz="2000" dirty="0">
                <a:latin typeface="Times New Roman" pitchFamily="18" charset="0"/>
                <a:sym typeface="Symbol" pitchFamily="18" charset="2"/>
              </a:rPr>
              <a:t>.</a:t>
            </a:r>
            <a:endParaRPr lang="en-US" altLang="zh-TW" sz="2000" dirty="0">
              <a:latin typeface="Times New Roman" pitchFamily="18" charset="0"/>
              <a:ea typeface="新細明體" charset="-120"/>
              <a:sym typeface="Symbol" pitchFamily="18" charset="2"/>
            </a:endParaRPr>
          </a:p>
        </p:txBody>
      </p:sp>
      <p:sp>
        <p:nvSpPr>
          <p:cNvPr id="23560" name="Text Box 33"/>
          <p:cNvSpPr txBox="1">
            <a:spLocks noChangeArrowheads="1"/>
          </p:cNvSpPr>
          <p:nvPr/>
        </p:nvSpPr>
        <p:spPr bwMode="auto">
          <a:xfrm>
            <a:off x="101600" y="5273675"/>
            <a:ext cx="8793163" cy="4524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marL="0" lvl="3"/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-конус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: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(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r>
              <a:rPr lang="en-US" altLang="zh-TW" sz="2000" b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=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{(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 | (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</a:t>
            </a:r>
            <a:r>
              <a:rPr lang="en-US" altLang="zh-TW" sz="2000" b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)  &amp;  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Q`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</a:t>
            </a:r>
            <a:r>
              <a:rPr lang="en-US" altLang="zh-TW" sz="2000" b="1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/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}</a:t>
            </a:r>
            <a:endParaRPr lang="ru-RU" altLang="zh-TW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106363" y="5800725"/>
            <a:ext cx="8793162" cy="452438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marL="0" lvl="3"/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Пополнение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= спецификация из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-конуса, в которой нет неконформных трасс.</a:t>
            </a:r>
          </a:p>
        </p:txBody>
      </p:sp>
      <p:sp>
        <p:nvSpPr>
          <p:cNvPr id="23562" name="TextBox 20"/>
          <p:cNvSpPr txBox="1">
            <a:spLocks noChangeArrowheads="1"/>
          </p:cNvSpPr>
          <p:nvPr/>
        </p:nvSpPr>
        <p:spPr bwMode="auto">
          <a:xfrm>
            <a:off x="414338" y="954088"/>
            <a:ext cx="802798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r>
              <a:rPr lang="ru-RU"/>
              <a:t>Удаление из спецификации неконформных трасс. Препринт №23, ИСП РАН, 2011.</a:t>
            </a:r>
          </a:p>
          <a:p>
            <a:r>
              <a:rPr lang="ru-RU"/>
              <a:t>http://www.ispras.ru/ru/preprints/archives/prep_23_2011.php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4584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4585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4586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4588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89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0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1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59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459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4587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24579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24E2615-6A79-43AB-A6CB-D213C19DB8A9}" type="slidenum">
              <a:rPr lang="ru-RU" sz="1400"/>
              <a:pPr algn="r"/>
              <a:t>23</a:t>
            </a:fld>
            <a:endParaRPr lang="ru-RU" sz="1400"/>
          </a:p>
        </p:txBody>
      </p:sp>
      <p:sp>
        <p:nvSpPr>
          <p:cNvPr id="1123345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спецификации. </a:t>
            </a:r>
            <a:r>
              <a:rPr lang="ru-RU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Условия конечности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581" name="Text Box 21"/>
          <p:cNvSpPr txBox="1">
            <a:spLocks noChangeArrowheads="1"/>
          </p:cNvSpPr>
          <p:nvPr/>
        </p:nvSpPr>
        <p:spPr bwMode="auto">
          <a:xfrm>
            <a:off x="358775" y="1989138"/>
            <a:ext cx="8497888" cy="76517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ru-RU" altLang="zh-TW" sz="2000">
                <a:latin typeface="Times New Roman" pitchFamily="18" charset="0"/>
                <a:sym typeface="Symbol" pitchFamily="18" charset="2"/>
              </a:rPr>
              <a:t>С помощью не-отказов удаётся построить пополнение для любой исходной спецификации в любой исходной семантике с любым отношением 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 by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24582" name="Text Box 34"/>
          <p:cNvSpPr txBox="1">
            <a:spLocks noChangeArrowheads="1"/>
          </p:cNvSpPr>
          <p:nvPr/>
        </p:nvSpPr>
        <p:spPr bwMode="auto">
          <a:xfrm>
            <a:off x="358775" y="3255963"/>
            <a:ext cx="8534400" cy="21463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marL="342900" indent="-342900"/>
            <a:r>
              <a:rPr lang="ru-RU" altLang="zh-TW" sz="2000">
                <a:latin typeface="Times New Roman" pitchFamily="18" charset="0"/>
                <a:sym typeface="Symbol" pitchFamily="18" charset="2"/>
              </a:rPr>
              <a:t>Когда возможно алгоритмически построить конечное пополнение</a:t>
            </a:r>
            <a:br>
              <a:rPr lang="ru-RU" altLang="zh-TW" sz="2000">
                <a:latin typeface="Times New Roman" pitchFamily="18" charset="0"/>
                <a:sym typeface="Symbol" pitchFamily="18" charset="2"/>
              </a:rPr>
            </a:br>
            <a:r>
              <a:rPr lang="ru-RU" altLang="zh-TW" sz="2000">
                <a:latin typeface="Times New Roman" pitchFamily="18" charset="0"/>
                <a:sym typeface="Symbol" pitchFamily="18" charset="2"/>
              </a:rPr>
              <a:t>– в виде </a:t>
            </a:r>
            <a:r>
              <a:rPr lang="ru-RU" altLang="zh-TW" sz="2000" i="1">
                <a:latin typeface="Times New Roman" pitchFamily="18" charset="0"/>
                <a:sym typeface="Symbol" pitchFamily="18" charset="2"/>
              </a:rPr>
              <a:t>конечной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финальной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Достаточные условия:</a:t>
            </a:r>
          </a:p>
          <a:p>
            <a:pPr marL="342900" indent="-342900">
              <a:buFont typeface="Arial" charset="0"/>
              <a:buChar char="•"/>
            </a:pP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Конечность алфавита внешних действий.</a:t>
            </a:r>
          </a:p>
          <a:p>
            <a:pPr marL="342900" indent="-342900">
              <a:buFont typeface="Arial" charset="0"/>
              <a:buChar char="•"/>
            </a:pP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Конечность </a:t>
            </a:r>
            <a:r>
              <a:rPr lang="ru-RU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финальной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RTS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-модели исходной спецификации</a:t>
            </a:r>
            <a:br>
              <a:rPr lang="ru-RU" altLang="zh-TW" sz="2000">
                <a:latin typeface="Times New Roman" pitchFamily="18" charset="0"/>
                <a:sym typeface="Symbol" pitchFamily="18" charset="2"/>
              </a:rPr>
            </a:br>
            <a:r>
              <a:rPr lang="ru-RU" altLang="zh-TW" sz="2000">
                <a:latin typeface="Times New Roman" pitchFamily="18" charset="0"/>
                <a:sym typeface="Symbol" pitchFamily="18" charset="2"/>
              </a:rPr>
              <a:t>(конечность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LTS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-модели + конечность семантики + регулярность 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 by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).</a:t>
            </a:r>
          </a:p>
        </p:txBody>
      </p:sp>
      <p:sp>
        <p:nvSpPr>
          <p:cNvPr id="24583" name="TextBox 23"/>
          <p:cNvSpPr txBox="1">
            <a:spLocks noChangeArrowheads="1"/>
          </p:cNvSpPr>
          <p:nvPr/>
        </p:nvSpPr>
        <p:spPr bwMode="auto">
          <a:xfrm>
            <a:off x="414338" y="954088"/>
            <a:ext cx="802798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r>
              <a:rPr lang="ru-RU"/>
              <a:t>Удаление из спецификации неконформных трасс. Препринт №23, ИСП РАН, 2011.</a:t>
            </a:r>
          </a:p>
          <a:p>
            <a:r>
              <a:rPr lang="ru-RU"/>
              <a:t>http://www.ispras.ru/ru/preprints/archives/prep_23_2011.php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5635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5636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5637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5639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0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1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2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64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564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5638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25603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F1F7D75-E9F3-4ECA-B82A-62CC081FFAA0}" type="slidenum">
              <a:rPr lang="ru-RU" sz="1400"/>
              <a:pPr algn="r"/>
              <a:t>24</a:t>
            </a:fld>
            <a:endParaRPr lang="ru-RU" sz="1400"/>
          </a:p>
        </p:txBody>
      </p:sp>
      <p:sp>
        <p:nvSpPr>
          <p:cNvPr id="25604" name="Text Box 21"/>
          <p:cNvSpPr txBox="1">
            <a:spLocks noChangeArrowheads="1"/>
          </p:cNvSpPr>
          <p:nvPr/>
        </p:nvSpPr>
        <p:spPr bwMode="auto">
          <a:xfrm>
            <a:off x="287338" y="2025650"/>
            <a:ext cx="8640762" cy="1223963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В решётчатой семантике переходы помечаются: действиями из алфавита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L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, не-отказами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(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 и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-кнопок),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-отказами, а также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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и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ru-RU" altLang="zh-TW" sz="2000">
                <a:latin typeface="Times New Roman" pitchFamily="18" charset="0"/>
                <a:sym typeface="Symbol" pitchFamily="18" charset="2"/>
              </a:rPr>
              <a:t>Выделены четыре состояния:  , , `, .</a:t>
            </a: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552450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Пополнение спецификации. </a:t>
            </a:r>
            <a:r>
              <a:rPr lang="ru-RU" sz="2000" i="1" dirty="0">
                <a:effectLst>
                  <a:outerShdw blurRad="38100" dist="38100" dir="2700000" algn="tl">
                    <a:srgbClr val="FFFFFF"/>
                  </a:outerShdw>
                </a:effectLst>
                <a:sym typeface="Euclid Math Two"/>
              </a:rPr>
              <a:t>-финальная </a:t>
            </a:r>
            <a:r>
              <a:rPr lang="en-US" sz="2000" i="1" dirty="0">
                <a:effectLst>
                  <a:outerShdw blurRad="38100" dist="38100" dir="2700000" algn="tl">
                    <a:srgbClr val="FFFFFF"/>
                  </a:outerShdw>
                </a:effectLst>
                <a:sym typeface="Euclid Math Two"/>
              </a:rPr>
              <a:t>RTS</a:t>
            </a:r>
            <a:endPara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606" name="TextBox 40"/>
          <p:cNvSpPr txBox="1">
            <a:spLocks noChangeArrowheads="1"/>
          </p:cNvSpPr>
          <p:nvPr/>
        </p:nvSpPr>
        <p:spPr bwMode="auto">
          <a:xfrm>
            <a:off x="414338" y="954088"/>
            <a:ext cx="802798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r>
              <a:rPr lang="ru-RU"/>
              <a:t>Удаление из спецификации неконформных трасс. Препринт №23, ИСП РАН, 2011.</a:t>
            </a:r>
          </a:p>
          <a:p>
            <a:r>
              <a:rPr lang="ru-RU"/>
              <a:t>http://www.ispras.ru/ru/preprints/archives/prep_23_2011.php</a:t>
            </a:r>
          </a:p>
        </p:txBody>
      </p:sp>
      <p:grpSp>
        <p:nvGrpSpPr>
          <p:cNvPr id="25607" name="Группа 44"/>
          <p:cNvGrpSpPr>
            <a:grpSpLocks/>
          </p:cNvGrpSpPr>
          <p:nvPr/>
        </p:nvGrpSpPr>
        <p:grpSpPr bwMode="auto">
          <a:xfrm>
            <a:off x="287338" y="3711575"/>
            <a:ext cx="8280400" cy="2149475"/>
            <a:chOff x="287338" y="3711761"/>
            <a:chExt cx="8280400" cy="2149251"/>
          </a:xfrm>
        </p:grpSpPr>
        <p:sp>
          <p:nvSpPr>
            <p:cNvPr id="25608" name="Овал 24"/>
            <p:cNvSpPr>
              <a:spLocks noChangeAspect="1"/>
            </p:cNvSpPr>
            <p:nvPr/>
          </p:nvSpPr>
          <p:spPr bwMode="auto">
            <a:xfrm>
              <a:off x="8208963" y="4617728"/>
              <a:ext cx="358775" cy="358775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600"/>
                </a:lnSpc>
              </a:pPr>
              <a:r>
                <a:rPr lang="ru-RU" sz="2000">
                  <a:sym typeface="Symbol" pitchFamily="18" charset="2"/>
                </a:rPr>
                <a:t></a:t>
              </a:r>
              <a:endParaRPr lang="ru-RU"/>
            </a:p>
          </p:txBody>
        </p:sp>
        <p:sp>
          <p:nvSpPr>
            <p:cNvPr id="25609" name="Овал 27"/>
            <p:cNvSpPr>
              <a:spLocks noChangeAspect="1"/>
            </p:cNvSpPr>
            <p:nvPr/>
          </p:nvSpPr>
          <p:spPr bwMode="auto">
            <a:xfrm>
              <a:off x="6516688" y="4619315"/>
              <a:ext cx="358775" cy="358775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600"/>
                </a:lnSpc>
              </a:pPr>
              <a:r>
                <a:rPr lang="ru-RU" sz="2000">
                  <a:sym typeface="Symbol" pitchFamily="18" charset="2"/>
                </a:rPr>
                <a:t></a:t>
              </a:r>
              <a:endParaRPr lang="ru-RU"/>
            </a:p>
          </p:txBody>
        </p:sp>
        <p:sp>
          <p:nvSpPr>
            <p:cNvPr id="25610" name="Овал 28"/>
            <p:cNvSpPr>
              <a:spLocks noChangeAspect="1"/>
            </p:cNvSpPr>
            <p:nvPr/>
          </p:nvSpPr>
          <p:spPr bwMode="auto">
            <a:xfrm>
              <a:off x="6516688" y="3968440"/>
              <a:ext cx="358775" cy="360363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800"/>
                </a:lnSpc>
              </a:pPr>
              <a:r>
                <a:rPr lang="ru-RU" sz="2000">
                  <a:sym typeface="Symbol" pitchFamily="18" charset="2"/>
                </a:rPr>
                <a:t></a:t>
              </a:r>
              <a:endParaRPr lang="ru-RU"/>
            </a:p>
          </p:txBody>
        </p:sp>
        <p:sp>
          <p:nvSpPr>
            <p:cNvPr id="25611" name="Овал 29"/>
            <p:cNvSpPr>
              <a:spLocks noChangeAspect="1"/>
            </p:cNvSpPr>
            <p:nvPr/>
          </p:nvSpPr>
          <p:spPr bwMode="auto">
            <a:xfrm>
              <a:off x="6516688" y="5336865"/>
              <a:ext cx="358775" cy="360363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800"/>
                </a:lnSpc>
              </a:pPr>
              <a:r>
                <a:rPr lang="ru-RU" sz="2000">
                  <a:sym typeface="Symbol" pitchFamily="18" charset="2"/>
                </a:rPr>
                <a:t></a:t>
              </a:r>
              <a:r>
                <a:rPr lang="en-US" sz="2000">
                  <a:sym typeface="Symbol" pitchFamily="18" charset="2"/>
                </a:rPr>
                <a:t>`</a:t>
              </a:r>
              <a:endParaRPr lang="ru-RU"/>
            </a:p>
          </p:txBody>
        </p:sp>
        <p:cxnSp>
          <p:nvCxnSpPr>
            <p:cNvPr id="25612" name="Прямая со стрелкой 34"/>
            <p:cNvCxnSpPr>
              <a:cxnSpLocks noChangeShapeType="1"/>
              <a:stCxn id="25609" idx="6"/>
              <a:endCxn id="25608" idx="2"/>
            </p:cNvCxnSpPr>
            <p:nvPr/>
          </p:nvCxnSpPr>
          <p:spPr bwMode="auto">
            <a:xfrm flipV="1">
              <a:off x="6875463" y="4797115"/>
              <a:ext cx="1333500" cy="1588"/>
            </a:xfrm>
            <a:prstGeom prst="straightConnector1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cxnSp>
          <p:nvCxnSpPr>
            <p:cNvPr id="25613" name="Прямая со стрелкой 35"/>
            <p:cNvCxnSpPr>
              <a:cxnSpLocks noChangeShapeType="1"/>
              <a:stCxn id="25610" idx="6"/>
              <a:endCxn id="25608" idx="1"/>
            </p:cNvCxnSpPr>
            <p:nvPr/>
          </p:nvCxnSpPr>
          <p:spPr bwMode="auto">
            <a:xfrm>
              <a:off x="6875463" y="4149415"/>
              <a:ext cx="1385887" cy="520700"/>
            </a:xfrm>
            <a:prstGeom prst="straightConnector1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cxnSp>
          <p:nvCxnSpPr>
            <p:cNvPr id="25614" name="Прямая со стрелкой 39"/>
            <p:cNvCxnSpPr>
              <a:cxnSpLocks noChangeShapeType="1"/>
              <a:stCxn id="25611" idx="7"/>
              <a:endCxn id="25608" idx="3"/>
            </p:cNvCxnSpPr>
            <p:nvPr/>
          </p:nvCxnSpPr>
          <p:spPr bwMode="auto">
            <a:xfrm flipV="1">
              <a:off x="6823075" y="4924115"/>
              <a:ext cx="1438275" cy="465138"/>
            </a:xfrm>
            <a:prstGeom prst="straightConnector1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sp>
          <p:nvSpPr>
            <p:cNvPr id="25615" name="TextBox 52"/>
            <p:cNvSpPr txBox="1">
              <a:spLocks noChangeArrowheads="1"/>
            </p:cNvSpPr>
            <p:nvPr/>
          </p:nvSpPr>
          <p:spPr bwMode="auto">
            <a:xfrm>
              <a:off x="7092950" y="4406590"/>
              <a:ext cx="358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>
                  <a:sym typeface="Symbol" pitchFamily="18" charset="2"/>
                </a:rPr>
                <a:t></a:t>
              </a:r>
              <a:endParaRPr lang="ru-RU"/>
            </a:p>
          </p:txBody>
        </p:sp>
        <p:sp>
          <p:nvSpPr>
            <p:cNvPr id="25616" name="TextBox 53"/>
            <p:cNvSpPr txBox="1">
              <a:spLocks noChangeArrowheads="1"/>
            </p:cNvSpPr>
            <p:nvPr/>
          </p:nvSpPr>
          <p:spPr bwMode="auto">
            <a:xfrm>
              <a:off x="7343775" y="4001778"/>
              <a:ext cx="3603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>
                  <a:sym typeface="Symbol" pitchFamily="18" charset="2"/>
                </a:rPr>
                <a:t></a:t>
              </a:r>
              <a:endParaRPr lang="ru-RU"/>
            </a:p>
          </p:txBody>
        </p:sp>
        <p:sp>
          <p:nvSpPr>
            <p:cNvPr id="25617" name="TextBox 54"/>
            <p:cNvSpPr txBox="1">
              <a:spLocks noChangeArrowheads="1"/>
            </p:cNvSpPr>
            <p:nvPr/>
          </p:nvSpPr>
          <p:spPr bwMode="auto">
            <a:xfrm>
              <a:off x="7308850" y="5120965"/>
              <a:ext cx="3587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>
                  <a:sym typeface="Symbol" pitchFamily="18" charset="2"/>
                </a:rPr>
                <a:t></a:t>
              </a:r>
              <a:endParaRPr lang="ru-RU"/>
            </a:p>
          </p:txBody>
        </p:sp>
        <p:sp>
          <p:nvSpPr>
            <p:cNvPr id="25618" name="Овал 56"/>
            <p:cNvSpPr>
              <a:spLocks noChangeAspect="1"/>
            </p:cNvSpPr>
            <p:nvPr/>
          </p:nvSpPr>
          <p:spPr bwMode="auto">
            <a:xfrm>
              <a:off x="3311525" y="4619315"/>
              <a:ext cx="360363" cy="358775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600"/>
                </a:lnSpc>
              </a:pPr>
              <a:endParaRPr lang="ru-RU"/>
            </a:p>
          </p:txBody>
        </p:sp>
        <p:sp>
          <p:nvSpPr>
            <p:cNvPr id="25619" name="Овал 57"/>
            <p:cNvSpPr>
              <a:spLocks noChangeAspect="1"/>
            </p:cNvSpPr>
            <p:nvPr/>
          </p:nvSpPr>
          <p:spPr bwMode="auto">
            <a:xfrm>
              <a:off x="3311525" y="3968440"/>
              <a:ext cx="360363" cy="360363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800"/>
                </a:lnSpc>
              </a:pPr>
              <a:endParaRPr lang="ru-RU"/>
            </a:p>
          </p:txBody>
        </p:sp>
        <p:sp>
          <p:nvSpPr>
            <p:cNvPr id="25620" name="Овал 58"/>
            <p:cNvSpPr>
              <a:spLocks noChangeAspect="1"/>
            </p:cNvSpPr>
            <p:nvPr/>
          </p:nvSpPr>
          <p:spPr bwMode="auto">
            <a:xfrm>
              <a:off x="3311525" y="5336865"/>
              <a:ext cx="360363" cy="360363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800"/>
                </a:lnSpc>
              </a:pPr>
              <a:endParaRPr lang="ru-RU"/>
            </a:p>
          </p:txBody>
        </p:sp>
        <p:cxnSp>
          <p:nvCxnSpPr>
            <p:cNvPr id="25621" name="Прямая со стрелкой 59"/>
            <p:cNvCxnSpPr>
              <a:cxnSpLocks noChangeShapeType="1"/>
              <a:stCxn id="25619" idx="6"/>
              <a:endCxn id="25610" idx="2"/>
            </p:cNvCxnSpPr>
            <p:nvPr/>
          </p:nvCxnSpPr>
          <p:spPr bwMode="auto">
            <a:xfrm>
              <a:off x="3671888" y="4149415"/>
              <a:ext cx="2844800" cy="0"/>
            </a:xfrm>
            <a:prstGeom prst="straightConnector1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cxnSp>
          <p:nvCxnSpPr>
            <p:cNvPr id="25622" name="Прямая со стрелкой 62"/>
            <p:cNvCxnSpPr>
              <a:cxnSpLocks noChangeShapeType="1"/>
              <a:stCxn id="25618" idx="6"/>
              <a:endCxn id="25609" idx="2"/>
            </p:cNvCxnSpPr>
            <p:nvPr/>
          </p:nvCxnSpPr>
          <p:spPr bwMode="auto">
            <a:xfrm>
              <a:off x="3671888" y="4798703"/>
              <a:ext cx="2844800" cy="0"/>
            </a:xfrm>
            <a:prstGeom prst="straightConnector1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cxnSp>
          <p:nvCxnSpPr>
            <p:cNvPr id="25623" name="Прямая со стрелкой 65"/>
            <p:cNvCxnSpPr>
              <a:cxnSpLocks noChangeShapeType="1"/>
              <a:stCxn id="25620" idx="6"/>
              <a:endCxn id="25611" idx="2"/>
            </p:cNvCxnSpPr>
            <p:nvPr/>
          </p:nvCxnSpPr>
          <p:spPr bwMode="auto">
            <a:xfrm>
              <a:off x="3671888" y="5517840"/>
              <a:ext cx="2844800" cy="0"/>
            </a:xfrm>
            <a:prstGeom prst="straightConnector1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sp>
          <p:nvSpPr>
            <p:cNvPr id="69" name="TextBox 68"/>
            <p:cNvSpPr txBox="1"/>
            <p:nvPr/>
          </p:nvSpPr>
          <p:spPr>
            <a:xfrm>
              <a:off x="3849688" y="3789541"/>
              <a:ext cx="2335212" cy="4000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ym typeface="Symbol"/>
                </a:rPr>
                <a:t>P</a:t>
              </a:r>
              <a:r>
                <a:rPr lang="ru-RU" sz="2000" dirty="0">
                  <a:sym typeface="Symbol"/>
                </a:rPr>
                <a:t> 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– кнопка </a:t>
              </a:r>
              <a:r>
                <a:rPr lang="en-US" sz="2000" dirty="0">
                  <a:latin typeface="+mj-lt"/>
                  <a:cs typeface="Times New Roman" pitchFamily="18" charset="0"/>
                  <a:sym typeface="Symbol"/>
                </a:rPr>
                <a:t>P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 безопасна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5" name="Овал 71"/>
            <p:cNvSpPr>
              <a:spLocks noChangeAspect="1"/>
            </p:cNvSpPr>
            <p:nvPr/>
          </p:nvSpPr>
          <p:spPr bwMode="auto">
            <a:xfrm>
              <a:off x="287338" y="4509778"/>
              <a:ext cx="1081087" cy="611187"/>
            </a:xfrm>
            <a:prstGeom prst="ellipse">
              <a:avLst/>
            </a:prstGeom>
            <a:solidFill>
              <a:srgbClr val="F1F8F9"/>
            </a:solidFill>
            <a:ln w="19050" algn="ctr">
              <a:solidFill>
                <a:srgbClr val="663300"/>
              </a:solidFill>
              <a:round/>
              <a:headEnd/>
              <a:tailEnd/>
            </a:ln>
          </p:spPr>
          <p:txBody>
            <a:bodyPr wrap="none" lIns="36000" tIns="36000" rIns="36000" bIns="36000"/>
            <a:lstStyle/>
            <a:p>
              <a:pPr algn="ctr">
                <a:lnSpc>
                  <a:spcPts val="1400"/>
                </a:lnSpc>
              </a:pPr>
              <a:r>
                <a:rPr lang="ru-RU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начальное</a:t>
              </a:r>
            </a:p>
            <a:p>
              <a:pPr algn="ctr">
                <a:lnSpc>
                  <a:spcPts val="1400"/>
                </a:lnSpc>
              </a:pPr>
              <a:r>
                <a:rPr lang="ru-RU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состояние</a:t>
              </a:r>
              <a:endParaRPr lang="ru-RU" sz="14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626" name="Прямая со стрелкой 74"/>
            <p:cNvCxnSpPr>
              <a:cxnSpLocks noChangeShapeType="1"/>
              <a:stCxn id="25625" idx="7"/>
              <a:endCxn id="25619" idx="2"/>
            </p:cNvCxnSpPr>
            <p:nvPr/>
          </p:nvCxnSpPr>
          <p:spPr bwMode="auto">
            <a:xfrm rot="5400000" flipH="1" flipV="1">
              <a:off x="2035968" y="3323122"/>
              <a:ext cx="449263" cy="2101850"/>
            </a:xfrm>
            <a:prstGeom prst="curvedConnector2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cxnSp>
          <p:nvCxnSpPr>
            <p:cNvPr id="25627" name="Прямая со стрелкой 74"/>
            <p:cNvCxnSpPr>
              <a:cxnSpLocks noChangeShapeType="1"/>
              <a:stCxn id="25625" idx="5"/>
              <a:endCxn id="25620" idx="2"/>
            </p:cNvCxnSpPr>
            <p:nvPr/>
          </p:nvCxnSpPr>
          <p:spPr bwMode="auto">
            <a:xfrm rot="16200000" flipH="1">
              <a:off x="2017712" y="4224028"/>
              <a:ext cx="485775" cy="2101850"/>
            </a:xfrm>
            <a:prstGeom prst="curvedConnector2">
              <a:avLst/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cxnSp>
          <p:nvCxnSpPr>
            <p:cNvPr id="25628" name="Прямая со стрелкой 74"/>
            <p:cNvCxnSpPr>
              <a:cxnSpLocks noChangeShapeType="1"/>
              <a:stCxn id="25625" idx="6"/>
              <a:endCxn id="25618" idx="2"/>
            </p:cNvCxnSpPr>
            <p:nvPr/>
          </p:nvCxnSpPr>
          <p:spPr bwMode="auto">
            <a:xfrm flipV="1">
              <a:off x="1368425" y="4798703"/>
              <a:ext cx="1943100" cy="15875"/>
            </a:xfrm>
            <a:prstGeom prst="curvedConnector3">
              <a:avLst>
                <a:gd name="adj1" fmla="val 50000"/>
              </a:avLst>
            </a:prstGeom>
            <a:noFill/>
            <a:ln w="19050" algn="ctr">
              <a:solidFill>
                <a:srgbClr val="663300"/>
              </a:solidFill>
              <a:round/>
              <a:headEnd/>
              <a:tailEnd type="triangle" w="lg" len="lg"/>
            </a:ln>
          </p:spPr>
        </p:cxnSp>
        <p:sp>
          <p:nvSpPr>
            <p:cNvPr id="25629" name="TextBox 98"/>
            <p:cNvSpPr txBox="1">
              <a:spLocks noChangeArrowheads="1"/>
            </p:cNvSpPr>
            <p:nvPr/>
          </p:nvSpPr>
          <p:spPr bwMode="auto">
            <a:xfrm>
              <a:off x="1370013" y="4449453"/>
              <a:ext cx="161925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000">
                  <a:sym typeface="Symbol" pitchFamily="18" charset="2"/>
                </a:rPr>
                <a:t>Безопасные</a:t>
              </a:r>
            </a:p>
            <a:p>
              <a:pPr algn="ctr"/>
              <a:r>
                <a:rPr lang="ru-RU" sz="2000">
                  <a:sym typeface="Symbol" pitchFamily="18" charset="2"/>
                </a:rPr>
                <a:t>трассы</a:t>
              </a:r>
              <a:endParaRPr lang="ru-RU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979863" y="4432411"/>
              <a:ext cx="2058987" cy="4000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ym typeface="Symbol"/>
                </a:rPr>
                <a:t>P</a:t>
              </a:r>
              <a:r>
                <a:rPr lang="ru-RU" sz="2000" dirty="0">
                  <a:sym typeface="Symbol"/>
                </a:rPr>
                <a:t> 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– кнопка </a:t>
              </a:r>
              <a:r>
                <a:rPr lang="en-US" sz="2000" dirty="0">
                  <a:latin typeface="+mj-lt"/>
                  <a:cs typeface="Times New Roman" pitchFamily="18" charset="0"/>
                  <a:sym typeface="Symbol"/>
                </a:rPr>
                <a:t>P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 опасна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852863" y="5153061"/>
              <a:ext cx="2335212" cy="7079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ym typeface="Symbol"/>
                </a:rPr>
                <a:t>P</a:t>
              </a:r>
              <a:r>
                <a:rPr lang="ru-RU" sz="2000" dirty="0">
                  <a:sym typeface="Symbol"/>
                </a:rPr>
                <a:t> 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– кнопка </a:t>
              </a:r>
              <a:r>
                <a:rPr lang="en-US" sz="2000" dirty="0">
                  <a:latin typeface="+mj-lt"/>
                  <a:cs typeface="Times New Roman" pitchFamily="18" charset="0"/>
                  <a:sym typeface="Symbol"/>
                </a:rPr>
                <a:t>P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 безопасна</a:t>
              </a:r>
            </a:p>
            <a:p>
              <a:pPr algn="ctr">
                <a:defRPr/>
              </a:pP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отказ </a:t>
              </a:r>
              <a:r>
                <a:rPr lang="en-US" sz="2000" dirty="0">
                  <a:latin typeface="+mn-lt"/>
                  <a:cs typeface="Times New Roman" pitchFamily="18" charset="0"/>
                  <a:sym typeface="Symbol"/>
                </a:rPr>
                <a:t>P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  <a:sym typeface="Symbol"/>
                </a:rPr>
                <a:t>R</a:t>
              </a:r>
              <a:r>
                <a:rPr lang="ru-RU" dirty="0">
                  <a:latin typeface="Times New Roman" pitchFamily="18" charset="0"/>
                  <a:cs typeface="Times New Roman" pitchFamily="18" charset="0"/>
                  <a:sym typeface="Symbol"/>
                </a:rPr>
                <a:t> не актуален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32" name="TextBox 41"/>
            <p:cNvSpPr txBox="1">
              <a:spLocks noChangeArrowheads="1"/>
            </p:cNvSpPr>
            <p:nvPr/>
          </p:nvSpPr>
          <p:spPr bwMode="auto">
            <a:xfrm>
              <a:off x="3819646" y="5072669"/>
              <a:ext cx="43152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=</a:t>
              </a:r>
              <a:endParaRPr lang="ru-RU" sz="320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5633" name="TextBox 42"/>
            <p:cNvSpPr txBox="1">
              <a:spLocks noChangeArrowheads="1"/>
            </p:cNvSpPr>
            <p:nvPr/>
          </p:nvSpPr>
          <p:spPr bwMode="auto">
            <a:xfrm>
              <a:off x="3939772" y="4352589"/>
              <a:ext cx="43152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=</a:t>
              </a:r>
              <a:endParaRPr lang="ru-RU" sz="320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25634" name="TextBox 43"/>
            <p:cNvSpPr txBox="1">
              <a:spLocks noChangeArrowheads="1"/>
            </p:cNvSpPr>
            <p:nvPr/>
          </p:nvSpPr>
          <p:spPr bwMode="auto">
            <a:xfrm>
              <a:off x="3828431" y="3711761"/>
              <a:ext cx="43152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Courier New" pitchFamily="49" charset="0"/>
                  <a:cs typeface="Courier New" pitchFamily="49" charset="0"/>
                  <a:sym typeface="Symbol" pitchFamily="18" charset="2"/>
                </a:rPr>
                <a:t>=</a:t>
              </a:r>
              <a:endParaRPr lang="ru-RU" sz="3200">
                <a:latin typeface="Courier New" pitchFamily="49" charset="0"/>
                <a:cs typeface="Courier New" pitchFamily="49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175C1CB-41B9-482E-80D0-495ED4E657BB}" type="slidenum">
              <a:rPr lang="ru-RU" sz="1400"/>
              <a:pPr algn="r"/>
              <a:t>25</a:t>
            </a:fld>
            <a:endParaRPr lang="ru-RU" sz="1400"/>
          </a:p>
        </p:txBody>
      </p:sp>
      <p:pic>
        <p:nvPicPr>
          <p:cNvPr id="26627" name="Picture 2" descr="e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26629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26632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26633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26634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26636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7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8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39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40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chemeClr val="bg1"/>
                      </a:solidFill>
                    </a:rPr>
                    <a:t>&amp;</a:t>
                  </a:r>
                  <a:r>
                    <a:rPr lang="ru-RU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26641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5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26635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/>
              </a:p>
            </p:txBody>
          </p:sp>
        </p:grpSp>
      </p:grp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023 C -0.00955 -0.00278 0.14202 0.07222 0.16042 0.11088 C 0.17882 0.14954 0.12049 0.19768 0.10799 0.23148 C 0.09549 0.26528 0.07969 0.2956 0.08542 0.31412 C 0.09115 0.33264 0.12761 0.3213 0.14254 0.34259 C 0.15747 0.36389 0.16094 0.42593 0.17518 0.4419 C 0.18941 0.45787 0.20625 0.4338 0.2283 0.43889 C 0.25018 0.44398 0.28282 0.48032 0.30695 0.47407 C 0.33125 0.46829 0.3625 0.43148 0.37396 0.40347 C 0.38785 0.37917 0.3816 0.36343 0.37587 0.30509 C 0.37014 0.24722 0.28924 0.07708 0.33907 0.05532 C 0.43785 -0.02847 0.58542 0.25069 0.67709 0.17477 C 0.7783 0.08889 0.57934 -0.03773 0.68733 -0.13125 C 0.71285 -0.17917 0.81129 0.01713 0.84844 0.01898 C 0.8757 0.02546 0.84063 -0.06898 0.85087 -0.09213 C 0.86111 -0.11528 0.90573 -0.10347 0.91042 -0.12014 C 0.91511 -0.13681 0.88646 -0.17431 0.87952 -0.19213 C 0.86528 -0.20255 0.83542 -0.19815 0.82466 -0.18264 C 0.81389 -0.16713 0.7974 -0.11667 0.81511 -0.09861 C 0.83282 -0.08056 0.90868 -0.03982 0.93073 -0.07477 C 0.95278 -0.10972 0.93073 -0.26968 0.94792 -0.3081 C 0.99358 -0.34282 1.01632 -0.32315 1.03403 -0.30602 " pathEditMode="relative" rAng="0" ptsTypes="faaaaaaafafffaafaaaaff">
                                      <p:cBhvr>
                                        <p:cTn id="14" dur="20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295 3.7037E-7 C 0.02465 0.00926 0.10364 0.03241 0.13489 0.05718 C 0.16632 0.08194 0.16701 0.11551 0.19114 0.14931 C 0.2151 0.1831 0.25573 0.24792 0.27899 0.25949 C 0.30208 0.27106 0.32847 0.23611 0.33107 0.21852 C 0.3335 0.20093 0.30868 0.17176 0.29427 0.15347 C 0.27968 0.13495 0.25139 0.12731 0.24357 0.10741 C 0.23576 0.0875 0.2408 0.0537 0.24774 0.03449 C 0.25468 0.01505 0.27066 -0.00463 0.28593 -0.0088 C 0.30121 -0.0125 0.3217 0.00139 0.33923 0.01065 C 0.35677 0.01991 0.37934 0.03333 0.39132 0.04699 C 0.4033 0.06042 0.40659 0.07407 0.41041 0.09143 C 0.41423 0.1088 0.42152 0.13935 0.41441 0.15185 C 0.40729 0.16435 0.38628 0.16389 0.36805 0.1662 C 0.34965 0.16852 0.32309 0.16667 0.30382 0.1662 C 0.28437 0.16574 0.25937 0.1706 0.25173 0.16296 C 0.24409 0.15532 0.25243 0.13356 0.25868 0.12014 C 0.26493 0.10671 0.27465 0.09375 0.28854 0.08194 C 0.3026 0.06991 0.32326 0.06296 0.34201 0.04861 C 0.36076 0.03403 0.38055 0.01296 0.40086 -0.00394 C 0.42118 -0.02037 0.44496 -0.03519 0.46371 -0.05185 C 0.48246 -0.06782 0.50034 -0.08426 0.51302 -0.10046 C 0.52552 -0.11667 0.53663 -0.12732 0.53889 -0.14815 C 0.5408 -0.16898 0.53316 -0.20532 0.52534 -0.22593 C 0.51736 -0.24676 0.50399 -0.26343 0.49097 -0.27199 C 0.47812 -0.28079 0.46788 -0.27685 0.44739 -0.27824 C 0.42673 -0.27963 0.39843 -0.2787 0.36805 -0.27986 C 0.3375 -0.28102 0.29166 -0.27732 0.26406 -0.28472 C 0.23663 -0.29213 0.21475 -0.30949 0.20243 -0.32454 C 0.1901 -0.33912 0.18333 -0.35926 0.19027 -0.37384 C 0.19722 -0.38796 0.22656 -0.40463 0.24496 -0.41019 C 0.26319 -0.41551 0.28142 -0.40926 0.30104 -0.40718 C 0.32048 -0.40463 0.34566 -0.4037 0.36267 -0.39607 C 0.37951 -0.38843 0.39062 -0.37315 0.40225 -0.36111 C 0.41389 -0.34861 0.41875 -0.32685 0.43211 -0.32269 C 0.44548 -0.31875 0.46753 -0.32685 0.48281 -0.33542 C 0.49826 -0.34398 0.50729 -0.36505 0.52396 -0.37384 C 0.54027 -0.38218 0.5684 -0.39352 0.58281 -0.38681 C 0.59687 -0.3794 0.59913 -0.35417 0.61007 -0.33218 C 0.621 -0.31019 0.63593 -0.28009 0.64809 -0.2544 C 0.66059 -0.2287 0.67031 -0.20671 0.68385 -0.17824 C 0.69739 -0.14977 0.72187 -0.11181 0.73038 -0.0831 C 0.73871 -0.0544 0.74444 -0.02708 0.73455 -0.00532 C 0.72448 0.0162 0.6875 0.02315 0.67031 0.0456 C 0.65312 0.06806 0.63038 0.10231 0.63177 0.12963 C 0.6335 0.15694 0.66198 0.19236 0.67986 0.20903 C 0.69774 0.22569 0.71267 0.22731 0.73993 0.22963 C 0.76701 0.23194 0.81371 0.23079 0.84253 0.22338 C 0.87152 0.21597 0.90521 0.20023 0.91354 0.18518 C 0.92187 0.17014 0.89271 0.15116 0.89305 0.13287 C 0.8934 0.11458 0.90347 0.08518 0.91632 0.07569 C 0.92934 0.0662 0.94791 0.07986 0.971 0.07569 C 0.99409 0.07153 1.03784 0.05602 1.05538 0.05093 " pathEditMode="relative" rAng="0" ptsTypes="aaaaaaaaaaaaaaaaaaaaaaaaaaaaaaaaaaaaaaaaaaaaaaaaaaaaa">
                                      <p:cBhvr>
                                        <p:cTn id="16" dur="290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" y="-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MPU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833938"/>
            <a:ext cx="69024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5350" y="5145088"/>
            <a:ext cx="673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1800" b="1">
                <a:solidFill>
                  <a:schemeClr val="bg1"/>
                </a:solidFill>
                <a:sym typeface="Symbol" pitchFamily="18" charset="2"/>
              </a:rPr>
              <a:t>Машина тестирования: чёрный ящик, внутри реализация</a:t>
            </a:r>
            <a:endParaRPr lang="ru-RU" sz="1800" b="1">
              <a:solidFill>
                <a:schemeClr val="bg1"/>
              </a:solidFill>
              <a:sym typeface="Symbol" pitchFamily="18" charset="2"/>
            </a:endParaRPr>
          </a:p>
        </p:txBody>
      </p:sp>
      <p:cxnSp>
        <p:nvCxnSpPr>
          <p:cNvPr id="4100" name="AutoShape 4"/>
          <p:cNvCxnSpPr>
            <a:cxnSpLocks noChangeShapeType="1"/>
            <a:stCxn id="4112" idx="0"/>
            <a:endCxn id="4111" idx="0"/>
          </p:cNvCxnSpPr>
          <p:nvPr/>
        </p:nvCxnSpPr>
        <p:spPr bwMode="auto">
          <a:xfrm flipV="1">
            <a:off x="1338263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</p:spPr>
      </p:cxnSp>
      <p:cxnSp>
        <p:nvCxnSpPr>
          <p:cNvPr id="4101" name="AutoShape 5"/>
          <p:cNvCxnSpPr>
            <a:cxnSpLocks noChangeShapeType="1"/>
            <a:stCxn id="4111" idx="1"/>
            <a:endCxn id="4112" idx="1"/>
          </p:cNvCxnSpPr>
          <p:nvPr/>
        </p:nvCxnSpPr>
        <p:spPr bwMode="auto">
          <a:xfrm>
            <a:off x="1482725" y="1700213"/>
            <a:ext cx="0" cy="10080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</p:spPr>
      </p:cxn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139" name="Text Box 7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4140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141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143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44" name="Rectangle 11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45" name="Rectangle 12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46" name="Rectangle 13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414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4142" name="Text Box 16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4103" name="AutoShape 17"/>
          <p:cNvSpPr>
            <a:spLocks noChangeArrowheads="1"/>
          </p:cNvSpPr>
          <p:nvPr/>
        </p:nvSpPr>
        <p:spPr bwMode="auto">
          <a:xfrm>
            <a:off x="623888" y="2708275"/>
            <a:ext cx="1643062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sz="1800"/>
              <a:t>Реализация</a:t>
            </a:r>
          </a:p>
        </p:txBody>
      </p:sp>
      <p:sp>
        <p:nvSpPr>
          <p:cNvPr id="4104" name="AutoShape 18"/>
          <p:cNvSpPr>
            <a:spLocks noChangeArrowheads="1"/>
          </p:cNvSpPr>
          <p:nvPr/>
        </p:nvSpPr>
        <p:spPr bwMode="auto">
          <a:xfrm>
            <a:off x="674688" y="1160463"/>
            <a:ext cx="1543050" cy="552450"/>
          </a:xfrm>
          <a:prstGeom prst="roundRect">
            <a:avLst>
              <a:gd name="adj" fmla="val 16667"/>
            </a:avLst>
          </a:prstGeom>
          <a:solidFill>
            <a:srgbClr val="F0FE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62000" tIns="118800" rIns="162000" bIns="118800" anchor="ctr">
            <a:spAutoFit/>
          </a:bodyPr>
          <a:lstStyle/>
          <a:p>
            <a:pPr algn="ctr"/>
            <a:r>
              <a:rPr lang="ru-RU" sz="1800"/>
              <a:t>Окружение</a:t>
            </a:r>
          </a:p>
        </p:txBody>
      </p: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0" y="2024063"/>
            <a:ext cx="1374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воздействие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1446213" y="2024063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наблюдение</a:t>
            </a:r>
          </a:p>
        </p:txBody>
      </p:sp>
      <p:sp>
        <p:nvSpPr>
          <p:cNvPr id="4107" name="Text Box 21"/>
          <p:cNvSpPr txBox="1">
            <a:spLocks noChangeArrowheads="1"/>
          </p:cNvSpPr>
          <p:nvPr/>
        </p:nvSpPr>
        <p:spPr bwMode="auto">
          <a:xfrm>
            <a:off x="3671888" y="2960688"/>
            <a:ext cx="5268912" cy="10080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ct val="30000"/>
              </a:spcAft>
            </a:pPr>
            <a:r>
              <a:rPr lang="ru-RU" sz="1800" i="1" u="sng"/>
              <a:t>Два вида наблюдений</a:t>
            </a:r>
            <a:r>
              <a:rPr lang="ru-RU" sz="1800"/>
              <a:t> </a:t>
            </a:r>
            <a:r>
              <a:rPr lang="ru-RU"/>
              <a:t>(при нажатии кнопки </a:t>
            </a:r>
            <a:r>
              <a:rPr lang="en-US" sz="1800" b="1"/>
              <a:t>A</a:t>
            </a:r>
            <a:r>
              <a:rPr lang="ru-RU"/>
              <a:t>)</a:t>
            </a:r>
            <a:r>
              <a:rPr lang="ru-RU" sz="1800"/>
              <a:t> :</a:t>
            </a:r>
          </a:p>
          <a:p>
            <a:r>
              <a:rPr lang="en-US" sz="1800"/>
              <a:t>z</a:t>
            </a:r>
            <a:r>
              <a:rPr lang="en-US" sz="1800">
                <a:sym typeface="Symbol" pitchFamily="18" charset="2"/>
              </a:rPr>
              <a:t></a:t>
            </a:r>
            <a:r>
              <a:rPr lang="en-US" sz="1800" b="1">
                <a:sym typeface="Symbol" pitchFamily="18" charset="2"/>
              </a:rPr>
              <a:t>A </a:t>
            </a:r>
            <a:r>
              <a:rPr lang="en-US"/>
              <a:t>–</a:t>
            </a:r>
            <a:r>
              <a:rPr lang="ru-RU" sz="1800" i="1"/>
              <a:t> внешнее</a:t>
            </a:r>
            <a:r>
              <a:rPr lang="ru-RU" sz="1800"/>
              <a:t> </a:t>
            </a:r>
            <a:r>
              <a:rPr lang="ru-RU" sz="1800" i="1"/>
              <a:t>действие</a:t>
            </a:r>
            <a:endParaRPr lang="en-US" sz="1800" b="1" i="1">
              <a:sym typeface="Symbol" pitchFamily="18" charset="2"/>
            </a:endParaRPr>
          </a:p>
          <a:p>
            <a:r>
              <a:rPr lang="en-US" sz="1800" b="1"/>
              <a:t>A     </a:t>
            </a:r>
            <a:r>
              <a:rPr lang="en-US"/>
              <a:t>–</a:t>
            </a:r>
            <a:r>
              <a:rPr lang="ru-RU" sz="1800"/>
              <a:t> </a:t>
            </a:r>
            <a:r>
              <a:rPr lang="ru-RU" sz="1800" i="1"/>
              <a:t>отказ</a:t>
            </a:r>
            <a:r>
              <a:rPr lang="ru-RU"/>
              <a:t> (нет действий из </a:t>
            </a:r>
            <a:r>
              <a:rPr lang="en-US" sz="1800" b="1"/>
              <a:t>A</a:t>
            </a:r>
            <a:r>
              <a:rPr lang="ru-RU"/>
              <a:t>)</a:t>
            </a:r>
            <a:r>
              <a:rPr lang="en-US"/>
              <a:t> – </a:t>
            </a:r>
            <a:r>
              <a:rPr lang="ru-RU"/>
              <a:t>только</a:t>
            </a:r>
            <a:r>
              <a:rPr lang="en-US"/>
              <a:t> </a:t>
            </a:r>
            <a:r>
              <a:rPr lang="ru-RU"/>
              <a:t>для</a:t>
            </a:r>
            <a:r>
              <a:rPr lang="ru-RU" sz="1800"/>
              <a:t> </a:t>
            </a:r>
            <a:r>
              <a:rPr lang="en-US" sz="1800" b="1"/>
              <a:t>A</a:t>
            </a:r>
            <a:r>
              <a:rPr lang="en-US" sz="1800">
                <a:sym typeface="Symbol" pitchFamily="18" charset="2"/>
              </a:rPr>
              <a:t></a:t>
            </a:r>
            <a:r>
              <a:rPr lang="en-US" sz="1800" b="1">
                <a:sym typeface="Symbol" pitchFamily="18" charset="2"/>
              </a:rPr>
              <a:t>R</a:t>
            </a:r>
          </a:p>
        </p:txBody>
      </p:sp>
      <p:sp>
        <p:nvSpPr>
          <p:cNvPr id="4108" name="Text Box 22"/>
          <p:cNvSpPr txBox="1">
            <a:spLocks noChangeArrowheads="1"/>
          </p:cNvSpPr>
          <p:nvPr/>
        </p:nvSpPr>
        <p:spPr bwMode="auto">
          <a:xfrm>
            <a:off x="3086100" y="2282825"/>
            <a:ext cx="5848350" cy="6508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i="1" u="sng"/>
              <a:t>Воздействие</a:t>
            </a:r>
            <a:r>
              <a:rPr lang="ru-RU" sz="1800"/>
              <a:t> =</a:t>
            </a:r>
            <a:r>
              <a:rPr lang="ru-RU"/>
              <a:t> нажатие </a:t>
            </a:r>
            <a:r>
              <a:rPr lang="ru-RU" sz="1800" i="1"/>
              <a:t>кнопки</a:t>
            </a:r>
            <a:br>
              <a:rPr lang="ru-RU" sz="1800" i="1"/>
            </a:br>
            <a:r>
              <a:rPr lang="ru-RU"/>
              <a:t>(кнопка </a:t>
            </a:r>
            <a:r>
              <a:rPr lang="en-US" sz="1800" b="1"/>
              <a:t>A</a:t>
            </a:r>
            <a:r>
              <a:rPr lang="ru-RU"/>
              <a:t> разрешает выполнять действия из множества</a:t>
            </a:r>
            <a:r>
              <a:rPr lang="en-US" sz="1800"/>
              <a:t> </a:t>
            </a:r>
            <a:r>
              <a:rPr lang="en-US" sz="1800" b="1"/>
              <a:t>A</a:t>
            </a:r>
            <a:r>
              <a:rPr lang="ru-RU"/>
              <a:t>)</a:t>
            </a:r>
          </a:p>
        </p:txBody>
      </p:sp>
      <p:sp>
        <p:nvSpPr>
          <p:cNvPr id="4109" name="Text Box 23"/>
          <p:cNvSpPr txBox="1">
            <a:spLocks noChangeArrowheads="1"/>
          </p:cNvSpPr>
          <p:nvPr/>
        </p:nvSpPr>
        <p:spPr bwMode="auto">
          <a:xfrm>
            <a:off x="4467225" y="998538"/>
            <a:ext cx="45910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latin typeface="Times New Roman" pitchFamily="18" charset="0"/>
                <a:sym typeface="Symbol" pitchFamily="18" charset="2"/>
              </a:rPr>
              <a:t></a:t>
            </a:r>
            <a:r>
              <a:rPr lang="en-US" sz="1800" b="1">
                <a:latin typeface="Times New Roman" pitchFamily="18" charset="0"/>
              </a:rPr>
              <a:t>L</a:t>
            </a:r>
            <a:r>
              <a:rPr lang="ru-RU" sz="1800"/>
              <a:t> </a:t>
            </a:r>
            <a:r>
              <a:rPr lang="ru-RU"/>
              <a:t>- алфавит внешних действий</a:t>
            </a:r>
          </a:p>
          <a:p>
            <a:pPr>
              <a:lnSpc>
                <a:spcPct val="90000"/>
              </a:lnSpc>
            </a:pPr>
            <a:r>
              <a:rPr lang="en-US" sz="1800" b="1">
                <a:sym typeface="Symbol" pitchFamily="18" charset="2"/>
              </a:rPr>
              <a:t></a:t>
            </a:r>
            <a:r>
              <a:rPr lang="en-US" sz="1800" b="1">
                <a:latin typeface="Times New Roman" pitchFamily="18" charset="0"/>
              </a:rPr>
              <a:t>R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2</a:t>
            </a:r>
            <a:r>
              <a:rPr lang="en-US" sz="1800" b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1800"/>
              <a:t> </a:t>
            </a:r>
            <a:r>
              <a:rPr lang="en-US" sz="1800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-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кнопки с наблюдаемыми отказами</a:t>
            </a:r>
          </a:p>
          <a:p>
            <a:pPr>
              <a:lnSpc>
                <a:spcPct val="90000"/>
              </a:lnSpc>
            </a:pPr>
            <a:r>
              <a:rPr lang="en-US" sz="1800" b="1">
                <a:sym typeface="Symbol" pitchFamily="18" charset="2"/>
              </a:rPr>
              <a:t></a:t>
            </a:r>
            <a:r>
              <a:rPr lang="en-US" sz="1800" b="1">
                <a:latin typeface="Times New Roman" pitchFamily="18" charset="0"/>
              </a:rPr>
              <a:t>Q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2</a:t>
            </a:r>
            <a:r>
              <a:rPr lang="en-US" sz="1800" b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1800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-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кнопки с </a:t>
            </a:r>
            <a:r>
              <a:rPr lang="ru-RU" i="1">
                <a:sym typeface="Symbol" pitchFamily="18" charset="2"/>
              </a:rPr>
              <a:t>не</a:t>
            </a:r>
            <a:r>
              <a:rPr lang="ru-RU">
                <a:sym typeface="Symbol" pitchFamily="18" charset="2"/>
              </a:rPr>
              <a:t>наблюдаемыми отказами</a:t>
            </a:r>
            <a:endParaRPr lang="en-US">
              <a:sym typeface="Symbol" pitchFamily="18" charset="2"/>
            </a:endParaRPr>
          </a:p>
        </p:txBody>
      </p:sp>
      <p:sp>
        <p:nvSpPr>
          <p:cNvPr id="4110" name="Text Box 24"/>
          <p:cNvSpPr txBox="1">
            <a:spLocks noChangeArrowheads="1"/>
          </p:cNvSpPr>
          <p:nvPr/>
        </p:nvSpPr>
        <p:spPr bwMode="auto">
          <a:xfrm>
            <a:off x="2771775" y="1101725"/>
            <a:ext cx="1635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i="1"/>
              <a:t>Семантика</a:t>
            </a:r>
            <a:r>
              <a:rPr lang="ru-RU" sz="1800"/>
              <a:t> =</a:t>
            </a:r>
          </a:p>
        </p:txBody>
      </p:sp>
      <p:sp>
        <p:nvSpPr>
          <p:cNvPr id="4111" name="Line 25"/>
          <p:cNvSpPr>
            <a:spLocks noChangeShapeType="1"/>
          </p:cNvSpPr>
          <p:nvPr/>
        </p:nvSpPr>
        <p:spPr bwMode="auto">
          <a:xfrm>
            <a:off x="1338263" y="1700213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12" name="Line 26"/>
          <p:cNvSpPr>
            <a:spLocks noChangeShapeType="1"/>
          </p:cNvSpPr>
          <p:nvPr/>
        </p:nvSpPr>
        <p:spPr bwMode="auto">
          <a:xfrm>
            <a:off x="1338263" y="2708275"/>
            <a:ext cx="1444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тестирования: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семантика взаимодействия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4114" name="Group 28"/>
          <p:cNvGrpSpPr>
            <a:grpSpLocks/>
          </p:cNvGrpSpPr>
          <p:nvPr/>
        </p:nvGrpSpPr>
        <p:grpSpPr bwMode="auto">
          <a:xfrm>
            <a:off x="3328988" y="5708650"/>
            <a:ext cx="561975" cy="619125"/>
            <a:chOff x="2097" y="3452"/>
            <a:chExt cx="427" cy="486"/>
          </a:xfrm>
        </p:grpSpPr>
        <p:sp>
          <p:nvSpPr>
            <p:cNvPr id="4135" name="AutoShape 29"/>
            <p:cNvSpPr>
              <a:spLocks noChangeAspect="1" noChangeArrowheads="1"/>
            </p:cNvSpPr>
            <p:nvPr/>
          </p:nvSpPr>
          <p:spPr bwMode="auto">
            <a:xfrm>
              <a:off x="2111" y="3462"/>
              <a:ext cx="406" cy="46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136" name="Group 30"/>
            <p:cNvGrpSpPr>
              <a:grpSpLocks/>
            </p:cNvGrpSpPr>
            <p:nvPr/>
          </p:nvGrpSpPr>
          <p:grpSpPr bwMode="auto">
            <a:xfrm>
              <a:off x="2097" y="3452"/>
              <a:ext cx="427" cy="486"/>
              <a:chOff x="2533" y="3634"/>
              <a:chExt cx="427" cy="486"/>
            </a:xfrm>
          </p:grpSpPr>
          <p:pic>
            <p:nvPicPr>
              <p:cNvPr id="4137" name="Picture 31" descr="KEYU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33" y="3634"/>
                <a:ext cx="427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38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2562" y="3666"/>
                <a:ext cx="289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3000" b="1"/>
                  <a:t> </a:t>
                </a:r>
                <a:r>
                  <a:rPr lang="en-US" sz="3000" b="1"/>
                  <a:t>C</a:t>
                </a:r>
                <a:endParaRPr lang="en-US" sz="3000" b="1" baseline="-25000">
                  <a:sym typeface="Symbol" pitchFamily="18" charset="2"/>
                </a:endParaRPr>
              </a:p>
            </p:txBody>
          </p:sp>
        </p:grpSp>
      </p:grpSp>
      <p:grpSp>
        <p:nvGrpSpPr>
          <p:cNvPr id="4115" name="Group 33"/>
          <p:cNvGrpSpPr>
            <a:grpSpLocks/>
          </p:cNvGrpSpPr>
          <p:nvPr/>
        </p:nvGrpSpPr>
        <p:grpSpPr bwMode="auto">
          <a:xfrm>
            <a:off x="2555875" y="5708650"/>
            <a:ext cx="561975" cy="619125"/>
            <a:chOff x="1610" y="3453"/>
            <a:chExt cx="427" cy="486"/>
          </a:xfrm>
        </p:grpSpPr>
        <p:sp>
          <p:nvSpPr>
            <p:cNvPr id="4131" name="AutoShape 34"/>
            <p:cNvSpPr>
              <a:spLocks noChangeAspect="1" noChangeArrowheads="1"/>
            </p:cNvSpPr>
            <p:nvPr/>
          </p:nvSpPr>
          <p:spPr bwMode="auto">
            <a:xfrm>
              <a:off x="1623" y="3462"/>
              <a:ext cx="406" cy="46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132" name="Group 35"/>
            <p:cNvGrpSpPr>
              <a:grpSpLocks noChangeAspect="1"/>
            </p:cNvGrpSpPr>
            <p:nvPr/>
          </p:nvGrpSpPr>
          <p:grpSpPr bwMode="auto">
            <a:xfrm>
              <a:off x="1610" y="3453"/>
              <a:ext cx="427" cy="486"/>
              <a:chOff x="657" y="2069"/>
              <a:chExt cx="474" cy="540"/>
            </a:xfrm>
          </p:grpSpPr>
          <p:pic>
            <p:nvPicPr>
              <p:cNvPr id="4133" name="Picture 36" descr="KEYU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7" y="2069"/>
                <a:ext cx="474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34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674" y="2104"/>
                <a:ext cx="322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3000" b="1"/>
                  <a:t> </a:t>
                </a:r>
                <a:r>
                  <a:rPr lang="en-US" sz="3000" b="1"/>
                  <a:t>B</a:t>
                </a:r>
                <a:endParaRPr lang="ru-RU" sz="3000" b="1"/>
              </a:p>
            </p:txBody>
          </p:sp>
        </p:grpSp>
      </p:grpSp>
      <p:sp>
        <p:nvSpPr>
          <p:cNvPr id="4116" name="Text Box 38"/>
          <p:cNvSpPr txBox="1">
            <a:spLocks noChangeArrowheads="1"/>
          </p:cNvSpPr>
          <p:nvPr/>
        </p:nvSpPr>
        <p:spPr bwMode="auto">
          <a:xfrm>
            <a:off x="4129088" y="5514975"/>
            <a:ext cx="509587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>
                <a:solidFill>
                  <a:srgbClr val="F5F3E3"/>
                </a:solidFill>
              </a:rPr>
              <a:t>...</a:t>
            </a:r>
          </a:p>
        </p:txBody>
      </p:sp>
      <p:grpSp>
        <p:nvGrpSpPr>
          <p:cNvPr id="4117" name="Group 39"/>
          <p:cNvGrpSpPr>
            <a:grpSpLocks/>
          </p:cNvGrpSpPr>
          <p:nvPr/>
        </p:nvGrpSpPr>
        <p:grpSpPr bwMode="auto">
          <a:xfrm>
            <a:off x="1916113" y="5708650"/>
            <a:ext cx="561975" cy="617538"/>
            <a:chOff x="1134" y="3452"/>
            <a:chExt cx="427" cy="486"/>
          </a:xfrm>
        </p:grpSpPr>
        <p:sp>
          <p:nvSpPr>
            <p:cNvPr id="4127" name="AutoShape 40"/>
            <p:cNvSpPr>
              <a:spLocks noChangeAspect="1" noChangeArrowheads="1"/>
            </p:cNvSpPr>
            <p:nvPr/>
          </p:nvSpPr>
          <p:spPr bwMode="auto">
            <a:xfrm>
              <a:off x="1148" y="3462"/>
              <a:ext cx="406" cy="466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128" name="Group 41"/>
            <p:cNvGrpSpPr>
              <a:grpSpLocks/>
            </p:cNvGrpSpPr>
            <p:nvPr/>
          </p:nvGrpSpPr>
          <p:grpSpPr bwMode="auto">
            <a:xfrm>
              <a:off x="1134" y="3452"/>
              <a:ext cx="427" cy="486"/>
              <a:chOff x="1568" y="3634"/>
              <a:chExt cx="427" cy="486"/>
            </a:xfrm>
          </p:grpSpPr>
          <p:pic>
            <p:nvPicPr>
              <p:cNvPr id="4129" name="Picture 42" descr="KEYU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68" y="3634"/>
                <a:ext cx="427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30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1587" y="3665"/>
                <a:ext cx="29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3000" b="1"/>
                  <a:t> </a:t>
                </a:r>
                <a:r>
                  <a:rPr lang="en-US" sz="3000" b="1"/>
                  <a:t>A</a:t>
                </a:r>
                <a:endParaRPr lang="ru-RU" sz="3000" b="1"/>
              </a:p>
            </p:txBody>
          </p:sp>
        </p:grpSp>
      </p:grpSp>
      <p:sp>
        <p:nvSpPr>
          <p:cNvPr id="4118" name="Text Box 44"/>
          <p:cNvSpPr txBox="1">
            <a:spLocks noChangeArrowheads="1"/>
          </p:cNvSpPr>
          <p:nvPr/>
        </p:nvSpPr>
        <p:spPr bwMode="auto">
          <a:xfrm>
            <a:off x="4257675" y="1719263"/>
            <a:ext cx="46624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L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 2</a:t>
            </a:r>
            <a:r>
              <a:rPr lang="ru-RU" sz="1800" b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1800">
                <a:latin typeface="Times New Roman" pitchFamily="18" charset="0"/>
                <a:sym typeface="Symbol" pitchFamily="18" charset="2"/>
              </a:rPr>
              <a:t>= ,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(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)  (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)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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</a:t>
            </a:r>
            <a:endParaRPr lang="ru-RU" sz="1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119" name="Text Box 45"/>
          <p:cNvSpPr txBox="1">
            <a:spLocks noChangeArrowheads="1"/>
          </p:cNvSpPr>
          <p:nvPr/>
        </p:nvSpPr>
        <p:spPr bwMode="auto">
          <a:xfrm>
            <a:off x="133350" y="3878263"/>
            <a:ext cx="4098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>
                <a:latin typeface="Times New Roman" pitchFamily="18" charset="0"/>
                <a:sym typeface="Symbol" pitchFamily="18" charset="2"/>
              </a:rPr>
              <a:t>failure trace semantics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R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 b="1" baseline="30000">
                <a:latin typeface="Times New Roman" pitchFamily="18" charset="0"/>
                <a:sym typeface="Symbol" pitchFamily="18" charset="2"/>
              </a:rPr>
              <a:t>L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</a:t>
            </a:r>
            <a:endParaRPr lang="ru-RU" sz="1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120" name="Text Box 46"/>
          <p:cNvSpPr txBox="1">
            <a:spLocks noChangeArrowheads="1"/>
          </p:cNvSpPr>
          <p:nvPr/>
        </p:nvSpPr>
        <p:spPr bwMode="auto">
          <a:xfrm>
            <a:off x="133350" y="4229100"/>
            <a:ext cx="88074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>
                <a:latin typeface="Times New Roman" pitchFamily="18" charset="0"/>
                <a:sym typeface="Symbol" pitchFamily="18" charset="2"/>
              </a:rPr>
              <a:t>ioco</a:t>
            </a:r>
            <a:r>
              <a:rPr lang="en-US" sz="1800" i="1">
                <a:latin typeface="Times New Roman" pitchFamily="18" charset="0"/>
                <a:sym typeface="Symbol" pitchFamily="18" charset="2"/>
              </a:rPr>
              <a:t>-semantics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L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Inputs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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Outputs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, 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R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{}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где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sym typeface="Symbol" pitchFamily="18" charset="2"/>
              </a:rPr>
              <a:t></a:t>
            </a:r>
            <a:r>
              <a:rPr lang="ru-RU" sz="1800" b="1"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Outputs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,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и  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=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{{x} | x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Inputs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}</a:t>
            </a:r>
            <a:endParaRPr lang="ru-RU" sz="1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121" name="Text Box 47"/>
          <p:cNvSpPr txBox="1">
            <a:spLocks noChangeArrowheads="1"/>
          </p:cNvSpPr>
          <p:nvPr/>
        </p:nvSpPr>
        <p:spPr bwMode="auto">
          <a:xfrm>
            <a:off x="115888" y="3554413"/>
            <a:ext cx="21256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u="sng">
                <a:latin typeface="Times New Roman" pitchFamily="18" charset="0"/>
                <a:sym typeface="Symbol" pitchFamily="18" charset="2"/>
              </a:rPr>
              <a:t>Примеры семантик:</a:t>
            </a:r>
          </a:p>
        </p:txBody>
      </p:sp>
      <p:pic>
        <p:nvPicPr>
          <p:cNvPr id="4122" name="Picture 48" descr="MONTORemp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5549900"/>
            <a:ext cx="107315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21" name="AutoShape 49"/>
          <p:cNvSpPr>
            <a:spLocks noChangeArrowheads="1"/>
          </p:cNvSpPr>
          <p:nvPr/>
        </p:nvSpPr>
        <p:spPr bwMode="auto">
          <a:xfrm>
            <a:off x="5772150" y="5662613"/>
            <a:ext cx="860425" cy="630237"/>
          </a:xfrm>
          <a:prstGeom prst="roundRect">
            <a:avLst>
              <a:gd name="adj" fmla="val 3204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1800" b="1"/>
          </a:p>
        </p:txBody>
      </p:sp>
      <p:pic>
        <p:nvPicPr>
          <p:cNvPr id="4124" name="Picture 50" descr="switch o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5573713"/>
            <a:ext cx="3063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" name="Picture 51" descr="switch 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3913" y="5572125"/>
            <a:ext cx="3063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B8C7CC4-ED21-4009-8063-83B9D4491E0F}" type="slidenum">
              <a:rPr lang="ru-RU" sz="1400"/>
              <a:pPr algn="r"/>
              <a:t>3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39750" y="3878263"/>
            <a:ext cx="8388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ourier New" pitchFamily="49" charset="0"/>
                <a:sym typeface="Symbol" pitchFamily="18" charset="2"/>
              </a:rPr>
              <a:t></a:t>
            </a:r>
            <a:r>
              <a:rPr lang="ru-RU" sz="2800" b="1">
                <a:sym typeface="Symbol" pitchFamily="18" charset="2"/>
              </a:rPr>
              <a:t> </a:t>
            </a:r>
            <a:r>
              <a:rPr lang="ru-RU" sz="1800">
                <a:sym typeface="Symbol" pitchFamily="18" charset="2"/>
              </a:rPr>
              <a:t>= дивергенция = </a:t>
            </a:r>
            <a:r>
              <a:rPr lang="ru-RU"/>
              <a:t>бесконечная последовательность </a:t>
            </a:r>
            <a:r>
              <a:rPr lang="ru-RU" sz="2000" b="1">
                <a:sym typeface="Symbol" pitchFamily="18" charset="2"/>
              </a:rPr>
              <a:t></a:t>
            </a:r>
            <a:r>
              <a:rPr lang="ru-RU">
                <a:sym typeface="Symbol" pitchFamily="18" charset="2"/>
              </a:rPr>
              <a:t>-</a:t>
            </a:r>
            <a:r>
              <a:rPr lang="ru-RU"/>
              <a:t>действий («зацикливание»)</a:t>
            </a: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132" name="Text Box 4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133" name="Group 5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13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136" name="Rectangle 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7" name="Rectangle 8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8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9" name="Rectangle 1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4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14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5135" name="Text Box 13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5124" name="Text Box 14"/>
          <p:cNvSpPr txBox="1">
            <a:spLocks noChangeArrowheads="1"/>
          </p:cNvSpPr>
          <p:nvPr/>
        </p:nvSpPr>
        <p:spPr bwMode="auto">
          <a:xfrm>
            <a:off x="539750" y="954088"/>
            <a:ext cx="6694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ourier New" pitchFamily="49" charset="0"/>
                <a:sym typeface="Symbol" pitchFamily="18" charset="2"/>
              </a:rPr>
              <a:t></a:t>
            </a:r>
            <a:r>
              <a:rPr lang="ru-RU" sz="2800" b="1">
                <a:sym typeface="Symbol" pitchFamily="18" charset="2"/>
              </a:rPr>
              <a:t> </a:t>
            </a:r>
            <a:r>
              <a:rPr lang="ru-RU" sz="1800" i="1">
                <a:sym typeface="Symbol" pitchFamily="18" charset="2"/>
              </a:rPr>
              <a:t>= </a:t>
            </a:r>
            <a:r>
              <a:rPr lang="ru-RU" sz="1800" i="1"/>
              <a:t>Внутреннее действие</a:t>
            </a:r>
            <a:r>
              <a:rPr lang="ru-RU" sz="1800"/>
              <a:t> </a:t>
            </a:r>
            <a:r>
              <a:rPr lang="ru-RU"/>
              <a:t>(ненаблюдаемо и всегда разрешено)</a:t>
            </a:r>
          </a:p>
        </p:txBody>
      </p:sp>
      <p:sp>
        <p:nvSpPr>
          <p:cNvPr id="5125" name="Text Box 15"/>
          <p:cNvSpPr txBox="1">
            <a:spLocks noChangeArrowheads="1"/>
          </p:cNvSpPr>
          <p:nvPr/>
        </p:nvSpPr>
        <p:spPr bwMode="auto">
          <a:xfrm>
            <a:off x="539750" y="4643438"/>
            <a:ext cx="85010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ourier New" pitchFamily="49" charset="0"/>
                <a:sym typeface="Symbol" pitchFamily="18" charset="2"/>
              </a:rPr>
              <a:t></a:t>
            </a:r>
            <a:r>
              <a:rPr lang="ru-RU" sz="2800" b="1">
                <a:sym typeface="Symbol" pitchFamily="18" charset="2"/>
              </a:rPr>
              <a:t> </a:t>
            </a:r>
            <a:r>
              <a:rPr lang="ru-RU" sz="1800">
                <a:sym typeface="Symbol" pitchFamily="18" charset="2"/>
              </a:rPr>
              <a:t>= разрушение = </a:t>
            </a:r>
            <a:r>
              <a:rPr lang="ru-RU"/>
              <a:t>любое нежелательное поведение реализации (всегда разрешено)</a:t>
            </a:r>
          </a:p>
        </p:txBody>
      </p:sp>
      <p:sp>
        <p:nvSpPr>
          <p:cNvPr id="5126" name="Text Box 16"/>
          <p:cNvSpPr txBox="1">
            <a:spLocks noChangeArrowheads="1"/>
          </p:cNvSpPr>
          <p:nvPr/>
        </p:nvSpPr>
        <p:spPr bwMode="auto">
          <a:xfrm>
            <a:off x="323850" y="5273675"/>
            <a:ext cx="8651875" cy="900113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800" i="1">
                <a:sym typeface="Symbol" pitchFamily="18" charset="2"/>
              </a:rPr>
              <a:t>   Безопасное тестирование =	</a:t>
            </a:r>
            <a:r>
              <a:rPr lang="ru-RU">
                <a:sym typeface="Symbol" pitchFamily="18" charset="2"/>
              </a:rPr>
              <a:t>1) </a:t>
            </a:r>
            <a:r>
              <a:rPr lang="ru-RU"/>
              <a:t>нет попыток выхода из дивергенции,</a:t>
            </a:r>
          </a:p>
          <a:p>
            <a:r>
              <a:rPr lang="ru-RU"/>
              <a:t>				2) нет разрушения,</a:t>
            </a:r>
          </a:p>
          <a:p>
            <a:r>
              <a:rPr lang="ru-RU"/>
              <a:t>				3) не возникает ненаблюдаемый отказ</a:t>
            </a: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Формализация тестирования: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семантика взаимодействия</a:t>
            </a:r>
          </a:p>
        </p:txBody>
      </p:sp>
      <p:sp>
        <p:nvSpPr>
          <p:cNvPr id="5128" name="Text Box 22"/>
          <p:cNvSpPr txBox="1">
            <a:spLocks noChangeArrowheads="1"/>
          </p:cNvSpPr>
          <p:nvPr/>
        </p:nvSpPr>
        <p:spPr bwMode="auto">
          <a:xfrm>
            <a:off x="323850" y="2265363"/>
            <a:ext cx="8651875" cy="1477962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ru-RU" sz="1800" b="1" i="1"/>
              <a:t>   </a:t>
            </a:r>
            <a:r>
              <a:rPr lang="ru-RU" sz="1800" b="1" i="1" u="sng"/>
              <a:t>Практические предположения</a:t>
            </a:r>
            <a:r>
              <a:rPr lang="ru-RU" sz="1800" b="1" i="1"/>
              <a:t>:</a:t>
            </a:r>
            <a:endParaRPr lang="en-US" sz="1800" b="1" i="1"/>
          </a:p>
          <a:p>
            <a:pPr marL="342900" indent="-342900">
              <a:lnSpc>
                <a:spcPct val="125000"/>
              </a:lnSpc>
            </a:pPr>
            <a:r>
              <a:rPr lang="ru-RU"/>
              <a:t>1.	Бесконечная последовательность любых действий выполняется бесконечное время,</a:t>
            </a:r>
          </a:p>
          <a:p>
            <a:pPr marL="342900" indent="-342900"/>
            <a:r>
              <a:rPr lang="ru-RU"/>
              <a:t>	а конечная последовательность – конечное время.</a:t>
            </a:r>
          </a:p>
          <a:p>
            <a:pPr marL="342900" indent="-342900">
              <a:lnSpc>
                <a:spcPct val="125000"/>
              </a:lnSpc>
              <a:buFontTx/>
              <a:buAutoNum type="arabicPeriod" startAt="2"/>
            </a:pPr>
            <a:r>
              <a:rPr lang="ru-RU"/>
              <a:t>«Передача» тестового воздействия в реализацию и наблюдения от реализации</a:t>
            </a:r>
          </a:p>
          <a:p>
            <a:pPr marL="342900" indent="-342900"/>
            <a:r>
              <a:rPr lang="ru-RU"/>
              <a:t>	выполняется за конечное время.</a:t>
            </a:r>
          </a:p>
        </p:txBody>
      </p:sp>
      <p:sp>
        <p:nvSpPr>
          <p:cNvPr id="5129" name="Text Box 25"/>
          <p:cNvSpPr txBox="1">
            <a:spLocks noChangeArrowheads="1"/>
          </p:cNvSpPr>
          <p:nvPr/>
        </p:nvSpPr>
        <p:spPr bwMode="auto">
          <a:xfrm>
            <a:off x="533400" y="4373563"/>
            <a:ext cx="4056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sym typeface="Symbol" pitchFamily="18" charset="2"/>
              </a:rPr>
              <a:t>Ненаблюдаемые отказы (</a:t>
            </a:r>
            <a:r>
              <a:rPr lang="en-US" sz="1800" b="1">
                <a:sym typeface="Symbol" pitchFamily="18" charset="2"/>
              </a:rPr>
              <a:t>Q</a:t>
            </a:r>
            <a:r>
              <a:rPr lang="ru-RU" sz="1800">
                <a:sym typeface="Symbol" pitchFamily="18" charset="2"/>
              </a:rPr>
              <a:t>-отказы) </a:t>
            </a:r>
            <a:endParaRPr lang="ru-RU"/>
          </a:p>
        </p:txBody>
      </p:sp>
      <p:sp>
        <p:nvSpPr>
          <p:cNvPr id="5130" name="Text Box 26"/>
          <p:cNvSpPr txBox="1">
            <a:spLocks noChangeArrowheads="1"/>
          </p:cNvSpPr>
          <p:nvPr/>
        </p:nvSpPr>
        <p:spPr bwMode="auto">
          <a:xfrm>
            <a:off x="341313" y="1612900"/>
            <a:ext cx="8621712" cy="376238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i="1"/>
              <a:t>Нет приоритетов:</a:t>
            </a:r>
            <a:r>
              <a:rPr lang="ru-RU" sz="1800"/>
              <a:t> </a:t>
            </a:r>
            <a:r>
              <a:rPr lang="ru-RU"/>
              <a:t>если действие разрешено и определено, оно может выполняться</a:t>
            </a:r>
          </a:p>
        </p:txBody>
      </p:sp>
      <p:sp>
        <p:nvSpPr>
          <p:cNvPr id="513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BC682AE-1D03-40BC-91A5-C1DD03FE7CE1}" type="slidenum">
              <a:rPr lang="ru-RU" sz="1400"/>
              <a:pPr algn="r"/>
              <a:t>4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" name="Rectangle 81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Модель: 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LTS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Labelled Transition System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5381625" y="954088"/>
            <a:ext cx="3600450" cy="2430462"/>
          </a:xfrm>
          <a:prstGeom prst="rect">
            <a:avLst/>
          </a:prstGeom>
          <a:solidFill>
            <a:srgbClr val="F1F8F9"/>
          </a:solidFill>
          <a:ln w="12700">
            <a:solidFill>
              <a:srgbClr val="81C0C9"/>
            </a:solidFill>
            <a:miter lim="800000"/>
            <a:headEnd/>
            <a:tailEnd/>
          </a:ln>
        </p:spPr>
        <p:txBody>
          <a:bodyPr lIns="72000" tIns="36000" rIns="72000" bIns="36000" anchor="ctr">
            <a:spAutoFit/>
          </a:bodyPr>
          <a:lstStyle/>
          <a:p>
            <a:endParaRPr lang="ru-RU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301625" y="998538"/>
            <a:ext cx="2159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LTS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( V</a:t>
            </a:r>
            <a:r>
              <a:rPr lang="ru-RU" sz="1800" b="1" baseline="-300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E</a:t>
            </a:r>
            <a:r>
              <a:rPr lang="ru-RU" sz="1800" b="1" baseline="-300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, s</a:t>
            </a:r>
            <a:r>
              <a:rPr lang="ru-RU" sz="1800" baseline="-300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 )</a:t>
            </a:r>
          </a:p>
        </p:txBody>
      </p:sp>
      <p:grpSp>
        <p:nvGrpSpPr>
          <p:cNvPr id="6149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208" name="Text Box 5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6209" name="Group 6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210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212" name="Rectangle 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13" name="Rectangle 9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1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15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1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2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6211" name="Text Box 14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6150" name="Text Box 20"/>
          <p:cNvSpPr txBox="1">
            <a:spLocks noChangeArrowheads="1"/>
          </p:cNvSpPr>
          <p:nvPr/>
        </p:nvSpPr>
        <p:spPr bwMode="auto">
          <a:xfrm>
            <a:off x="2590800" y="1287463"/>
            <a:ext cx="20939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Times New Roman" pitchFamily="18" charset="0"/>
              </a:rPr>
              <a:t> начальное состояние</a:t>
            </a:r>
          </a:p>
        </p:txBody>
      </p:sp>
      <p:cxnSp>
        <p:nvCxnSpPr>
          <p:cNvPr id="6151" name="AutoShape 21"/>
          <p:cNvCxnSpPr>
            <a:cxnSpLocks noChangeShapeType="1"/>
            <a:stCxn id="6150" idx="1"/>
            <a:endCxn id="6152" idx="4"/>
          </p:cNvCxnSpPr>
          <p:nvPr/>
        </p:nvCxnSpPr>
        <p:spPr bwMode="auto">
          <a:xfrm rot="10800000">
            <a:off x="2228850" y="1274763"/>
            <a:ext cx="361950" cy="1508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152" name="Oval 22"/>
          <p:cNvSpPr>
            <a:spLocks noChangeAspect="1" noChangeArrowheads="1"/>
          </p:cNvSpPr>
          <p:nvPr/>
        </p:nvSpPr>
        <p:spPr bwMode="auto">
          <a:xfrm>
            <a:off x="2209800" y="1238250"/>
            <a:ext cx="36513" cy="36513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3" name="Text Box 23"/>
          <p:cNvSpPr txBox="1">
            <a:spLocks noChangeArrowheads="1"/>
          </p:cNvSpPr>
          <p:nvPr/>
        </p:nvSpPr>
        <p:spPr bwMode="auto">
          <a:xfrm>
            <a:off x="2216150" y="1501775"/>
            <a:ext cx="218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Times New Roman" pitchFamily="18" charset="0"/>
              </a:rPr>
              <a:t> множество переходов</a:t>
            </a:r>
            <a:endParaRPr lang="ru-RU" sz="1800" b="1" baseline="-30000">
              <a:solidFill>
                <a:srgbClr val="000000"/>
              </a:solidFill>
              <a:latin typeface="Courier New" pitchFamily="49" charset="0"/>
            </a:endParaRPr>
          </a:p>
        </p:txBody>
      </p:sp>
      <p:cxnSp>
        <p:nvCxnSpPr>
          <p:cNvPr id="6154" name="AutoShape 24"/>
          <p:cNvCxnSpPr>
            <a:cxnSpLocks noChangeShapeType="1"/>
            <a:stCxn id="6153" idx="1"/>
            <a:endCxn id="6155" idx="4"/>
          </p:cNvCxnSpPr>
          <p:nvPr/>
        </p:nvCxnSpPr>
        <p:spPr bwMode="auto">
          <a:xfrm rot="10800000">
            <a:off x="1920875" y="1273175"/>
            <a:ext cx="295275" cy="3667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155" name="Oval 25"/>
          <p:cNvSpPr>
            <a:spLocks noChangeAspect="1" noChangeArrowheads="1"/>
          </p:cNvSpPr>
          <p:nvPr/>
        </p:nvSpPr>
        <p:spPr bwMode="auto">
          <a:xfrm>
            <a:off x="1901825" y="1236663"/>
            <a:ext cx="36513" cy="36512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6" name="Text Box 26"/>
          <p:cNvSpPr txBox="1">
            <a:spLocks noChangeArrowheads="1"/>
          </p:cNvSpPr>
          <p:nvPr/>
        </p:nvSpPr>
        <p:spPr bwMode="auto">
          <a:xfrm>
            <a:off x="1936750" y="1725613"/>
            <a:ext cx="2727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Times New Roman" pitchFamily="18" charset="0"/>
              </a:rPr>
              <a:t> алфавит внешних действий</a:t>
            </a:r>
          </a:p>
        </p:txBody>
      </p:sp>
      <p:cxnSp>
        <p:nvCxnSpPr>
          <p:cNvPr id="6157" name="AutoShape 27"/>
          <p:cNvCxnSpPr>
            <a:cxnSpLocks noChangeShapeType="1"/>
            <a:stCxn id="6156" idx="1"/>
            <a:endCxn id="6158" idx="4"/>
          </p:cNvCxnSpPr>
          <p:nvPr/>
        </p:nvCxnSpPr>
        <p:spPr bwMode="auto">
          <a:xfrm rot="10800000">
            <a:off x="1630363" y="1273175"/>
            <a:ext cx="306387" cy="5905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158" name="Oval 28"/>
          <p:cNvSpPr>
            <a:spLocks noChangeAspect="1" noChangeArrowheads="1"/>
          </p:cNvSpPr>
          <p:nvPr/>
        </p:nvSpPr>
        <p:spPr bwMode="auto">
          <a:xfrm>
            <a:off x="1611313" y="1236663"/>
            <a:ext cx="36512" cy="36512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9" name="Text Box 29"/>
          <p:cNvSpPr txBox="1">
            <a:spLocks noChangeArrowheads="1"/>
          </p:cNvSpPr>
          <p:nvPr/>
        </p:nvSpPr>
        <p:spPr bwMode="auto">
          <a:xfrm>
            <a:off x="1582738" y="1943100"/>
            <a:ext cx="2181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Times New Roman" pitchFamily="18" charset="0"/>
              </a:rPr>
              <a:t> множество состояний</a:t>
            </a:r>
          </a:p>
        </p:txBody>
      </p:sp>
      <p:cxnSp>
        <p:nvCxnSpPr>
          <p:cNvPr id="6160" name="AutoShape 30"/>
          <p:cNvCxnSpPr>
            <a:cxnSpLocks noChangeShapeType="1"/>
            <a:stCxn id="6159" idx="1"/>
            <a:endCxn id="6161" idx="4"/>
          </p:cNvCxnSpPr>
          <p:nvPr/>
        </p:nvCxnSpPr>
        <p:spPr bwMode="auto">
          <a:xfrm rot="10800000">
            <a:off x="1309688" y="1273175"/>
            <a:ext cx="273050" cy="8080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161" name="Oval 31"/>
          <p:cNvSpPr>
            <a:spLocks noChangeAspect="1" noChangeArrowheads="1"/>
          </p:cNvSpPr>
          <p:nvPr/>
        </p:nvSpPr>
        <p:spPr bwMode="auto">
          <a:xfrm>
            <a:off x="1290638" y="1236663"/>
            <a:ext cx="36512" cy="36512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62" name="Text Box 32"/>
          <p:cNvSpPr txBox="1">
            <a:spLocks noChangeArrowheads="1"/>
          </p:cNvSpPr>
          <p:nvPr/>
        </p:nvSpPr>
        <p:spPr bwMode="auto">
          <a:xfrm>
            <a:off x="192088" y="2303463"/>
            <a:ext cx="5099050" cy="395287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lIns="72000" tIns="36000" rIns="72000" bIns="7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>
                <a:latin typeface="Times New Roman" pitchFamily="18" charset="0"/>
              </a:rPr>
              <a:t>Переход   </a:t>
            </a:r>
            <a:r>
              <a:rPr lang="en-US" sz="1800">
                <a:latin typeface="Times New Roman" pitchFamily="18" charset="0"/>
              </a:rPr>
              <a:t>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zs`,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где  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s, s`</a:t>
            </a:r>
            <a:r>
              <a:rPr lang="ru-RU" sz="1800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ru-RU" sz="1800" b="1" baseline="-300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 и  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z  </a:t>
            </a:r>
            <a:r>
              <a:rPr lang="en-US" sz="1800" b="1">
                <a:latin typeface="Times New Roman" pitchFamily="18" charset="0"/>
                <a:sym typeface="Symbol" pitchFamily="18" charset="2"/>
              </a:rPr>
              <a:t>L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 {,}</a:t>
            </a:r>
          </a:p>
        </p:txBody>
      </p:sp>
      <p:sp>
        <p:nvSpPr>
          <p:cNvPr id="6163" name="Text Box 33"/>
          <p:cNvSpPr txBox="1">
            <a:spLocks noChangeArrowheads="1"/>
          </p:cNvSpPr>
          <p:nvPr/>
        </p:nvSpPr>
        <p:spPr bwMode="auto">
          <a:xfrm>
            <a:off x="554038" y="4083050"/>
            <a:ext cx="8113712" cy="966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1800">
                <a:latin typeface="Times New Roman" pitchFamily="18" charset="0"/>
              </a:rPr>
              <a:t>Состояние </a:t>
            </a:r>
            <a:r>
              <a:rPr lang="ru-RU" sz="1800" b="1" i="1">
                <a:solidFill>
                  <a:srgbClr val="0000FF"/>
                </a:solidFill>
                <a:latin typeface="Times New Roman" pitchFamily="18" charset="0"/>
              </a:rPr>
              <a:t>дивергентно</a:t>
            </a:r>
            <a:r>
              <a:rPr lang="ru-RU" sz="1800">
                <a:latin typeface="Times New Roman" pitchFamily="18" charset="0"/>
              </a:rPr>
              <a:t>, если в нём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начинается бесконечная цепочка -действий.</a:t>
            </a:r>
          </a:p>
          <a:p>
            <a:r>
              <a:rPr lang="ru-RU" sz="1800">
                <a:latin typeface="Times New Roman" pitchFamily="18" charset="0"/>
                <a:sym typeface="Symbol" pitchFamily="18" charset="2"/>
              </a:rPr>
              <a:t>Добавим переходы из дивергентных состояний по  в терминальное состояние.</a:t>
            </a:r>
          </a:p>
          <a:p>
            <a:r>
              <a:rPr lang="ru-RU" sz="1800">
                <a:latin typeface="Times New Roman" pitchFamily="18" charset="0"/>
                <a:sym typeface="Symbol" pitchFamily="18" charset="2"/>
              </a:rPr>
              <a:t>Туда же перенаправим переходы по .</a:t>
            </a:r>
          </a:p>
        </p:txBody>
      </p:sp>
      <p:sp>
        <p:nvSpPr>
          <p:cNvPr id="6164" name="Text Box 34"/>
          <p:cNvSpPr txBox="1">
            <a:spLocks noChangeArrowheads="1"/>
          </p:cNvSpPr>
          <p:nvPr/>
        </p:nvSpPr>
        <p:spPr bwMode="auto">
          <a:xfrm>
            <a:off x="190500" y="3473450"/>
            <a:ext cx="8612188" cy="669925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tIns="36000" rIns="36000" bIns="72000">
            <a:spAutoFit/>
          </a:bodyPr>
          <a:lstStyle/>
          <a:p>
            <a:r>
              <a:rPr lang="ru-RU" sz="1800" b="1" i="1">
                <a:solidFill>
                  <a:srgbClr val="0000FF"/>
                </a:solidFill>
                <a:latin typeface="Times New Roman" pitchFamily="18" charset="0"/>
              </a:rPr>
              <a:t>Отказ</a:t>
            </a:r>
            <a:r>
              <a:rPr lang="ru-RU" sz="1800">
                <a:latin typeface="Times New Roman" pitchFamily="18" charset="0"/>
              </a:rPr>
              <a:t>  </a:t>
            </a:r>
            <a:r>
              <a:rPr lang="en-US" sz="1800">
                <a:latin typeface="Times New Roman" pitchFamily="18" charset="0"/>
              </a:rPr>
              <a:t>P</a:t>
            </a:r>
            <a:r>
              <a:rPr lang="ru-RU" sz="1800">
                <a:latin typeface="Times New Roman" pitchFamily="18" charset="0"/>
              </a:rPr>
              <a:t>  в состоянии  </a:t>
            </a:r>
            <a:r>
              <a:rPr lang="en-US" sz="1800">
                <a:latin typeface="Times New Roman" pitchFamily="18" charset="0"/>
              </a:rPr>
              <a:t>s</a:t>
            </a:r>
            <a:r>
              <a:rPr lang="ru-RU" sz="1800">
                <a:latin typeface="Times New Roman" pitchFamily="18" charset="0"/>
              </a:rPr>
              <a:t> 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</a:t>
            </a:r>
            <a:r>
              <a:rPr lang="ru-RU" sz="1800">
                <a:latin typeface="Times New Roman" pitchFamily="18" charset="0"/>
              </a:rPr>
              <a:t> 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из</a:t>
            </a:r>
            <a:r>
              <a:rPr lang="ru-RU" sz="1800">
                <a:latin typeface="Times New Roman" pitchFamily="18" charset="0"/>
              </a:rPr>
              <a:t>  </a:t>
            </a:r>
            <a:r>
              <a:rPr lang="en-US" sz="1800">
                <a:latin typeface="Times New Roman" pitchFamily="18" charset="0"/>
              </a:rPr>
              <a:t>s</a:t>
            </a:r>
            <a:r>
              <a:rPr lang="ru-RU" sz="1800">
                <a:latin typeface="Times New Roman" pitchFamily="18" charset="0"/>
              </a:rPr>
              <a:t>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нет переходов по действиям 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zP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- и -переходов.</a:t>
            </a:r>
          </a:p>
          <a:p>
            <a:r>
              <a:rPr lang="ru-RU" sz="1800">
                <a:latin typeface="Times New Roman" pitchFamily="18" charset="0"/>
                <a:sym typeface="Symbol" pitchFamily="18" charset="2"/>
              </a:rPr>
              <a:t>Добавим переходы-петли по отказам.</a:t>
            </a:r>
            <a:endParaRPr lang="en-US" sz="1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6165" name="Text Box 36"/>
          <p:cNvSpPr txBox="1">
            <a:spLocks noChangeArrowheads="1"/>
          </p:cNvSpPr>
          <p:nvPr/>
        </p:nvSpPr>
        <p:spPr bwMode="auto">
          <a:xfrm>
            <a:off x="546100" y="2754313"/>
            <a:ext cx="4205288" cy="69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Маршрут</a:t>
            </a:r>
            <a:r>
              <a:rPr lang="ru-RU" sz="1800">
                <a:latin typeface="Times New Roman" pitchFamily="18" charset="0"/>
              </a:rPr>
              <a:t> = цепочка смежных переходов</a:t>
            </a:r>
          </a:p>
          <a:p>
            <a:r>
              <a:rPr lang="en-US" sz="1800">
                <a:latin typeface="Times New Roman" pitchFamily="18" charset="0"/>
              </a:rPr>
              <a:t>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z</a:t>
            </a:r>
            <a:r>
              <a:rPr lang="ru-RU" sz="18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s</a:t>
            </a:r>
            <a:r>
              <a:rPr lang="ru-RU" sz="1800" baseline="-25000"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z</a:t>
            </a:r>
            <a:r>
              <a:rPr lang="ru-RU" sz="180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s</a:t>
            </a:r>
            <a:r>
              <a:rPr lang="ru-RU" sz="1800" baseline="-2500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z</a:t>
            </a:r>
            <a:r>
              <a:rPr lang="en-US" sz="1800" baseline="-2500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…z</a:t>
            </a:r>
            <a:r>
              <a:rPr lang="en-US" sz="1800" baseline="-25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s</a:t>
            </a:r>
            <a:r>
              <a:rPr lang="en-US" sz="1800" baseline="-25000">
                <a:latin typeface="Times New Roman" pitchFamily="18" charset="0"/>
                <a:sym typeface="Symbol" pitchFamily="18" charset="2"/>
              </a:rPr>
              <a:t>n</a:t>
            </a:r>
          </a:p>
        </p:txBody>
      </p:sp>
      <p:sp>
        <p:nvSpPr>
          <p:cNvPr id="6166" name="Text Box 37"/>
          <p:cNvSpPr txBox="1">
            <a:spLocks noChangeArrowheads="1"/>
          </p:cNvSpPr>
          <p:nvPr/>
        </p:nvSpPr>
        <p:spPr bwMode="auto">
          <a:xfrm>
            <a:off x="5416550" y="2990850"/>
            <a:ext cx="1339850" cy="357188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Times New Roman" pitchFamily="18" charset="0"/>
              </a:rPr>
              <a:t>L</a:t>
            </a:r>
            <a:r>
              <a:rPr lang="ru-RU" sz="1800" b="1">
                <a:latin typeface="Times New Roman" pitchFamily="18" charset="0"/>
              </a:rPr>
              <a:t> </a:t>
            </a:r>
            <a:r>
              <a:rPr lang="en-US" sz="1800" b="1">
                <a:latin typeface="Courier New" pitchFamily="49" charset="0"/>
              </a:rPr>
              <a:t>={a</a:t>
            </a:r>
            <a:r>
              <a:rPr lang="en-US" sz="1800" b="1">
                <a:latin typeface="Times New Roman" pitchFamily="18" charset="0"/>
              </a:rPr>
              <a:t>,</a:t>
            </a:r>
            <a:r>
              <a:rPr lang="ru-RU" sz="1800" b="1">
                <a:latin typeface="Times New Roman" pitchFamily="18" charset="0"/>
              </a:rPr>
              <a:t> </a:t>
            </a:r>
            <a:r>
              <a:rPr lang="en-US" sz="1800" b="1">
                <a:latin typeface="Courier New" pitchFamily="49" charset="0"/>
              </a:rPr>
              <a:t>b</a:t>
            </a:r>
            <a:r>
              <a:rPr lang="en-US" sz="1800" b="1">
                <a:latin typeface="Times New Roman" pitchFamily="18" charset="0"/>
              </a:rPr>
              <a:t>,</a:t>
            </a:r>
            <a:r>
              <a:rPr lang="ru-RU" sz="1800" b="1">
                <a:latin typeface="Times New Roman" pitchFamily="18" charset="0"/>
              </a:rPr>
              <a:t> </a:t>
            </a:r>
            <a:r>
              <a:rPr lang="en-US" sz="1800" b="1">
                <a:latin typeface="Courier New" pitchFamily="49" charset="0"/>
              </a:rPr>
              <a:t>c}</a:t>
            </a:r>
            <a:endParaRPr lang="ru-RU" sz="1800" b="1">
              <a:latin typeface="Courier New" pitchFamily="49" charset="0"/>
            </a:endParaRPr>
          </a:p>
        </p:txBody>
      </p:sp>
      <p:sp>
        <p:nvSpPr>
          <p:cNvPr id="6167" name="Text Box 38"/>
          <p:cNvSpPr txBox="1">
            <a:spLocks noChangeArrowheads="1"/>
          </p:cNvSpPr>
          <p:nvPr/>
        </p:nvSpPr>
        <p:spPr bwMode="auto">
          <a:xfrm>
            <a:off x="190500" y="5408613"/>
            <a:ext cx="8135938" cy="1022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r>
              <a:rPr lang="ru-RU" sz="1800" b="1" i="1">
                <a:latin typeface="Times New Roman" pitchFamily="18" charset="0"/>
              </a:rPr>
              <a:t>(Тестовая) история</a:t>
            </a:r>
            <a:r>
              <a:rPr lang="ru-RU" sz="1800">
                <a:latin typeface="Times New Roman" pitchFamily="18" charset="0"/>
              </a:rPr>
              <a:t> = чередующаяся последовательность кнопок и наблюдений.</a:t>
            </a:r>
          </a:p>
          <a:p>
            <a:r>
              <a:rPr lang="ru-RU" sz="1800" b="1" i="1">
                <a:latin typeface="Times New Roman" pitchFamily="18" charset="0"/>
              </a:rPr>
              <a:t>Трасса</a:t>
            </a:r>
            <a:r>
              <a:rPr lang="ru-RU" sz="1800">
                <a:latin typeface="Times New Roman" pitchFamily="18" charset="0"/>
              </a:rPr>
              <a:t> = подпоследовательность наблюдений.</a:t>
            </a:r>
          </a:p>
          <a:p>
            <a:pPr>
              <a:spcBef>
                <a:spcPct val="20000"/>
              </a:spcBef>
            </a:pPr>
            <a:r>
              <a:rPr lang="ru-RU" sz="1800" b="1" i="1">
                <a:latin typeface="Times New Roman" pitchFamily="18" charset="0"/>
              </a:rPr>
              <a:t>Трасса </a:t>
            </a:r>
            <a:r>
              <a:rPr lang="en-US" sz="1800" b="1" i="1">
                <a:latin typeface="Times New Roman" pitchFamily="18" charset="0"/>
              </a:rPr>
              <a:t>LTS</a:t>
            </a:r>
            <a:r>
              <a:rPr lang="ru-RU" sz="1800">
                <a:latin typeface="Times New Roman" pitchFamily="18" charset="0"/>
              </a:rPr>
              <a:t>  = цепочка пометок (с пропуском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</a:t>
            </a:r>
            <a:r>
              <a:rPr lang="ru-RU" sz="1800">
                <a:latin typeface="Times New Roman" pitchFamily="18" charset="0"/>
              </a:rPr>
              <a:t>) на переходах маршрута.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6168" name="Text Box 42"/>
          <p:cNvSpPr txBox="1">
            <a:spLocks noChangeArrowheads="1"/>
          </p:cNvSpPr>
          <p:nvPr/>
        </p:nvSpPr>
        <p:spPr bwMode="auto">
          <a:xfrm>
            <a:off x="5451475" y="1042988"/>
            <a:ext cx="3683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 algn="ctr"/>
            <a:r>
              <a:rPr lang="en-US" sz="2000" b="1">
                <a:latin typeface="Courier New" pitchFamily="49" charset="0"/>
                <a:sym typeface="Symbol" pitchFamily="18" charset="2"/>
              </a:rPr>
              <a:t>S</a:t>
            </a:r>
            <a:endParaRPr lang="ru-RU" sz="2000" b="1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6169" name="Oval 43"/>
          <p:cNvSpPr>
            <a:spLocks noChangeAspect="1" noChangeArrowheads="1"/>
          </p:cNvSpPr>
          <p:nvPr/>
        </p:nvSpPr>
        <p:spPr bwMode="auto">
          <a:xfrm>
            <a:off x="7026275" y="1606550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latin typeface="Courier New" pitchFamily="49" charset="0"/>
              </a:rPr>
              <a:t>2</a:t>
            </a:r>
            <a:endParaRPr lang="ru-RU" sz="1400" b="1" baseline="-25000">
              <a:latin typeface="Courier New" pitchFamily="49" charset="0"/>
            </a:endParaRPr>
          </a:p>
        </p:txBody>
      </p:sp>
      <p:sp>
        <p:nvSpPr>
          <p:cNvPr id="6170" name="Oval 44"/>
          <p:cNvSpPr>
            <a:spLocks noChangeAspect="1" noChangeArrowheads="1"/>
          </p:cNvSpPr>
          <p:nvPr/>
        </p:nvSpPr>
        <p:spPr bwMode="auto">
          <a:xfrm>
            <a:off x="7026275" y="254158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3</a:t>
            </a:r>
          </a:p>
        </p:txBody>
      </p:sp>
      <p:sp>
        <p:nvSpPr>
          <p:cNvPr id="6171" name="Oval 45"/>
          <p:cNvSpPr>
            <a:spLocks noChangeAspect="1" noChangeArrowheads="1"/>
          </p:cNvSpPr>
          <p:nvPr/>
        </p:nvSpPr>
        <p:spPr bwMode="auto">
          <a:xfrm>
            <a:off x="6162675" y="1606550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1</a:t>
            </a:r>
          </a:p>
        </p:txBody>
      </p:sp>
      <p:sp>
        <p:nvSpPr>
          <p:cNvPr id="6172" name="Oval 46"/>
          <p:cNvSpPr>
            <a:spLocks noChangeAspect="1" noChangeArrowheads="1"/>
          </p:cNvSpPr>
          <p:nvPr/>
        </p:nvSpPr>
        <p:spPr bwMode="auto">
          <a:xfrm>
            <a:off x="8215313" y="254158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5</a:t>
            </a:r>
          </a:p>
        </p:txBody>
      </p:sp>
      <p:cxnSp>
        <p:nvCxnSpPr>
          <p:cNvPr id="6173" name="AutoShape 47"/>
          <p:cNvCxnSpPr>
            <a:cxnSpLocks noChangeShapeType="1"/>
            <a:stCxn id="6172" idx="2"/>
            <a:endCxn id="6170" idx="6"/>
          </p:cNvCxnSpPr>
          <p:nvPr/>
        </p:nvCxnSpPr>
        <p:spPr bwMode="auto">
          <a:xfrm flipH="1">
            <a:off x="7283450" y="2667000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6174" name="AutoShape 48"/>
          <p:cNvCxnSpPr>
            <a:cxnSpLocks noChangeShapeType="1"/>
            <a:stCxn id="6169" idx="4"/>
            <a:endCxn id="6170" idx="0"/>
          </p:cNvCxnSpPr>
          <p:nvPr/>
        </p:nvCxnSpPr>
        <p:spPr bwMode="auto">
          <a:xfrm>
            <a:off x="7150100" y="1866900"/>
            <a:ext cx="0" cy="665163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</p:spPr>
      </p:cxnSp>
      <p:cxnSp>
        <p:nvCxnSpPr>
          <p:cNvPr id="6175" name="AutoShape 49"/>
          <p:cNvCxnSpPr>
            <a:cxnSpLocks noChangeShapeType="1"/>
            <a:stCxn id="6169" idx="6"/>
            <a:endCxn id="6176" idx="2"/>
          </p:cNvCxnSpPr>
          <p:nvPr/>
        </p:nvCxnSpPr>
        <p:spPr bwMode="auto">
          <a:xfrm>
            <a:off x="7283450" y="1731963"/>
            <a:ext cx="92233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6176" name="Oval 50"/>
          <p:cNvSpPr>
            <a:spLocks noChangeAspect="1" noChangeArrowheads="1"/>
          </p:cNvSpPr>
          <p:nvPr/>
        </p:nvSpPr>
        <p:spPr bwMode="auto">
          <a:xfrm>
            <a:off x="8215313" y="1606550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4</a:t>
            </a:r>
          </a:p>
        </p:txBody>
      </p:sp>
      <p:cxnSp>
        <p:nvCxnSpPr>
          <p:cNvPr id="6177" name="AutoShape 51"/>
          <p:cNvCxnSpPr>
            <a:cxnSpLocks noChangeShapeType="1"/>
            <a:stCxn id="6176" idx="7"/>
            <a:endCxn id="6176" idx="6"/>
          </p:cNvCxnSpPr>
          <p:nvPr/>
        </p:nvCxnSpPr>
        <p:spPr bwMode="auto">
          <a:xfrm rot="5400000" flipV="1">
            <a:off x="8400256" y="1659732"/>
            <a:ext cx="98425" cy="46038"/>
          </a:xfrm>
          <a:prstGeom prst="curvedConnector4">
            <a:avLst>
              <a:gd name="adj1" fmla="val -259676"/>
              <a:gd name="adj2" fmla="val 575861"/>
            </a:avLst>
          </a:prstGeom>
          <a:noFill/>
          <a:ln w="12700">
            <a:solidFill>
              <a:srgbClr val="008000"/>
            </a:solidFill>
            <a:round/>
            <a:headEnd/>
            <a:tailEnd type="triangle" w="med" len="lg"/>
          </a:ln>
        </p:spPr>
      </p:cxnSp>
      <p:cxnSp>
        <p:nvCxnSpPr>
          <p:cNvPr id="6178" name="AutoShape 52"/>
          <p:cNvCxnSpPr>
            <a:cxnSpLocks noChangeShapeType="1"/>
            <a:stCxn id="6180" idx="7"/>
            <a:endCxn id="6169" idx="2"/>
          </p:cNvCxnSpPr>
          <p:nvPr/>
        </p:nvCxnSpPr>
        <p:spPr bwMode="auto">
          <a:xfrm flipV="1">
            <a:off x="6373813" y="1731963"/>
            <a:ext cx="642937" cy="8366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6437" name="AutoShape 53"/>
          <p:cNvCxnSpPr>
            <a:cxnSpLocks noChangeShapeType="1"/>
            <a:stCxn id="6171" idx="0"/>
            <a:endCxn id="6171" idx="2"/>
          </p:cNvCxnSpPr>
          <p:nvPr/>
        </p:nvCxnSpPr>
        <p:spPr bwMode="auto">
          <a:xfrm rot="-5400000" flipH="1" flipV="1">
            <a:off x="6152356" y="1597819"/>
            <a:ext cx="134938" cy="133350"/>
          </a:xfrm>
          <a:prstGeom prst="curvedConnector4">
            <a:avLst>
              <a:gd name="adj1" fmla="val -162352"/>
              <a:gd name="adj2" fmla="val 264287"/>
            </a:avLst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6180" name="Oval 54"/>
          <p:cNvSpPr>
            <a:spLocks noChangeAspect="1" noChangeArrowheads="1"/>
          </p:cNvSpPr>
          <p:nvPr/>
        </p:nvSpPr>
        <p:spPr bwMode="auto">
          <a:xfrm>
            <a:off x="6162675" y="2541588"/>
            <a:ext cx="247650" cy="250825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0</a:t>
            </a:r>
          </a:p>
        </p:txBody>
      </p:sp>
      <p:cxnSp>
        <p:nvCxnSpPr>
          <p:cNvPr id="6181" name="AutoShape 55"/>
          <p:cNvCxnSpPr>
            <a:cxnSpLocks noChangeShapeType="1"/>
            <a:stCxn id="6180" idx="0"/>
            <a:endCxn id="6171" idx="4"/>
          </p:cNvCxnSpPr>
          <p:nvPr/>
        </p:nvCxnSpPr>
        <p:spPr bwMode="auto">
          <a:xfrm flipV="1">
            <a:off x="6286500" y="1866900"/>
            <a:ext cx="0" cy="6651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6182" name="Text Box 56"/>
          <p:cNvSpPr txBox="1">
            <a:spLocks noChangeArrowheads="1"/>
          </p:cNvSpPr>
          <p:nvPr/>
        </p:nvSpPr>
        <p:spPr bwMode="auto">
          <a:xfrm>
            <a:off x="6146800" y="1223963"/>
            <a:ext cx="157163" cy="2698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108000"/>
          <a:lstStyle/>
          <a:p>
            <a:pPr algn="ctr">
              <a:lnSpc>
                <a:spcPct val="50000"/>
              </a:lnSpc>
            </a:pPr>
            <a:r>
              <a:rPr lang="ru-RU" sz="2000" b="1">
                <a:sym typeface="Symbol" pitchFamily="18" charset="2"/>
              </a:rPr>
              <a:t></a:t>
            </a:r>
          </a:p>
        </p:txBody>
      </p:sp>
      <p:sp>
        <p:nvSpPr>
          <p:cNvPr id="6183" name="Text Box 57"/>
          <p:cNvSpPr txBox="1">
            <a:spLocks noChangeArrowheads="1"/>
          </p:cNvSpPr>
          <p:nvPr/>
        </p:nvSpPr>
        <p:spPr bwMode="auto">
          <a:xfrm>
            <a:off x="8575675" y="1319213"/>
            <a:ext cx="117475" cy="2365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ru-RU" b="1">
                <a:sym typeface="Symbol" pitchFamily="18" charset="2"/>
              </a:rPr>
              <a:t></a:t>
            </a:r>
          </a:p>
        </p:txBody>
      </p:sp>
      <p:sp>
        <p:nvSpPr>
          <p:cNvPr id="6184" name="Text Box 58"/>
          <p:cNvSpPr txBox="1">
            <a:spLocks noChangeArrowheads="1"/>
          </p:cNvSpPr>
          <p:nvPr/>
        </p:nvSpPr>
        <p:spPr bwMode="auto">
          <a:xfrm>
            <a:off x="7099300" y="2074863"/>
            <a:ext cx="107950" cy="19208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72000" tIns="36000" rIns="72000" bIns="36000"/>
          <a:lstStyle/>
          <a:p>
            <a:pPr algn="ctr">
              <a:lnSpc>
                <a:spcPct val="50000"/>
              </a:lnSpc>
            </a:pPr>
            <a:r>
              <a:rPr lang="ru-RU" b="1">
                <a:latin typeface="Courier New" pitchFamily="49" charset="0"/>
                <a:sym typeface="Symbol" pitchFamily="18" charset="2"/>
              </a:rPr>
              <a:t></a:t>
            </a:r>
          </a:p>
        </p:txBody>
      </p:sp>
      <p:sp>
        <p:nvSpPr>
          <p:cNvPr id="6185" name="Text Box 59"/>
          <p:cNvSpPr txBox="1">
            <a:spLocks noChangeArrowheads="1"/>
          </p:cNvSpPr>
          <p:nvPr/>
        </p:nvSpPr>
        <p:spPr bwMode="auto">
          <a:xfrm>
            <a:off x="7710488" y="2578100"/>
            <a:ext cx="144462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>
                <a:sym typeface="Symbol" pitchFamily="18" charset="2"/>
              </a:rPr>
              <a:t>b</a:t>
            </a:r>
            <a:endParaRPr lang="ru-RU">
              <a:sym typeface="Symbol" pitchFamily="18" charset="2"/>
            </a:endParaRPr>
          </a:p>
        </p:txBody>
      </p:sp>
      <p:sp>
        <p:nvSpPr>
          <p:cNvPr id="6186" name="Text Box 60"/>
          <p:cNvSpPr txBox="1">
            <a:spLocks noChangeArrowheads="1"/>
          </p:cNvSpPr>
          <p:nvPr/>
        </p:nvSpPr>
        <p:spPr bwMode="auto">
          <a:xfrm>
            <a:off x="7639050" y="1643063"/>
            <a:ext cx="144463" cy="173037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>
                <a:sym typeface="Symbol" pitchFamily="18" charset="2"/>
              </a:rPr>
              <a:t>a</a:t>
            </a:r>
            <a:endParaRPr lang="ru-RU">
              <a:sym typeface="Symbol" pitchFamily="18" charset="2"/>
            </a:endParaRPr>
          </a:p>
        </p:txBody>
      </p:sp>
      <p:sp>
        <p:nvSpPr>
          <p:cNvPr id="6187" name="Text Box 61"/>
          <p:cNvSpPr txBox="1">
            <a:spLocks noChangeArrowheads="1"/>
          </p:cNvSpPr>
          <p:nvPr/>
        </p:nvSpPr>
        <p:spPr bwMode="auto">
          <a:xfrm>
            <a:off x="6235700" y="2038350"/>
            <a:ext cx="142875" cy="244475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70000"/>
              </a:lnSpc>
            </a:pPr>
            <a:r>
              <a:rPr lang="en-US">
                <a:sym typeface="Symbol" pitchFamily="18" charset="2"/>
              </a:rPr>
              <a:t>c</a:t>
            </a:r>
            <a:endParaRPr lang="ru-RU">
              <a:sym typeface="Symbol" pitchFamily="18" charset="2"/>
            </a:endParaRPr>
          </a:p>
        </p:txBody>
      </p:sp>
      <p:cxnSp>
        <p:nvCxnSpPr>
          <p:cNvPr id="6188" name="AutoShape 62"/>
          <p:cNvCxnSpPr>
            <a:cxnSpLocks noChangeShapeType="1"/>
            <a:stCxn id="6170" idx="7"/>
            <a:endCxn id="6172" idx="1"/>
          </p:cNvCxnSpPr>
          <p:nvPr/>
        </p:nvCxnSpPr>
        <p:spPr bwMode="auto">
          <a:xfrm rot="5400000" flipV="1">
            <a:off x="7743825" y="2062163"/>
            <a:ext cx="1588" cy="1014412"/>
          </a:xfrm>
          <a:prstGeom prst="curvedConnector3">
            <a:avLst>
              <a:gd name="adj1" fmla="val -16100005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6189" name="Text Box 63"/>
          <p:cNvSpPr txBox="1">
            <a:spLocks noChangeArrowheads="1"/>
          </p:cNvSpPr>
          <p:nvPr/>
        </p:nvSpPr>
        <p:spPr bwMode="auto">
          <a:xfrm>
            <a:off x="7691438" y="2235200"/>
            <a:ext cx="144462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>
                <a:sym typeface="Symbol" pitchFamily="18" charset="2"/>
              </a:rPr>
              <a:t>c</a:t>
            </a:r>
            <a:endParaRPr lang="ru-RU">
              <a:sym typeface="Symbol" pitchFamily="18" charset="2"/>
            </a:endParaRPr>
          </a:p>
        </p:txBody>
      </p:sp>
      <p:cxnSp>
        <p:nvCxnSpPr>
          <p:cNvPr id="16448" name="AutoShape 64"/>
          <p:cNvCxnSpPr>
            <a:cxnSpLocks noChangeShapeType="1"/>
            <a:stCxn id="6180" idx="1"/>
            <a:endCxn id="6180" idx="2"/>
          </p:cNvCxnSpPr>
          <p:nvPr/>
        </p:nvCxnSpPr>
        <p:spPr bwMode="auto">
          <a:xfrm rot="-5400000" flipH="1" flipV="1">
            <a:off x="6126956" y="2594769"/>
            <a:ext cx="98425" cy="46038"/>
          </a:xfrm>
          <a:prstGeom prst="curvedConnector4">
            <a:avLst>
              <a:gd name="adj1" fmla="val -259676"/>
              <a:gd name="adj2" fmla="val 575861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6452" name="AutoShape 68"/>
          <p:cNvCxnSpPr>
            <a:cxnSpLocks noChangeShapeType="1"/>
            <a:stCxn id="6170" idx="1"/>
            <a:endCxn id="6170" idx="2"/>
          </p:cNvCxnSpPr>
          <p:nvPr/>
        </p:nvCxnSpPr>
        <p:spPr bwMode="auto">
          <a:xfrm rot="-5400000" flipH="1" flipV="1">
            <a:off x="6990556" y="2594769"/>
            <a:ext cx="98425" cy="46038"/>
          </a:xfrm>
          <a:prstGeom prst="curvedConnector4">
            <a:avLst>
              <a:gd name="adj1" fmla="val -259676"/>
              <a:gd name="adj2" fmla="val 575861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6453" name="Text Box 69"/>
          <p:cNvSpPr txBox="1">
            <a:spLocks noChangeArrowheads="1"/>
          </p:cNvSpPr>
          <p:nvPr/>
        </p:nvSpPr>
        <p:spPr bwMode="auto">
          <a:xfrm>
            <a:off x="6775450" y="2754313"/>
            <a:ext cx="79851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>
                <a:solidFill>
                  <a:srgbClr val="4D4D4D"/>
                </a:solidFill>
                <a:sym typeface="Symbol" pitchFamily="18" charset="2"/>
              </a:rPr>
              <a:t>,{a},</a:t>
            </a:r>
            <a:br>
              <a:rPr lang="en-US">
                <a:solidFill>
                  <a:srgbClr val="4D4D4D"/>
                </a:solidFill>
                <a:sym typeface="Symbol" pitchFamily="18" charset="2"/>
              </a:rPr>
            </a:br>
            <a:r>
              <a:rPr lang="en-US">
                <a:solidFill>
                  <a:srgbClr val="4D4D4D"/>
                </a:solidFill>
                <a:sym typeface="Symbol" pitchFamily="18" charset="2"/>
              </a:rPr>
              <a:t>{b},{a,b}</a:t>
            </a:r>
            <a:endParaRPr lang="ru-RU">
              <a:solidFill>
                <a:srgbClr val="4D4D4D"/>
              </a:solidFill>
              <a:sym typeface="Symbol" pitchFamily="18" charset="2"/>
            </a:endParaRPr>
          </a:p>
        </p:txBody>
      </p:sp>
      <p:cxnSp>
        <p:nvCxnSpPr>
          <p:cNvPr id="16454" name="AutoShape 70"/>
          <p:cNvCxnSpPr>
            <a:cxnSpLocks noChangeShapeType="1"/>
            <a:stCxn id="6172" idx="7"/>
            <a:endCxn id="6172" idx="6"/>
          </p:cNvCxnSpPr>
          <p:nvPr/>
        </p:nvCxnSpPr>
        <p:spPr bwMode="auto">
          <a:xfrm rot="5400000" flipV="1">
            <a:off x="8400256" y="2594769"/>
            <a:ext cx="98425" cy="46038"/>
          </a:xfrm>
          <a:prstGeom prst="curvedConnector4">
            <a:avLst>
              <a:gd name="adj1" fmla="val -259676"/>
              <a:gd name="adj2" fmla="val 575861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6456" name="AutoShape 72"/>
          <p:cNvCxnSpPr>
            <a:cxnSpLocks noChangeShapeType="1"/>
            <a:stCxn id="6176" idx="0"/>
            <a:endCxn id="16467" idx="6"/>
          </p:cNvCxnSpPr>
          <p:nvPr/>
        </p:nvCxnSpPr>
        <p:spPr bwMode="auto">
          <a:xfrm rot="5400000" flipH="1">
            <a:off x="7697788" y="955675"/>
            <a:ext cx="428625" cy="854075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6457" name="Text Box 73"/>
          <p:cNvSpPr txBox="1">
            <a:spLocks noChangeArrowheads="1"/>
          </p:cNvSpPr>
          <p:nvPr/>
        </p:nvSpPr>
        <p:spPr bwMode="auto">
          <a:xfrm>
            <a:off x="7893050" y="1042988"/>
            <a:ext cx="323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60000"/>
              </a:lnSpc>
            </a:pPr>
            <a:r>
              <a:rPr lang="en-US" sz="2000" b="1">
                <a:solidFill>
                  <a:srgbClr val="4D4D4D"/>
                </a:solidFill>
                <a:sym typeface="Symbol" pitchFamily="18" charset="2"/>
              </a:rPr>
              <a:t></a:t>
            </a:r>
            <a:endParaRPr lang="ru-RU" sz="2000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6196" name="Text Box 79"/>
          <p:cNvSpPr txBox="1">
            <a:spLocks noChangeArrowheads="1"/>
          </p:cNvSpPr>
          <p:nvPr/>
        </p:nvSpPr>
        <p:spPr bwMode="auto">
          <a:xfrm>
            <a:off x="6551613" y="2130425"/>
            <a:ext cx="144462" cy="173038"/>
          </a:xfrm>
          <a:prstGeom prst="rect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>
              <a:lnSpc>
                <a:spcPct val="50000"/>
              </a:lnSpc>
            </a:pPr>
            <a:r>
              <a:rPr lang="en-US">
                <a:sym typeface="Symbol" pitchFamily="18" charset="2"/>
              </a:rPr>
              <a:t>b</a:t>
            </a:r>
            <a:endParaRPr lang="ru-RU">
              <a:sym typeface="Symbol" pitchFamily="18" charset="2"/>
            </a:endParaRPr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5427663" y="2120900"/>
            <a:ext cx="546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>
                <a:solidFill>
                  <a:srgbClr val="4D4D4D"/>
                </a:solidFill>
                <a:sym typeface="Symbol" pitchFamily="18" charset="2"/>
              </a:rPr>
              <a:t></a:t>
            </a:r>
            <a:r>
              <a:rPr lang="ru-RU">
                <a:solidFill>
                  <a:srgbClr val="4D4D4D"/>
                </a:solidFill>
                <a:sym typeface="Symbol" pitchFamily="18" charset="2"/>
              </a:rPr>
              <a:t>,</a:t>
            </a:r>
            <a:r>
              <a:rPr lang="en-US">
                <a:solidFill>
                  <a:srgbClr val="4D4D4D"/>
                </a:solidFill>
                <a:sym typeface="Symbol" pitchFamily="18" charset="2"/>
              </a:rPr>
              <a:t>{a}</a:t>
            </a:r>
            <a:endParaRPr lang="ru-RU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6455" name="Text Box 71"/>
          <p:cNvSpPr txBox="1">
            <a:spLocks noChangeArrowheads="1"/>
          </p:cNvSpPr>
          <p:nvPr/>
        </p:nvSpPr>
        <p:spPr bwMode="auto">
          <a:xfrm>
            <a:off x="7991475" y="2754313"/>
            <a:ext cx="7762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>
                <a:solidFill>
                  <a:srgbClr val="4D4D4D"/>
                </a:solidFill>
                <a:sym typeface="Symbol" pitchFamily="18" charset="2"/>
              </a:rPr>
              <a:t></a:t>
            </a:r>
            <a:r>
              <a:rPr lang="ru-RU">
                <a:solidFill>
                  <a:srgbClr val="4D4D4D"/>
                </a:solidFill>
                <a:sym typeface="Symbol" pitchFamily="18" charset="2"/>
              </a:rPr>
              <a:t>,</a:t>
            </a:r>
            <a:r>
              <a:rPr lang="en-US">
                <a:solidFill>
                  <a:srgbClr val="4D4D4D"/>
                </a:solidFill>
                <a:sym typeface="Symbol" pitchFamily="18" charset="2"/>
              </a:rPr>
              <a:t>{a}</a:t>
            </a:r>
            <a:r>
              <a:rPr lang="ru-RU">
                <a:solidFill>
                  <a:srgbClr val="4D4D4D"/>
                </a:solidFill>
                <a:sym typeface="Symbol" pitchFamily="18" charset="2"/>
              </a:rPr>
              <a:t>,</a:t>
            </a:r>
            <a:br>
              <a:rPr lang="ru-RU">
                <a:solidFill>
                  <a:srgbClr val="4D4D4D"/>
                </a:solidFill>
                <a:sym typeface="Symbol" pitchFamily="18" charset="2"/>
              </a:rPr>
            </a:br>
            <a:r>
              <a:rPr lang="en-US">
                <a:solidFill>
                  <a:srgbClr val="4D4D4D"/>
                </a:solidFill>
                <a:sym typeface="Symbol" pitchFamily="18" charset="2"/>
              </a:rPr>
              <a:t>{c},{a,c}</a:t>
            </a:r>
            <a:endParaRPr lang="ru-RU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6467" name="Oval 83"/>
          <p:cNvSpPr>
            <a:spLocks noChangeAspect="1" noChangeArrowheads="1"/>
          </p:cNvSpPr>
          <p:nvPr/>
        </p:nvSpPr>
        <p:spPr bwMode="auto">
          <a:xfrm>
            <a:off x="7227888" y="1042988"/>
            <a:ext cx="247650" cy="2508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tIns="10800" anchor="ctr"/>
          <a:lstStyle/>
          <a:p>
            <a:pPr algn="ctr">
              <a:spcAft>
                <a:spcPct val="20000"/>
              </a:spcAft>
            </a:pPr>
            <a:r>
              <a:rPr lang="ru-RU" sz="1800" b="1">
                <a:latin typeface="Courier New" pitchFamily="49" charset="0"/>
                <a:sym typeface="Symbol" pitchFamily="18" charset="2"/>
              </a:rPr>
              <a:t></a:t>
            </a:r>
            <a:endParaRPr lang="ru-RU" sz="1800" b="1" baseline="-25000">
              <a:latin typeface="Courier New" pitchFamily="49" charset="0"/>
              <a:sym typeface="Symbol" pitchFamily="18" charset="2"/>
            </a:endParaRPr>
          </a:p>
        </p:txBody>
      </p:sp>
      <p:cxnSp>
        <p:nvCxnSpPr>
          <p:cNvPr id="16468" name="AutoShape 84"/>
          <p:cNvCxnSpPr>
            <a:cxnSpLocks noChangeShapeType="1"/>
            <a:stCxn id="6171" idx="0"/>
            <a:endCxn id="16467" idx="2"/>
          </p:cNvCxnSpPr>
          <p:nvPr/>
        </p:nvCxnSpPr>
        <p:spPr bwMode="auto">
          <a:xfrm rot="-5400000">
            <a:off x="6538119" y="916781"/>
            <a:ext cx="428625" cy="931863"/>
          </a:xfrm>
          <a:prstGeom prst="curvedConnector2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16469" name="Text Box 85"/>
          <p:cNvSpPr txBox="1">
            <a:spLocks noChangeArrowheads="1"/>
          </p:cNvSpPr>
          <p:nvPr/>
        </p:nvSpPr>
        <p:spPr bwMode="auto">
          <a:xfrm>
            <a:off x="34925" y="61991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b="1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470" name="Text Box 86"/>
          <p:cNvSpPr txBox="1">
            <a:spLocks noChangeArrowheads="1"/>
          </p:cNvSpPr>
          <p:nvPr/>
        </p:nvSpPr>
        <p:spPr bwMode="auto">
          <a:xfrm>
            <a:off x="34925" y="6380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b="1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6471" name="Text Box 87"/>
          <p:cNvSpPr txBox="1">
            <a:spLocks noChangeArrowheads="1"/>
          </p:cNvSpPr>
          <p:nvPr/>
        </p:nvSpPr>
        <p:spPr bwMode="auto">
          <a:xfrm>
            <a:off x="34925" y="65595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b="1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6204" name="Text Box 88"/>
          <p:cNvSpPr txBox="1">
            <a:spLocks noChangeArrowheads="1"/>
          </p:cNvSpPr>
          <p:nvPr/>
        </p:nvSpPr>
        <p:spPr bwMode="auto">
          <a:xfrm>
            <a:off x="155575" y="5049838"/>
            <a:ext cx="8783638" cy="395287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wrap="none" lIns="72000" tIns="36000" rIns="72000" bIns="7200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>
                <a:latin typeface="Times New Roman" pitchFamily="18" charset="0"/>
              </a:rPr>
              <a:t>S</a:t>
            </a:r>
            <a:r>
              <a:rPr lang="ru-RU" sz="1800" b="1" baseline="30000">
                <a:latin typeface="Times New Roman" pitchFamily="18" charset="0"/>
              </a:rPr>
              <a:t>+</a:t>
            </a:r>
            <a:r>
              <a:rPr lang="ru-RU" sz="1800">
                <a:latin typeface="Times New Roman" pitchFamily="18" charset="0"/>
              </a:rPr>
              <a:t>  =  </a:t>
            </a:r>
            <a:r>
              <a:rPr lang="en-US" sz="1800">
                <a:latin typeface="Times New Roman" pitchFamily="18" charset="0"/>
              </a:rPr>
              <a:t>LTS </a:t>
            </a:r>
            <a:r>
              <a:rPr lang="ru-RU" sz="1800">
                <a:latin typeface="Times New Roman" pitchFamily="18" charset="0"/>
              </a:rPr>
              <a:t>  </a:t>
            </a:r>
            <a:r>
              <a:rPr lang="en-US" sz="1800" b="1">
                <a:latin typeface="Times New Roman" pitchFamily="18" charset="0"/>
              </a:rPr>
              <a:t>S</a:t>
            </a:r>
            <a:r>
              <a:rPr lang="ru-RU" sz="1800">
                <a:latin typeface="Times New Roman" pitchFamily="18" charset="0"/>
              </a:rPr>
              <a:t>   с добавленными петлями отказов,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-переходами и новыми -переходами.</a:t>
            </a:r>
          </a:p>
        </p:txBody>
      </p:sp>
      <p:sp>
        <p:nvSpPr>
          <p:cNvPr id="6205" name="Text Box 89"/>
          <p:cNvSpPr txBox="1">
            <a:spLocks noChangeArrowheads="1"/>
          </p:cNvSpPr>
          <p:nvPr/>
        </p:nvSpPr>
        <p:spPr bwMode="auto">
          <a:xfrm>
            <a:off x="7497763" y="5859463"/>
            <a:ext cx="936625" cy="533400"/>
          </a:xfrm>
          <a:prstGeom prst="rect">
            <a:avLst/>
          </a:prstGeom>
          <a:solidFill>
            <a:srgbClr val="FBF8EB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144000" tIns="108000" rIns="144000" bIns="10800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i="1">
                <a:latin typeface="Times New Roman" pitchFamily="18" charset="0"/>
              </a:rPr>
              <a:t>tr </a:t>
            </a:r>
            <a:r>
              <a:rPr lang="en-US" sz="2000">
                <a:latin typeface="Times New Roman" pitchFamily="18" charset="0"/>
              </a:rPr>
              <a:t>(</a:t>
            </a:r>
            <a:r>
              <a:rPr lang="en-US" sz="2000" b="1">
                <a:latin typeface="Times New Roman" pitchFamily="18" charset="0"/>
              </a:rPr>
              <a:t>S</a:t>
            </a:r>
            <a:r>
              <a:rPr lang="en-US" sz="2000" b="1" baseline="30000">
                <a:latin typeface="Times New Roman" pitchFamily="18" charset="0"/>
              </a:rPr>
              <a:t>+</a:t>
            </a:r>
            <a:r>
              <a:rPr lang="en-US" sz="2000">
                <a:latin typeface="Times New Roman" pitchFamily="18" charset="0"/>
              </a:rPr>
              <a:t>)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16474" name="Text Box 90"/>
          <p:cNvSpPr txBox="1">
            <a:spLocks noChangeArrowheads="1"/>
          </p:cNvSpPr>
          <p:nvPr/>
        </p:nvSpPr>
        <p:spPr bwMode="auto">
          <a:xfrm>
            <a:off x="5445125" y="1042988"/>
            <a:ext cx="476250" cy="457200"/>
          </a:xfrm>
          <a:prstGeom prst="rect">
            <a:avLst/>
          </a:prstGeom>
          <a:solidFill>
            <a:srgbClr val="FBF8EB"/>
          </a:solidFill>
          <a:ln w="9525">
            <a:solidFill>
              <a:srgbClr val="DAC052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 algn="ctr"/>
            <a:r>
              <a:rPr lang="en-US" sz="2000" b="1">
                <a:latin typeface="Courier New" pitchFamily="49" charset="0"/>
                <a:sym typeface="Symbol" pitchFamily="18" charset="2"/>
              </a:rPr>
              <a:t>S</a:t>
            </a:r>
            <a:r>
              <a:rPr lang="en-US" sz="2000" b="1" baseline="30000">
                <a:latin typeface="Courier New" pitchFamily="49" charset="0"/>
                <a:sym typeface="Symbol" pitchFamily="18" charset="2"/>
              </a:rPr>
              <a:t>+</a:t>
            </a:r>
            <a:endParaRPr lang="ru-RU" sz="2000" b="1" baseline="30000">
              <a:latin typeface="Courier New" pitchFamily="49" charset="0"/>
              <a:sym typeface="Symbol" pitchFamily="18" charset="2"/>
            </a:endParaRPr>
          </a:p>
        </p:txBody>
      </p:sp>
      <p:sp>
        <p:nvSpPr>
          <p:cNvPr id="6207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3C29379-06FF-4867-B003-94220B0B88B3}" type="slidenum">
              <a:rPr lang="ru-RU" sz="1400"/>
              <a:pPr algn="r"/>
              <a:t>5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2" dur="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20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3" grpId="0"/>
      <p:bldP spid="16457" grpId="0"/>
      <p:bldP spid="16449" grpId="0"/>
      <p:bldP spid="16455" grpId="0"/>
      <p:bldP spid="16467" grpId="0" animBg="1"/>
      <p:bldP spid="16469" grpId="0"/>
      <p:bldP spid="16470" grpId="0"/>
      <p:bldP spid="16471" grpId="0"/>
      <p:bldP spid="164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7176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7177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7178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7180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81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82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83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8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718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7179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безопасности и безопасная конформность.</a:t>
            </a:r>
            <a:b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Отношение безопасности кнопок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307975" y="3878263"/>
            <a:ext cx="8540750" cy="238283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Спецификация</a:t>
            </a:r>
            <a:r>
              <a:rPr lang="en-US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S</a:t>
            </a:r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R  </a:t>
            </a:r>
            <a:r>
              <a:rPr lang="ru-RU" sz="20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z  </a:t>
            </a:r>
            <a:r>
              <a:rPr lang="ru-RU" sz="2000" b="1">
                <a:latin typeface="Times New Roman" pitchFamily="18" charset="0"/>
                <a:sym typeface="Symbol" pitchFamily="18" charset="2"/>
              </a:rPr>
              <a:t>L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Q  </a:t>
            </a:r>
            <a:r>
              <a:rPr lang="ru-RU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 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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*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lvl="1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Кнопка   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безопасна по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 by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  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после трассы :</a:t>
            </a:r>
          </a:p>
          <a:p>
            <a:pPr>
              <a:spcBef>
                <a:spcPct val="30000"/>
              </a:spcBef>
            </a:pP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1. R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 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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  R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ru-RU" altLang="zh-TW" sz="200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2.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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 P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 &amp;     z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P     &amp; 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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&lt;z&gt;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2000" b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1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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P`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 z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P`     &amp;     P`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3. Q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 Q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ru-RU" sz="2000" baseline="-25000">
                <a:latin typeface="Times New Roman" pitchFamily="18" charset="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 &amp; 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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v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Q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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&lt;v&gt;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173" name="Text Box 21"/>
          <p:cNvSpPr txBox="1">
            <a:spLocks noChangeArrowheads="1"/>
          </p:cNvSpPr>
          <p:nvPr/>
        </p:nvSpPr>
        <p:spPr bwMode="auto">
          <a:xfrm>
            <a:off x="287338" y="1268413"/>
            <a:ext cx="8605837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LTS</a:t>
            </a:r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N</a:t>
            </a:r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P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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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*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lvl="1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Кнопка  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неразрушающая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  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после трассы :</a:t>
            </a:r>
          </a:p>
          <a:p>
            <a:pPr>
              <a:spcBef>
                <a:spcPct val="30000"/>
              </a:spcBef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</a:t>
            </a:r>
            <a:r>
              <a:rPr lang="ru-RU" sz="20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=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def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  &amp;    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 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&lt;u,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&gt; </a:t>
            </a:r>
            <a:r>
              <a:rPr lang="ru-RU" altLang="zh-TW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altLang="zh-TW" sz="20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717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C05274D-9CDB-49AF-A689-CFCFF962225A}" type="slidenum">
              <a:rPr lang="ru-RU" sz="1400"/>
              <a:pPr algn="r"/>
              <a:t>6</a:t>
            </a:fld>
            <a:endParaRPr lang="ru-RU" sz="1400"/>
          </a:p>
        </p:txBody>
      </p:sp>
      <p:sp>
        <p:nvSpPr>
          <p:cNvPr id="7175" name="Text Box 23"/>
          <p:cNvSpPr txBox="1">
            <a:spLocks noChangeArrowheads="1"/>
          </p:cNvSpPr>
          <p:nvPr/>
        </p:nvSpPr>
        <p:spPr bwMode="auto">
          <a:xfrm>
            <a:off x="296863" y="2573338"/>
            <a:ext cx="8605837" cy="1254125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Реализация </a:t>
            </a:r>
            <a:r>
              <a:rPr lang="en-US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I</a:t>
            </a:r>
            <a:r>
              <a:rPr lang="ru-RU" sz="2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P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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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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*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lvl="1">
              <a:spcBef>
                <a:spcPct val="30000"/>
              </a:spcBef>
            </a:pP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Кнопка  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безопасна по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 in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в   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после трассы :</a:t>
            </a:r>
          </a:p>
          <a:p>
            <a:pPr>
              <a:spcBef>
                <a:spcPct val="30000"/>
              </a:spcBef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 in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=</a:t>
            </a:r>
            <a:r>
              <a:rPr lang="en-US" sz="20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def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P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safe</a:t>
            </a:r>
            <a:r>
              <a:rPr lang="ru-RU" sz="20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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after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&amp;     (P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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&lt;P&gt;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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ru-RU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8199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8200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820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8203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4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5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6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820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8202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8195" name="Text Box 15"/>
          <p:cNvSpPr txBox="1">
            <a:spLocks noChangeArrowheads="1"/>
          </p:cNvSpPr>
          <p:nvPr/>
        </p:nvSpPr>
        <p:spPr bwMode="auto">
          <a:xfrm>
            <a:off x="287338" y="1320800"/>
            <a:ext cx="7551737" cy="26035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b="1" u="sng">
                <a:latin typeface="Times New Roman" pitchFamily="18" charset="0"/>
                <a:sym typeface="Symbol" pitchFamily="18" charset="2"/>
              </a:rPr>
              <a:t>Безопасные (после трассы) наблюдения:</a:t>
            </a:r>
            <a:endParaRPr lang="en-US" sz="2000" b="1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ru-RU" sz="1800" b="1" i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-отказ  R  безопасен, если после трассы безопасна кнопка  R. </a:t>
            </a:r>
          </a:p>
          <a:p>
            <a:pPr>
              <a:spcBef>
                <a:spcPct val="3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Действие  z  безопасно, если оно разрешается некоторой кнопкой,</a:t>
            </a:r>
          </a:p>
          <a:p>
            <a:r>
              <a:rPr lang="ru-RU" sz="1800">
                <a:latin typeface="Times New Roman" pitchFamily="18" charset="0"/>
                <a:sym typeface="Symbol" pitchFamily="18" charset="2"/>
              </a:rPr>
              <a:t>безопасной после трассы: </a:t>
            </a:r>
            <a:endParaRPr lang="ru-RU" sz="18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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 b="1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z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&amp;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in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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 b="1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z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&amp;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in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z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000" baseline="-25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def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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R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Q</a:t>
            </a:r>
            <a:r>
              <a:rPr lang="ru-RU" altLang="zh-TW" sz="2000" b="1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z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&amp;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P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 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87313" y="327025"/>
            <a:ext cx="8924925" cy="8604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безопасности и безопасная конформность.</a:t>
            </a:r>
            <a:b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Безопасные наблюдения и трассы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97" name="Text Box 18"/>
          <p:cNvSpPr txBox="1">
            <a:spLocks noChangeArrowheads="1"/>
          </p:cNvSpPr>
          <p:nvPr/>
        </p:nvSpPr>
        <p:spPr bwMode="auto">
          <a:xfrm>
            <a:off x="307975" y="4059238"/>
            <a:ext cx="8616950" cy="20447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b="1" u="sng">
                <a:latin typeface="Times New Roman" pitchFamily="18" charset="0"/>
                <a:sym typeface="Symbol" pitchFamily="18" charset="2"/>
              </a:rPr>
              <a:t>Безопасные трассы: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трасса        безопасна (по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in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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	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&amp; 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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  (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префикс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u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)</a:t>
            </a:r>
            <a:endParaRPr lang="ru-RU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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	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&amp; 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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  (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префикс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u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in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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	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&amp; 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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  (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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&lt;u&gt;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префикс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  u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)</a:t>
            </a:r>
            <a:endParaRPr lang="ru-RU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),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SafeIn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),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=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–   множества безопасных трасс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19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4ABDF50-8D86-428B-B2CC-940A0BC01449}" type="slidenum">
              <a:rPr lang="ru-RU" sz="1400"/>
              <a:pPr algn="r"/>
              <a:t>7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9227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9228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9229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9231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2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3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4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923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9230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9219" name="Text Box 14"/>
          <p:cNvSpPr txBox="1">
            <a:spLocks noChangeArrowheads="1"/>
          </p:cNvSpPr>
          <p:nvPr/>
        </p:nvSpPr>
        <p:spPr bwMode="auto">
          <a:xfrm>
            <a:off x="287338" y="1233488"/>
            <a:ext cx="5476875" cy="1741487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b="1" u="sng">
                <a:latin typeface="Times New Roman" pitchFamily="18" charset="0"/>
                <a:sym typeface="Symbol" pitchFamily="18" charset="2"/>
              </a:rPr>
              <a:t>Гипотеза о безопасности:</a:t>
            </a:r>
            <a:endParaRPr lang="en-US" sz="2000" b="1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safe for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=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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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&lt;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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&gt;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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endParaRPr lang="ru-RU" sz="200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&amp;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 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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R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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Q</a:t>
            </a:r>
            <a:endParaRPr lang="ru-RU" sz="2000" b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4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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P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in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 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Гипотеза о безопасности и безопасная конформность.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1" name="Text Box 17"/>
          <p:cNvSpPr txBox="1">
            <a:spLocks noChangeArrowheads="1"/>
          </p:cNvSpPr>
          <p:nvPr/>
        </p:nvSpPr>
        <p:spPr bwMode="auto">
          <a:xfrm>
            <a:off x="307975" y="3392488"/>
            <a:ext cx="8229600" cy="274955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40000"/>
              </a:spcBef>
            </a:pPr>
            <a:r>
              <a:rPr lang="ru-RU" sz="2000" b="1" u="sng">
                <a:latin typeface="Times New Roman" pitchFamily="18" charset="0"/>
                <a:sym typeface="Symbol" pitchFamily="18" charset="2"/>
              </a:rPr>
              <a:t>Безопасная конформность:</a:t>
            </a:r>
            <a:endParaRPr lang="en-US" sz="2000" b="1" u="sng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saco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=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safe for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endParaRPr lang="ru-RU" sz="2000" b="1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	&amp;     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) 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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 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 by 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 after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 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</a:t>
            </a:r>
          </a:p>
          <a:p>
            <a:pPr>
              <a:spcBef>
                <a:spcPct val="30000"/>
              </a:spcBef>
            </a:pPr>
            <a:r>
              <a:rPr lang="ru-RU" sz="2000" b="1" i="1">
                <a:latin typeface="Times New Roman" pitchFamily="18" charset="0"/>
                <a:sym typeface="Symbol" pitchFamily="18" charset="2"/>
              </a:rPr>
              <a:t>	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obs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( ,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I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)     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obs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( ,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ru-RU" sz="2000" b="1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), где</a:t>
            </a:r>
          </a:p>
          <a:p>
            <a:pPr>
              <a:spcBef>
                <a:spcPct val="30000"/>
              </a:spcBef>
            </a:pPr>
            <a:r>
              <a:rPr lang="ru-RU" sz="2000" b="1" i="1">
                <a:latin typeface="Times New Roman" pitchFamily="18" charset="0"/>
                <a:sym typeface="Symbol" pitchFamily="18" charset="2"/>
              </a:rPr>
              <a:t>obs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( , P,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N</a:t>
            </a:r>
            <a:r>
              <a:rPr lang="ru-RU" sz="2000" b="1" i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)   =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def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 { u | &lt;u&gt;  </a:t>
            </a:r>
            <a:r>
              <a:rPr lang="en-US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   &amp;   ( u  P    u = P   &amp;   P  </a:t>
            </a:r>
            <a:r>
              <a:rPr lang="ru-RU" sz="2000" b="1">
                <a:latin typeface="Times New Roman" pitchFamily="18" charset="0"/>
                <a:sym typeface="Symbol" pitchFamily="18" charset="2"/>
              </a:rPr>
              <a:t>R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) }</a:t>
            </a:r>
          </a:p>
          <a:p>
            <a:pPr>
              <a:spcBef>
                <a:spcPct val="30000"/>
              </a:spcBef>
            </a:pPr>
            <a:r>
              <a:rPr lang="ru-RU" sz="2000">
                <a:latin typeface="Times New Roman" pitchFamily="18" charset="0"/>
                <a:sym typeface="Symbol" pitchFamily="18" charset="2"/>
              </a:rPr>
              <a:t>– множество наблюдений, которые можно получить в модели 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N</a:t>
            </a:r>
            <a:endParaRPr lang="ru-RU" sz="2000" b="1">
              <a:latin typeface="Times New Roman" pitchFamily="18" charset="0"/>
              <a:sym typeface="Symbol" pitchFamily="18" charset="2"/>
            </a:endParaRPr>
          </a:p>
          <a:p>
            <a:r>
              <a:rPr lang="ru-RU" sz="2000">
                <a:latin typeface="Times New Roman" pitchFamily="18" charset="0"/>
                <a:sym typeface="Symbol" pitchFamily="18" charset="2"/>
              </a:rPr>
              <a:t>при нажатии кнопки  P  после трассы  . </a:t>
            </a:r>
            <a:endParaRPr lang="en-US" sz="2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222" name="Text Box 18"/>
          <p:cNvSpPr txBox="1">
            <a:spLocks noChangeArrowheads="1"/>
          </p:cNvSpPr>
          <p:nvPr/>
        </p:nvSpPr>
        <p:spPr bwMode="auto">
          <a:xfrm>
            <a:off x="5903913" y="1817688"/>
            <a:ext cx="3040062" cy="1143000"/>
          </a:xfrm>
          <a:prstGeom prst="rect">
            <a:avLst/>
          </a:prstGeom>
          <a:solidFill>
            <a:srgbClr val="DDF2F3"/>
          </a:solidFill>
          <a:ln w="12700">
            <a:solidFill>
              <a:srgbClr val="89DCE7"/>
            </a:solidFill>
            <a:miter lim="800000"/>
            <a:headEnd/>
            <a:tailEnd/>
          </a:ln>
        </p:spPr>
        <p:txBody>
          <a:bodyPr wrap="none" lIns="108000" tIns="108000" rIns="108000" bIns="108000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2000" b="1" i="1">
                <a:latin typeface="Times New Roman" pitchFamily="18" charset="0"/>
                <a:sym typeface="Symbol" pitchFamily="18" charset="2"/>
              </a:rPr>
              <a:t>SafeImp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 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 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)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>
              <a:spcBef>
                <a:spcPct val="100000"/>
              </a:spcBef>
            </a:pPr>
            <a:r>
              <a:rPr lang="en-US" sz="2000" b="1" i="1">
                <a:latin typeface="Times New Roman" pitchFamily="18" charset="0"/>
                <a:sym typeface="Symbol" pitchFamily="18" charset="2"/>
              </a:rPr>
              <a:t>ConfImp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 R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/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Q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 by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)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9223" name="Rectangle 19"/>
          <p:cNvSpPr>
            <a:spLocks noChangeArrowheads="1"/>
          </p:cNvSpPr>
          <p:nvPr/>
        </p:nvSpPr>
        <p:spPr bwMode="auto">
          <a:xfrm>
            <a:off x="1223963" y="4257675"/>
            <a:ext cx="5418137" cy="755650"/>
          </a:xfrm>
          <a:prstGeom prst="rect">
            <a:avLst/>
          </a:prstGeom>
          <a:noFill/>
          <a:ln w="19050">
            <a:solidFill>
              <a:srgbClr val="89DCE7"/>
            </a:solidFill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endParaRPr lang="ru-RU"/>
          </a:p>
        </p:txBody>
      </p:sp>
      <p:sp>
        <p:nvSpPr>
          <p:cNvPr id="9224" name="Text Box 20"/>
          <p:cNvSpPr txBox="1">
            <a:spLocks noChangeArrowheads="1"/>
          </p:cNvSpPr>
          <p:nvPr/>
        </p:nvSpPr>
        <p:spPr bwMode="auto">
          <a:xfrm>
            <a:off x="6192838" y="3392488"/>
            <a:ext cx="16922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/>
            <a:r>
              <a:rPr lang="ru-RU" sz="1800"/>
              <a:t>тестируемое</a:t>
            </a:r>
          </a:p>
          <a:p>
            <a:pPr algn="ctr"/>
            <a:r>
              <a:rPr lang="ru-RU" sz="1800"/>
              <a:t>условие</a:t>
            </a:r>
          </a:p>
        </p:txBody>
      </p:sp>
      <p:cxnSp>
        <p:nvCxnSpPr>
          <p:cNvPr id="9225" name="AutoShape 21"/>
          <p:cNvCxnSpPr>
            <a:cxnSpLocks noChangeShapeType="1"/>
            <a:stCxn id="9224" idx="1"/>
            <a:endCxn id="9223" idx="0"/>
          </p:cNvCxnSpPr>
          <p:nvPr/>
        </p:nvCxnSpPr>
        <p:spPr bwMode="auto">
          <a:xfrm flipH="1">
            <a:off x="3933825" y="3703638"/>
            <a:ext cx="2259013" cy="544512"/>
          </a:xfrm>
          <a:prstGeom prst="straightConnector1">
            <a:avLst/>
          </a:prstGeom>
          <a:noFill/>
          <a:ln w="50800">
            <a:solidFill>
              <a:srgbClr val="89DCE7"/>
            </a:solidFill>
            <a:round/>
            <a:headEnd/>
            <a:tailEnd type="stealth" w="lg" len="lg"/>
          </a:ln>
        </p:spPr>
      </p:cxnSp>
      <p:sp>
        <p:nvSpPr>
          <p:cNvPr id="922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DE30347-AD22-42ED-97AA-C6BC4928475F}" type="slidenum">
              <a:rPr lang="ru-RU" sz="1400"/>
              <a:pPr algn="r"/>
              <a:t>8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248" name="Text Box 3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0249" name="Group 4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25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252" name="Rectangle 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3" name="Rectangle 7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5" name="Rectangle 9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5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25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Финальная модель спецификации и удаление неконформных трасс</a:t>
                  </a:r>
                </a:p>
              </p:txBody>
            </p:sp>
          </p:grpSp>
          <p:sp>
            <p:nvSpPr>
              <p:cNvPr id="10251" name="Text Box 12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(25)</a:t>
                </a:r>
              </a:p>
            </p:txBody>
          </p:sp>
        </p:grpSp>
      </p:grpSp>
      <p:sp>
        <p:nvSpPr>
          <p:cNvPr id="10243" name="Text Box 13"/>
          <p:cNvSpPr txBox="1">
            <a:spLocks noChangeArrowheads="1"/>
          </p:cNvSpPr>
          <p:nvPr/>
        </p:nvSpPr>
        <p:spPr bwMode="auto">
          <a:xfrm>
            <a:off x="287338" y="1090613"/>
            <a:ext cx="7877175" cy="11303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sz="1800" b="1" u="sng">
                <a:latin typeface="Times New Roman" pitchFamily="18" charset="0"/>
                <a:sym typeface="Symbol" pitchFamily="18" charset="2"/>
              </a:rPr>
              <a:t>Тест как инструкция оператору: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в каждом пункте указана кнопка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</a:t>
            </a:r>
          </a:p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и для каждого наблюдения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разрешаемого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</a:t>
            </a:r>
          </a:p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указан следующий пункт или вердикт (</a:t>
            </a:r>
            <a:r>
              <a:rPr lang="en-US" sz="1800" b="1" i="1">
                <a:latin typeface="Times New Roman" pitchFamily="18" charset="0"/>
                <a:sym typeface="Symbol" pitchFamily="18" charset="2"/>
              </a:rPr>
              <a:t>pass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или </a:t>
            </a:r>
            <a:r>
              <a:rPr lang="en-US" sz="1800" b="1" i="1">
                <a:latin typeface="Times New Roman" pitchFamily="18" charset="0"/>
                <a:sym typeface="Symbol" pitchFamily="18" charset="2"/>
              </a:rPr>
              <a:t>fail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);    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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P 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  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u = P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 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R</a:t>
            </a:r>
            <a:endParaRPr lang="en-US" altLang="zh-TW" sz="200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87313" y="327025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>
            <a:spAutoFit/>
          </a:bodyPr>
          <a:lstStyle/>
          <a:p>
            <a:pPr algn="ctr">
              <a:defRPr/>
            </a:pP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Генерация тестов. </a:t>
            </a:r>
            <a:r>
              <a:rPr lang="ru-RU" sz="2000" i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Определение теста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5" name="Text Box 15"/>
          <p:cNvSpPr txBox="1">
            <a:spLocks noChangeArrowheads="1"/>
          </p:cNvSpPr>
          <p:nvPr/>
        </p:nvSpPr>
        <p:spPr bwMode="auto">
          <a:xfrm>
            <a:off x="287338" y="2401888"/>
            <a:ext cx="7872412" cy="19685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 marL="342900" indent="-342900">
              <a:spcBef>
                <a:spcPct val="10000"/>
              </a:spcBef>
            </a:pPr>
            <a:r>
              <a:rPr lang="ru-RU" sz="1800" b="1" u="sng">
                <a:latin typeface="Times New Roman" pitchFamily="18" charset="0"/>
                <a:sym typeface="Symbol" pitchFamily="18" charset="2"/>
              </a:rPr>
              <a:t>Тест как префикс-замкнутое множество конечных историй:</a:t>
            </a:r>
          </a:p>
          <a:p>
            <a:pPr marL="342900" indent="-342900">
              <a:spcBef>
                <a:spcPct val="30000"/>
              </a:spcBef>
              <a:buFontTx/>
              <a:buAutoNum type="arabicPeriod"/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максимальная история заканчивается наблюдением и ей приписан вердикт,</a:t>
            </a:r>
          </a:p>
          <a:p>
            <a:pPr marL="342900" indent="-342900">
              <a:spcBef>
                <a:spcPct val="30000"/>
              </a:spcBef>
              <a:buFontTx/>
              <a:buAutoNum type="arabicPeriod"/>
            </a:pPr>
            <a:r>
              <a:rPr lang="ru-RU" sz="1800" u="sng">
                <a:latin typeface="Times New Roman" pitchFamily="18" charset="0"/>
                <a:sym typeface="Symbol" pitchFamily="18" charset="2"/>
              </a:rPr>
              <a:t>не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максимальная история, заканчивающаяся кнопкой, продолжается</a:t>
            </a:r>
            <a:br>
              <a:rPr lang="ru-RU" sz="1800">
                <a:latin typeface="Times New Roman" pitchFamily="18" charset="0"/>
                <a:sym typeface="Symbol" pitchFamily="18" charset="2"/>
              </a:rPr>
            </a:br>
            <a:r>
              <a:rPr lang="ru-RU" sz="1800">
                <a:latin typeface="Times New Roman" pitchFamily="18" charset="0"/>
                <a:sym typeface="Symbol" pitchFamily="18" charset="2"/>
              </a:rPr>
              <a:t>только теми наблюдениями, которые разрешаются этой кнопкой, </a:t>
            </a:r>
            <a:br>
              <a:rPr lang="ru-RU" sz="1800">
                <a:latin typeface="Times New Roman" pitchFamily="18" charset="0"/>
                <a:sym typeface="Symbol" pitchFamily="18" charset="2"/>
              </a:rPr>
            </a:br>
            <a:r>
              <a:rPr lang="ru-RU" sz="1800">
                <a:latin typeface="Times New Roman" pitchFamily="18" charset="0"/>
                <a:sym typeface="Symbol" pitchFamily="18" charset="2"/>
              </a:rPr>
              <a:t>и обязательно продолжается теми из них, которые встречаются</a:t>
            </a:r>
            <a:br>
              <a:rPr lang="ru-RU" sz="1800">
                <a:latin typeface="Times New Roman" pitchFamily="18" charset="0"/>
                <a:sym typeface="Symbol" pitchFamily="18" charset="2"/>
              </a:rPr>
            </a:br>
            <a:r>
              <a:rPr lang="ru-RU" sz="1800">
                <a:latin typeface="Times New Roman" pitchFamily="18" charset="0"/>
                <a:sym typeface="Symbol" pitchFamily="18" charset="2"/>
              </a:rPr>
              <a:t>в безопасно-тестируемых реализациях после подтрассы истории.</a:t>
            </a:r>
            <a:endParaRPr lang="en-US" altLang="zh-TW" sz="1800" b="1" i="1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10246" name="Text Box 16"/>
          <p:cNvSpPr txBox="1">
            <a:spLocks noChangeArrowheads="1"/>
          </p:cNvSpPr>
          <p:nvPr/>
        </p:nvSpPr>
        <p:spPr bwMode="auto">
          <a:xfrm>
            <a:off x="288925" y="4694238"/>
            <a:ext cx="8081963" cy="1397000"/>
          </a:xfrm>
          <a:prstGeom prst="rect">
            <a:avLst/>
          </a:prstGeom>
          <a:solidFill>
            <a:srgbClr val="F7F1D9"/>
          </a:solidFill>
          <a:ln w="12700">
            <a:solidFill>
              <a:srgbClr val="DAC052"/>
            </a:solidFill>
            <a:miter lim="800000"/>
            <a:headEnd/>
            <a:tailEnd/>
          </a:ln>
        </p:spPr>
        <p:txBody>
          <a:bodyPr wrap="none" lIns="72000" tIns="72000" rIns="72000" bIns="72000">
            <a:spAutoFit/>
          </a:bodyPr>
          <a:lstStyle/>
          <a:p>
            <a:pPr>
              <a:spcBef>
                <a:spcPct val="10000"/>
              </a:spcBef>
            </a:pPr>
            <a:r>
              <a:rPr lang="ru-RU" sz="1800" b="1" u="sng">
                <a:latin typeface="Times New Roman" pitchFamily="18" charset="0"/>
                <a:sym typeface="Symbol" pitchFamily="18" charset="2"/>
              </a:rPr>
              <a:t>Тест безопасен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если для каждой его истории, заканчивающейся кнопкой,</a:t>
            </a:r>
            <a:br>
              <a:rPr lang="ru-RU" sz="1800">
                <a:latin typeface="Times New Roman" pitchFamily="18" charset="0"/>
                <a:sym typeface="Symbol" pitchFamily="18" charset="2"/>
              </a:rPr>
            </a:br>
            <a:r>
              <a:rPr lang="ru-RU" sz="1800">
                <a:latin typeface="Times New Roman" pitchFamily="18" charset="0"/>
                <a:sym typeface="Symbol" pitchFamily="18" charset="2"/>
              </a:rPr>
              <a:t>эта кнопка безопасна в спецификации после подтрассы этой истории</a:t>
            </a:r>
            <a:r>
              <a:rPr lang="ru-RU" sz="1800" b="1">
                <a:latin typeface="Times New Roman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30000"/>
              </a:spcBef>
            </a:pPr>
            <a:r>
              <a:rPr lang="ru-RU" sz="1800" b="1">
                <a:latin typeface="Times New Roman" pitchFamily="18" charset="0"/>
                <a:sym typeface="Symbol" pitchFamily="18" charset="2"/>
              </a:rPr>
              <a:t>Иначе: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 подтрассы всех историй – </a:t>
            </a:r>
            <a:r>
              <a:rPr lang="ru-RU" sz="1800" i="1">
                <a:latin typeface="Times New Roman" pitchFamily="18" charset="0"/>
                <a:sym typeface="Symbol" pitchFamily="18" charset="2"/>
              </a:rPr>
              <a:t>тестовые трассы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 где тестовая трасса – это</a:t>
            </a:r>
          </a:p>
          <a:p>
            <a:pPr>
              <a:spcBef>
                <a:spcPct val="10000"/>
              </a:spcBef>
            </a:pPr>
            <a:r>
              <a:rPr lang="ru-RU" sz="1800">
                <a:latin typeface="Times New Roman" pitchFamily="18" charset="0"/>
                <a:sym typeface="Symbol" pitchFamily="18" charset="2"/>
              </a:rPr>
              <a:t>трасса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 </a:t>
            </a:r>
            <a:r>
              <a:rPr lang="ru-RU" sz="2000" i="1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b="1" i="1">
                <a:latin typeface="Times New Roman" pitchFamily="18" charset="0"/>
                <a:sym typeface="Symbol" pitchFamily="18" charset="2"/>
              </a:rPr>
              <a:t>Safe</a:t>
            </a:r>
            <a:r>
              <a:rPr lang="en-US" altLang="zh-TW">
                <a:ea typeface="新細明體" pitchFamily="18" charset="-120"/>
                <a:sym typeface="Symbol" pitchFamily="18" charset="2"/>
              </a:rPr>
              <a:t>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sz="2000" b="1"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или ее продолжение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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&lt;u&gt;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,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  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где</a:t>
            </a:r>
            <a:r>
              <a:rPr lang="ru-RU" sz="2000">
                <a:latin typeface="Times New Roman" pitchFamily="18" charset="0"/>
                <a:sym typeface="Symbol" pitchFamily="18" charset="2"/>
              </a:rPr>
              <a:t>    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u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safe by</a:t>
            </a:r>
            <a:r>
              <a:rPr lang="en-US" altLang="zh-TW" sz="2000" b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S </a:t>
            </a:r>
            <a:r>
              <a:rPr lang="en-US" altLang="zh-TW" sz="2000" b="1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after</a:t>
            </a:r>
            <a:r>
              <a:rPr lang="en-US" altLang="zh-TW" sz="20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 </a:t>
            </a:r>
            <a:r>
              <a:rPr lang="ru-RU" altLang="zh-TW" sz="2000">
                <a:latin typeface="Times New Roman" pitchFamily="18" charset="0"/>
                <a:sym typeface="Symbol" pitchFamily="18" charset="2"/>
              </a:rPr>
              <a:t></a:t>
            </a:r>
            <a:r>
              <a:rPr lang="ru-RU" sz="1800">
                <a:latin typeface="Times New Roman" pitchFamily="18" charset="0"/>
                <a:sym typeface="Symbol" pitchFamily="18" charset="2"/>
              </a:rPr>
              <a:t>.</a:t>
            </a:r>
          </a:p>
        </p:txBody>
      </p:sp>
      <p:sp>
        <p:nvSpPr>
          <p:cNvPr id="10247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993D819-BDE3-4777-8919-EFB03965132D}" type="slidenum">
              <a:rPr lang="ru-RU" sz="1400"/>
              <a:pPr algn="r"/>
              <a:t>9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10646</TotalTime>
  <Words>3136</Words>
  <Application>Microsoft Office PowerPoint</Application>
  <PresentationFormat>Экран (4:3)</PresentationFormat>
  <Paragraphs>797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Times New Roman</vt:lpstr>
      <vt:lpstr>Symbol</vt:lpstr>
      <vt:lpstr>Courier New</vt:lpstr>
      <vt:lpstr>Wingdings 3</vt:lpstr>
      <vt:lpstr>Wingdings</vt:lpstr>
      <vt:lpstr>新細明體</vt:lpstr>
      <vt:lpstr>Euclid Math One</vt:lpstr>
      <vt:lpstr>Euclid Symbol</vt:lpstr>
      <vt:lpstr>Euclid Math Two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ISPRAS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Burdonov</dc:creator>
  <cp:lastModifiedBy>Burdonov</cp:lastModifiedBy>
  <cp:revision>536</cp:revision>
  <dcterms:created xsi:type="dcterms:W3CDTF">2012-05-11T12:11:58Z</dcterms:created>
  <dcterms:modified xsi:type="dcterms:W3CDTF">2016-03-16T18:12:07Z</dcterms:modified>
</cp:coreProperties>
</file>