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7"/>
  </p:notesMasterIdLst>
  <p:sldIdLst>
    <p:sldId id="776" r:id="rId2"/>
    <p:sldId id="770" r:id="rId3"/>
    <p:sldId id="809" r:id="rId4"/>
    <p:sldId id="806" r:id="rId5"/>
    <p:sldId id="808" r:id="rId6"/>
    <p:sldId id="852" r:id="rId7"/>
    <p:sldId id="811" r:id="rId8"/>
    <p:sldId id="775" r:id="rId9"/>
    <p:sldId id="813" r:id="rId10"/>
    <p:sldId id="814" r:id="rId11"/>
    <p:sldId id="854" r:id="rId12"/>
    <p:sldId id="855" r:id="rId13"/>
    <p:sldId id="815" r:id="rId14"/>
    <p:sldId id="816" r:id="rId15"/>
    <p:sldId id="817" r:id="rId16"/>
    <p:sldId id="818" r:id="rId17"/>
    <p:sldId id="819" r:id="rId18"/>
    <p:sldId id="821" r:id="rId19"/>
    <p:sldId id="820" r:id="rId20"/>
    <p:sldId id="822" r:id="rId21"/>
    <p:sldId id="823" r:id="rId22"/>
    <p:sldId id="856" r:id="rId23"/>
    <p:sldId id="857" r:id="rId24"/>
    <p:sldId id="824" r:id="rId25"/>
    <p:sldId id="757" r:id="rId26"/>
  </p:sldIdLst>
  <p:sldSz cx="9144000" cy="6858000" type="screen4x3"/>
  <p:notesSz cx="6797675" cy="9926638"/>
  <p:embeddedFontLst>
    <p:embeddedFont>
      <p:font typeface="Arial Black" pitchFamily="34" charset="0"/>
      <p:bold r:id="rId28"/>
    </p:embeddedFont>
    <p:embeddedFont>
      <p:font typeface="Wingdings 3" pitchFamily="18" charset="2"/>
      <p:regular r:id="rId29"/>
    </p:embeddedFont>
    <p:embeddedFont>
      <p:font typeface="Comic Sans MS" pitchFamily="66" charset="0"/>
      <p:regular r:id="rId30"/>
      <p:bold r:id="rId31"/>
    </p:embeddedFont>
    <p:embeddedFont>
      <p:font typeface="新細明體" pitchFamily="18" charset="-120"/>
      <p:regular r:id="rId32"/>
    </p:embeddedFont>
    <p:embeddedFont>
      <p:font typeface="Euclid Symbol" pitchFamily="18" charset="2"/>
      <p:regular r:id="rId33"/>
      <p:boldItalic r:id="rId34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F2E3"/>
    <a:srgbClr val="DAC052"/>
    <a:srgbClr val="E3F5A1"/>
    <a:srgbClr val="33CC33"/>
    <a:srgbClr val="FF0000"/>
    <a:srgbClr val="49DB65"/>
    <a:srgbClr val="C4EC94"/>
    <a:srgbClr val="27C34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32" autoAdjust="0"/>
    <p:restoredTop sz="94582" autoAdjust="0"/>
  </p:normalViewPr>
  <p:slideViewPr>
    <p:cSldViewPr>
      <p:cViewPr varScale="1">
        <p:scale>
          <a:sx n="115" d="100"/>
          <a:sy n="115" d="100"/>
        </p:scale>
        <p:origin x="-152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-1314" y="-102"/>
      </p:cViewPr>
      <p:guideLst>
        <p:guide orient="horz" pos="3127"/>
        <p:guide pos="2141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defTabSz="915988">
              <a:defRPr sz="1200" b="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b="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6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defTabSz="915988">
              <a:defRPr sz="1200" b="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b="0" smtClean="0"/>
            </a:lvl1pPr>
          </a:lstStyle>
          <a:p>
            <a:pPr>
              <a:defRPr/>
            </a:pPr>
            <a:fld id="{43E99CDD-328D-4379-9DC4-249E6C0DBE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188C64-00E2-4642-9611-752CD56B33D5}" type="slidenum">
              <a:rPr lang="ru-RU"/>
              <a:pPr/>
              <a:t>1</a:t>
            </a:fld>
            <a:endParaRPr lang="ru-RU"/>
          </a:p>
        </p:txBody>
      </p:sp>
      <p:sp>
        <p:nvSpPr>
          <p:cNvPr id="286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48E810-7543-4A59-8941-986954436F74}" type="slidenum">
              <a:rPr lang="ru-RU"/>
              <a:pPr/>
              <a:t>10</a:t>
            </a:fld>
            <a:endParaRPr lang="ru-RU"/>
          </a:p>
        </p:txBody>
      </p:sp>
      <p:sp>
        <p:nvSpPr>
          <p:cNvPr id="378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844927-2F8A-4663-89E5-7BF9BD451D3E}" type="slidenum">
              <a:rPr lang="ru-RU"/>
              <a:pPr/>
              <a:t>11</a:t>
            </a:fld>
            <a:endParaRPr lang="ru-RU"/>
          </a:p>
        </p:txBody>
      </p:sp>
      <p:sp>
        <p:nvSpPr>
          <p:cNvPr id="389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676B57-80AB-4229-88CD-8A73D75E4EFF}" type="slidenum">
              <a:rPr lang="ru-RU"/>
              <a:pPr/>
              <a:t>12</a:t>
            </a:fld>
            <a:endParaRPr lang="ru-RU"/>
          </a:p>
        </p:txBody>
      </p:sp>
      <p:sp>
        <p:nvSpPr>
          <p:cNvPr id="399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93C327-05F2-44A1-BD25-95CA0CCCCBE7}" type="slidenum">
              <a:rPr lang="ru-RU"/>
              <a:pPr/>
              <a:t>13</a:t>
            </a:fld>
            <a:endParaRPr lang="ru-RU"/>
          </a:p>
        </p:txBody>
      </p:sp>
      <p:sp>
        <p:nvSpPr>
          <p:cNvPr id="40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E2BDE0-AF1D-4EE5-B880-9566C4D6FA18}" type="slidenum">
              <a:rPr lang="ru-RU"/>
              <a:pPr/>
              <a:t>14</a:t>
            </a:fld>
            <a:endParaRPr lang="ru-RU"/>
          </a:p>
        </p:txBody>
      </p:sp>
      <p:sp>
        <p:nvSpPr>
          <p:cNvPr id="419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C8B94B-1029-478B-824C-1C6478F2E9EF}" type="slidenum">
              <a:rPr lang="ru-RU"/>
              <a:pPr/>
              <a:t>15</a:t>
            </a:fld>
            <a:endParaRPr lang="ru-RU"/>
          </a:p>
        </p:txBody>
      </p:sp>
      <p:sp>
        <p:nvSpPr>
          <p:cNvPr id="430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CDEA10-28EB-4E2C-A956-689E0B0828D2}" type="slidenum">
              <a:rPr lang="ru-RU"/>
              <a:pPr/>
              <a:t>16</a:t>
            </a:fld>
            <a:endParaRPr lang="ru-RU"/>
          </a:p>
        </p:txBody>
      </p:sp>
      <p:sp>
        <p:nvSpPr>
          <p:cNvPr id="440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23E05-8108-4EF9-B960-07CAD4FB8F28}" type="slidenum">
              <a:rPr lang="ru-RU"/>
              <a:pPr/>
              <a:t>17</a:t>
            </a:fld>
            <a:endParaRPr lang="ru-RU"/>
          </a:p>
        </p:txBody>
      </p:sp>
      <p:sp>
        <p:nvSpPr>
          <p:cNvPr id="450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C4E9E6-0099-4948-9D7D-D294C23398CF}" type="slidenum">
              <a:rPr lang="ru-RU"/>
              <a:pPr/>
              <a:t>18</a:t>
            </a:fld>
            <a:endParaRPr lang="ru-RU"/>
          </a:p>
        </p:txBody>
      </p:sp>
      <p:sp>
        <p:nvSpPr>
          <p:cNvPr id="460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40F2E3-F8E8-4B69-920B-20B295690DFF}" type="slidenum">
              <a:rPr lang="ru-RU"/>
              <a:pPr/>
              <a:t>19</a:t>
            </a:fld>
            <a:endParaRPr lang="ru-RU"/>
          </a:p>
        </p:txBody>
      </p:sp>
      <p:sp>
        <p:nvSpPr>
          <p:cNvPr id="471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F8F5BE-42A8-4902-9692-9C7661A87C8C}" type="slidenum">
              <a:rPr lang="ru-RU"/>
              <a:pPr/>
              <a:t>2</a:t>
            </a:fld>
            <a:endParaRPr lang="ru-RU"/>
          </a:p>
        </p:txBody>
      </p:sp>
      <p:sp>
        <p:nvSpPr>
          <p:cNvPr id="296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CF56E1-E28E-419F-84D4-075D203A4382}" type="slidenum">
              <a:rPr lang="ru-RU"/>
              <a:pPr/>
              <a:t>20</a:t>
            </a:fld>
            <a:endParaRPr lang="ru-RU"/>
          </a:p>
        </p:txBody>
      </p:sp>
      <p:sp>
        <p:nvSpPr>
          <p:cNvPr id="481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E00C33-F7B4-4196-8DED-BCF6366745CF}" type="slidenum">
              <a:rPr lang="ru-RU"/>
              <a:pPr/>
              <a:t>21</a:t>
            </a:fld>
            <a:endParaRPr lang="ru-RU"/>
          </a:p>
        </p:txBody>
      </p:sp>
      <p:sp>
        <p:nvSpPr>
          <p:cNvPr id="491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CA09C3-5B51-4E36-B92D-E7120E258293}" type="slidenum">
              <a:rPr lang="ru-RU"/>
              <a:pPr/>
              <a:t>22</a:t>
            </a:fld>
            <a:endParaRPr lang="ru-RU"/>
          </a:p>
        </p:txBody>
      </p:sp>
      <p:sp>
        <p:nvSpPr>
          <p:cNvPr id="501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76741D-CFFF-48D2-9814-DEFE91EECE31}" type="slidenum">
              <a:rPr lang="ru-RU"/>
              <a:pPr/>
              <a:t>23</a:t>
            </a:fld>
            <a:endParaRPr lang="ru-RU"/>
          </a:p>
        </p:txBody>
      </p:sp>
      <p:sp>
        <p:nvSpPr>
          <p:cNvPr id="512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C39D8A-032D-4AFC-983D-62DF0446A26E}" type="slidenum">
              <a:rPr lang="ru-RU"/>
              <a:pPr/>
              <a:t>24</a:t>
            </a:fld>
            <a:endParaRPr lang="ru-RU"/>
          </a:p>
        </p:txBody>
      </p:sp>
      <p:sp>
        <p:nvSpPr>
          <p:cNvPr id="52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58310A-82DB-4F63-8F63-D3CB27A8078C}" type="slidenum">
              <a:rPr lang="ru-RU"/>
              <a:pPr/>
              <a:t>3</a:t>
            </a:fld>
            <a:endParaRPr lang="ru-RU"/>
          </a:p>
        </p:txBody>
      </p:sp>
      <p:sp>
        <p:nvSpPr>
          <p:cNvPr id="307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3E186A-9159-45B1-AB3A-2F5C464BF88D}" type="slidenum">
              <a:rPr lang="ru-RU"/>
              <a:pPr/>
              <a:t>4</a:t>
            </a:fld>
            <a:endParaRPr lang="ru-RU"/>
          </a:p>
        </p:txBody>
      </p:sp>
      <p:sp>
        <p:nvSpPr>
          <p:cNvPr id="317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Наблюдение - это действие, которое реализация выполняет в ответ на воздействие и которое можно наблюдать.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Такое действие называется внешним.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Если никакого действия нет и гарантированно не будет, сколько бы времени мы не ждали, то это особое наблюдение, называемое отказом.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Отказ задаётся множеством тех действий, которые могли бы наблюдаться в ответ на воздействие.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800" u="sng" smtClean="0"/>
              <a:t>Для простоты будем считать, что любое воздействие допускает наблюдение отказа.</a:t>
            </a:r>
          </a:p>
          <a:p>
            <a:pPr algn="just" eaLnBrk="1" hangingPunct="1">
              <a:lnSpc>
                <a:spcPct val="80000"/>
              </a:lnSpc>
            </a:pPr>
            <a:endParaRPr lang="ru-RU" sz="800" u="sng" smtClean="0"/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С точки зрения взаимодействия те воздействия, которые могут приводить к одним  и тем же наблюдениям, эквивалентны.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Воздействие фактически </a:t>
            </a:r>
            <a:r>
              <a:rPr lang="ru-RU" sz="800" i="1" smtClean="0"/>
              <a:t>сводится</a:t>
            </a:r>
            <a:r>
              <a:rPr lang="ru-RU" sz="800" smtClean="0"/>
              <a:t> к разрешению реализации выполнить одно действие из некоторого множества или не выполнить никакого действия из этого множества (отказ).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Набор неэквивалентных воздействий определяет семантику взаимодействия.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800" u="sng" smtClean="0"/>
              <a:t>Можно считать, что имеется некоторая клавиатура и воздействие – это нажатие той или иной кнопки, на которой написано множество действий, разрешаемых кнопкой. </a:t>
            </a:r>
          </a:p>
          <a:p>
            <a:pPr algn="just" eaLnBrk="1" hangingPunct="1">
              <a:lnSpc>
                <a:spcPct val="80000"/>
              </a:lnSpc>
            </a:pPr>
            <a:endParaRPr lang="ru-RU" sz="800" u="sng" smtClean="0"/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Кроме внешних, то есть наблюдаемых, действий реализация можнт выполнять внутренние, то есть ненаблюдаемые, действия.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Поскольку они не наблюдаемы, они неразличимы между собой и обозначаются одним символом </a:t>
            </a:r>
            <a:r>
              <a:rPr lang="ru-RU" sz="800" b="1" smtClean="0">
                <a:sym typeface="Symbol" pitchFamily="18" charset="2"/>
              </a:rPr>
              <a:t></a:t>
            </a:r>
            <a:r>
              <a:rPr lang="ru-RU" sz="800" smtClean="0"/>
              <a:t>.</a:t>
            </a:r>
          </a:p>
          <a:p>
            <a:pPr algn="just" eaLnBrk="1" hangingPunct="1">
              <a:lnSpc>
                <a:spcPct val="80000"/>
              </a:lnSpc>
            </a:pPr>
            <a:endParaRPr lang="ru-RU" sz="800" smtClean="0"/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Если возникла дивергенция, то реализация в ответ на воздействие может через какое-то время выполнить некоторое внешнее действие или бесконечно долго выполнять внутренние действия. 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Это принципиально отличается от отказа, где отсутствие действий в данный момент времени гарантирует их отсутствие в будущем.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Однако отличить дивергенцию от отказа можно только при бесконечно долгом ожидании.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При дивергенции мы не знаем, сколько времени нам нужно ждать ответа на воздействие и будет ли такой ответ вообще. 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Более того, без такого ответа дальнейшее взаимодействие бессмысленно, поскольку любое следующее воздействие не может устранить эту неопределённость. 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800" u="sng" smtClean="0"/>
              <a:t>Поэтому дивергенция не даёт возможности продолжить взаимодействие.</a:t>
            </a:r>
          </a:p>
          <a:p>
            <a:pPr algn="just" eaLnBrk="1" hangingPunct="1">
              <a:lnSpc>
                <a:spcPct val="80000"/>
              </a:lnSpc>
            </a:pPr>
            <a:endParaRPr lang="ru-RU" sz="800" u="sng" smtClean="0"/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Дальше про разрушение.</a:t>
            </a:r>
          </a:p>
          <a:p>
            <a:pPr algn="just" eaLnBrk="1" hangingPunct="1">
              <a:lnSpc>
                <a:spcPct val="80000"/>
              </a:lnSpc>
            </a:pPr>
            <a:endParaRPr lang="ru-RU" sz="800" smtClean="0"/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Дальше про безопасное взаимодействие.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487DDD-67AD-40D7-90A4-E5BD1159D305}" type="slidenum">
              <a:rPr lang="ru-RU"/>
              <a:pPr/>
              <a:t>5</a:t>
            </a:fld>
            <a:endParaRPr lang="ru-RU"/>
          </a:p>
        </p:txBody>
      </p:sp>
      <p:sp>
        <p:nvSpPr>
          <p:cNvPr id="327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Наблюдение - это действие, которое реализация выполняет в ответ на воздействие и которое можно наблюдать.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Такое действие называется внешним.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Если никакого действия нет и гарантированно не будет, сколько бы времени мы не ждали, то это особое наблюдение, называемое отказом.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Отказ задаётся множеством тех действий, которые могли бы наблюдаться в ответ на воздействие.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800" u="sng" smtClean="0"/>
              <a:t>Для простоты будем считать, что любое воздействие допускает наблюдение отказа.</a:t>
            </a:r>
          </a:p>
          <a:p>
            <a:pPr algn="just" eaLnBrk="1" hangingPunct="1">
              <a:lnSpc>
                <a:spcPct val="80000"/>
              </a:lnSpc>
            </a:pPr>
            <a:endParaRPr lang="ru-RU" sz="800" u="sng" smtClean="0"/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С точки зрения взаимодействия те воздействия, которые могут приводить к одним  и тем же наблюдениям, эквивалентны.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Воздействие фактически </a:t>
            </a:r>
            <a:r>
              <a:rPr lang="ru-RU" sz="800" i="1" smtClean="0"/>
              <a:t>сводится</a:t>
            </a:r>
            <a:r>
              <a:rPr lang="ru-RU" sz="800" smtClean="0"/>
              <a:t> к разрешению реализации выполнить одно действие из некоторого множества или не выполнить никакого действия из этого множества (отказ).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Набор неэквивалентных воздействий определяет семантику взаимодействия.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800" u="sng" smtClean="0"/>
              <a:t>Можно считать, что имеется некоторая клавиатура и воздействие – это нажатие той или иной кнопки, на которой написано множество действий, разрешаемых кнопкой. </a:t>
            </a:r>
          </a:p>
          <a:p>
            <a:pPr algn="just" eaLnBrk="1" hangingPunct="1">
              <a:lnSpc>
                <a:spcPct val="80000"/>
              </a:lnSpc>
            </a:pPr>
            <a:endParaRPr lang="ru-RU" sz="800" u="sng" smtClean="0"/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Кроме внешних, то есть наблюдаемых, действий реализация можнт выполнять внутренние, то есть ненаблюдаемые, действия.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Поскольку они не наблюдаемы, они неразличимы между собой и обозначаются одним символом </a:t>
            </a:r>
            <a:r>
              <a:rPr lang="ru-RU" sz="800" b="1" smtClean="0">
                <a:sym typeface="Symbol" pitchFamily="18" charset="2"/>
              </a:rPr>
              <a:t></a:t>
            </a:r>
            <a:r>
              <a:rPr lang="ru-RU" sz="800" smtClean="0"/>
              <a:t>.</a:t>
            </a:r>
          </a:p>
          <a:p>
            <a:pPr algn="just" eaLnBrk="1" hangingPunct="1">
              <a:lnSpc>
                <a:spcPct val="80000"/>
              </a:lnSpc>
            </a:pPr>
            <a:endParaRPr lang="ru-RU" sz="800" smtClean="0"/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Если возникла дивергенция, то реализация в ответ на воздействие может через какое-то время выполнить некоторое внешнее действие или бесконечно долго выполнять внутренние действия. 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Это принципиально отличается от отказа, где отсутствие действий в данный момент времени гарантирует их отсутствие в будущем.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Однако отличить дивергенцию от отказа можно только при бесконечно долгом ожидании.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При дивергенции мы не знаем, сколько времени нам нужно ждать ответа на воздействие и будет ли такой ответ вообще. 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Более того, без такого ответа дальнейшее взаимодействие бессмысленно, поскольку любое следующее воздействие не может устранить эту неопределённость. 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800" u="sng" smtClean="0"/>
              <a:t>Поэтому дивергенция не даёт возможности продолжить взаимодействие.</a:t>
            </a:r>
          </a:p>
          <a:p>
            <a:pPr algn="just" eaLnBrk="1" hangingPunct="1">
              <a:lnSpc>
                <a:spcPct val="80000"/>
              </a:lnSpc>
            </a:pPr>
            <a:endParaRPr lang="ru-RU" sz="800" u="sng" smtClean="0"/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Дальше про разрушение.</a:t>
            </a:r>
          </a:p>
          <a:p>
            <a:pPr algn="just" eaLnBrk="1" hangingPunct="1">
              <a:lnSpc>
                <a:spcPct val="80000"/>
              </a:lnSpc>
            </a:pPr>
            <a:endParaRPr lang="ru-RU" sz="800" smtClean="0"/>
          </a:p>
          <a:p>
            <a:pPr algn="just" eaLnBrk="1" hangingPunct="1">
              <a:lnSpc>
                <a:spcPct val="80000"/>
              </a:lnSpc>
            </a:pPr>
            <a:r>
              <a:rPr lang="ru-RU" sz="800" smtClean="0"/>
              <a:t>Дальше про безопасное взаимодействие.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631A72-066E-4433-88CA-6ECAB9F9EBDB}" type="slidenum">
              <a:rPr lang="ru-RU"/>
              <a:pPr/>
              <a:t>6</a:t>
            </a:fld>
            <a:endParaRPr lang="ru-RU"/>
          </a:p>
        </p:txBody>
      </p:sp>
      <p:sp>
        <p:nvSpPr>
          <p:cNvPr id="337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3E2482-9280-4CCC-901C-821AF109B48C}" type="slidenum">
              <a:rPr lang="ru-RU"/>
              <a:pPr/>
              <a:t>7</a:t>
            </a:fld>
            <a:endParaRPr lang="ru-RU"/>
          </a:p>
        </p:txBody>
      </p:sp>
      <p:sp>
        <p:nvSpPr>
          <p:cNvPr id="348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3A468B-4B78-40B8-B68B-5EEFC7E16D97}" type="slidenum">
              <a:rPr lang="ru-RU"/>
              <a:pPr/>
              <a:t>8</a:t>
            </a:fld>
            <a:endParaRPr lang="ru-RU"/>
          </a:p>
        </p:txBody>
      </p:sp>
      <p:sp>
        <p:nvSpPr>
          <p:cNvPr id="358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55106C-A0A4-4B58-8998-02805A6DC14C}" type="slidenum">
              <a:rPr lang="ru-RU"/>
              <a:pPr/>
              <a:t>9</a:t>
            </a:fld>
            <a:endParaRPr lang="ru-RU"/>
          </a:p>
        </p:txBody>
      </p:sp>
      <p:sp>
        <p:nvSpPr>
          <p:cNvPr id="368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46BC2-D4FB-4BF6-8D61-068528BD7B1B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58B6E-A986-4255-A285-FFF472E895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FA1AA-6E90-42C3-802C-F96642FE0FC0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84A16-7E19-4001-A6B7-80C2C99DDC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F3446-7402-4405-9362-60287525C041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852B1-5590-4B1D-BA96-F64E7245DE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4719B-6176-411A-BC3F-6714146EC078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44068-9FCA-4999-8B17-28AD272C7D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42BB3-C142-4A60-B39B-C1478A33BAA0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23018-DE94-4005-A364-7FE743D486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FBC5B-07A2-492E-9650-9CAA2B839F0D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C9681-A83F-485D-88FE-1935A8F6D9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DD05D-1865-4980-92ED-59765D1CD27A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BFBDA-4954-490C-84AB-827FD5F1D3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B7A90-8EB6-43C7-9CCE-3652ADD460AF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F2E33-4AB5-4BC6-9505-62EF453EDC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B7AEB-3F8F-4E31-8AD7-B540976CEEE0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68D85-A5EE-4BFC-8B9E-B3BB16A302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3366F-6B0B-4615-A4FD-381DEEF8CF16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CB708-68CF-459A-8C65-FED62936D1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38356-14C0-4B1A-9755-09D6BA1E5258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DB870-547D-40D4-A32D-815E707C47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813AF-09B3-4989-92AD-C145D62497D6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8C880-7417-4316-8D7F-1BA46B7ECB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rgbClr val="E7EDF5"/>
          </a:fgClr>
          <a:bgClr>
            <a:srgbClr val="F1F8F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/>
            </a:lvl1pPr>
          </a:lstStyle>
          <a:p>
            <a:pPr>
              <a:defRPr/>
            </a:pPr>
            <a:fld id="{FD43D1E2-4F31-41D5-9CEE-918E708DE3A3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/>
            </a:lvl1pPr>
          </a:lstStyle>
          <a:p>
            <a:pPr>
              <a:defRPr/>
            </a:pPr>
            <a:fld id="{CAE9966B-429C-4297-AC95-28F316FBA3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1895522-AEF0-43AE-898E-C8BAAF53134B}" type="slidenum">
              <a:rPr lang="ru-RU"/>
              <a:pPr/>
              <a:t>1</a:t>
            </a:fld>
            <a:endParaRPr lang="ru-RU"/>
          </a:p>
        </p:txBody>
      </p:sp>
      <p:pic>
        <p:nvPicPr>
          <p:cNvPr id="2051" name="Picture 2" descr="titul_orig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8" y="68263"/>
            <a:ext cx="8961437" cy="672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2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961548" name="Picture 12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0938" y="2816225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49" name="Picture 13" descr="ptica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317658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0" name="Picture 14" descr="ptica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0938" y="2636838"/>
            <a:ext cx="1428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1" name="Picture 15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4425" y="2995613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2" name="Picture 16" descr="ptica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0" y="3355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3" name="Picture 17" descr="ptica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4425" y="2816225"/>
            <a:ext cx="1428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20" descr="gor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1800" y="2500313"/>
            <a:ext cx="10096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1557" name="Text Box 21" descr="Horizontal brick"/>
          <p:cNvSpPr txBox="1">
            <a:spLocks noChangeArrowheads="1"/>
          </p:cNvSpPr>
          <p:nvPr/>
        </p:nvSpPr>
        <p:spPr bwMode="auto">
          <a:xfrm>
            <a:off x="2447925" y="366713"/>
            <a:ext cx="6337300" cy="6194425"/>
          </a:xfrm>
          <a:prstGeom prst="rect">
            <a:avLst/>
          </a:prstGeom>
          <a:pattFill prst="horzBrick">
            <a:fgClr>
              <a:srgbClr val="F8F2DC"/>
            </a:fgClr>
            <a:bgClr>
              <a:srgbClr val="FDFAF1"/>
            </a:bgClr>
          </a:pattFill>
          <a:ln w="57150" cmpd="thickThin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lIns="198000" rIns="198000"/>
          <a:lstStyle/>
          <a:p>
            <a:pPr algn="ctr">
              <a:lnSpc>
                <a:spcPct val="50000"/>
              </a:lnSpc>
              <a:spcAft>
                <a:spcPct val="100000"/>
              </a:spcAft>
              <a:defRPr/>
            </a:pPr>
            <a:endParaRPr lang="ru-RU" sz="5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ru-RU" sz="3000">
                <a:solidFill>
                  <a:srgbClr val="331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Игорь Борисович Бурдонов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3000">
                <a:solidFill>
                  <a:srgbClr val="331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Александр Сергеевич Косачев</a:t>
            </a:r>
          </a:p>
          <a:p>
            <a:pPr algn="ctr">
              <a:spcBef>
                <a:spcPct val="20000"/>
              </a:spcBef>
              <a:defRPr/>
            </a:pPr>
            <a:endParaRPr lang="ru-RU" sz="28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100000"/>
              </a:spcBef>
              <a:defRPr/>
            </a:pPr>
            <a:r>
              <a:rPr lang="ru-RU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Семантики взаимодействия с отказами, дивергенцией и разрушением</a:t>
            </a:r>
            <a:r>
              <a:rPr lang="ru-RU" sz="3200"/>
              <a:t>  </a:t>
            </a:r>
          </a:p>
        </p:txBody>
      </p:sp>
      <p:sp>
        <p:nvSpPr>
          <p:cNvPr id="961558" name="Text Box 22"/>
          <p:cNvSpPr txBox="1">
            <a:spLocks noChangeArrowheads="1"/>
          </p:cNvSpPr>
          <p:nvPr/>
        </p:nvSpPr>
        <p:spPr bwMode="auto">
          <a:xfrm>
            <a:off x="2808288" y="5969000"/>
            <a:ext cx="5695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/>
              <a:t>   </a:t>
            </a:r>
            <a:r>
              <a:rPr lang="ru-RU" sz="2000" b="0">
                <a:solidFill>
                  <a:srgbClr val="58A5FA"/>
                </a:solidFill>
              </a:rPr>
              <a:t>Институт Системного Программирования РАН</a:t>
            </a:r>
            <a:endParaRPr lang="ru-RU" sz="2000" b="0"/>
          </a:p>
        </p:txBody>
      </p:sp>
      <p:pic>
        <p:nvPicPr>
          <p:cNvPr id="961554" name="Picture 18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0938" y="2584450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6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6.19796E-6 C 0.00313 -0.00901 0.00643 -0.0178 0.01146 -0.02705 C 0.0165 -0.0363 0.0184 -0.0481 0.03038 -0.05573 C 0.04236 -0.06336 0.07101 -0.07539 0.08368 -0.07261 C 0.09636 -0.06984 0.10469 -0.05087 0.10643 -0.03885 C 0.10816 -0.02682 0.10191 -0.01179 0.09375 6.19796E-6 C 0.08559 0.0118 0.06215 0.01458 0.05712 0.03192 C 0.05209 0.04927 0.05469 0.09043 0.06337 0.10454 C 0.07205 0.11865 0.08733 0.10731 0.10886 0.11633 C 0.13038 0.12535 0.1908 0.13645 0.19254 0.15842 C 0.1941 0.18039 0.1441 0.23289 0.1191 0.24769 C 0.0941 0.26249 0.05851 0.24769 0.04306 0.24769 C 0.02761 0.24769 0.03577 0.24469 0.02674 0.24769 C 0.01771 0.2507 -0.00937 0.25417 -0.01128 0.26643 C -0.01319 0.27868 0.00191 0.31037 0.01528 0.32193 C 0.02865 0.33349 0.05556 0.33326 0.0684 0.33558 C 0.08125 0.33789 0.08663 0.33257 0.09254 0.33558 C 0.09844 0.33858 0.10382 0.34089 0.10382 0.35408 C 0.10382 0.36726 0.09219 0.39871 0.09254 0.41467 C 0.09288 0.43063 0.09566 0.44496 0.10643 0.45005 C 0.11719 0.45514 0.13715 0.45005 0.15712 0.4452 " pathEditMode="relative" rAng="0" ptsTypes="aaaaaaaaaaaaaaaaaaaaA">
                                      <p:cBhvr>
                                        <p:cTn id="9" dur="12500" fill="hold"/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0" presetClass="path" presetSubtype="0" decel="5000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Motion origin="layout" path="M 0.15712 0.44514 C 0.15868 0.44514 0.16077 0.44352 0.16736 0.44213 C 0.17396 0.4412 0.1849 0.43379 0.1974 0.43889 C 0.20973 0.44398 0.22813 0.48009 0.24184 0.47384 C 0.25573 0.46805 0.27327 0.43148 0.27969 0.40393 C 0.2875 0.37963 0.28403 0.36412 0.28073 0.30625 C 0.27761 0.24861 0.23177 0.07963 0.26007 0.0581 C 0.3158 -0.02523 0.39914 0.25208 0.45087 0.17662 C 0.50799 0.09143 0.39584 -0.03449 0.45677 -0.12732 C 0.50903 -0.20556 0.53473 -0.0463 0.58264 -0.11621 C 0.6283 -0.18542 0.56372 -0.23958 0.60382 -0.30301 C 0.62952 -0.33773 0.64236 -0.31783 0.65226 -0.30093 " pathEditMode="relative" rAng="0" ptsTypes="faaafaffffff">
                                      <p:cBhvr>
                                        <p:cTn id="11" dur="12000" fill="hold"/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" y="-37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6 0.00208 C 0.03091 -0.0007 0.06198 -0.00301 0.07205 0.01064 C 0.08212 0.02428 0.06875 0.04833 0.06077 0.08487 C 0.05278 0.12141 0.02795 0.18756 0.02396 0.23127 C 0.01997 0.27474 0.02761 0.32423 0.03664 0.34597 C 0.04566 0.36748 0.05764 0.37396 0.07848 0.36008 C 0.09931 0.34644 0.13056 0.30435 0.16198 0.26249 " pathEditMode="relative" rAng="0" ptsTypes="aaaaaaA">
                                      <p:cBhvr>
                                        <p:cTn id="13" dur="9000" fill="hold"/>
                                        <p:tgtEl>
                                          <p:spTgt spid="9615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18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1.94444E-6 4.89362E-6 C 0.01684 0.003 0.0342 0.00647 0.04514 0.01341 C 0.0559 0.02035 0.06146 0.02567 0.06441 0.04185 C 0.06753 0.05781 0.06024 0.08903 0.06302 0.11031 C 0.06545 0.13182 0.0743 0.15656 0.0809 0.17067 C 0.08767 0.18455 0.08889 0.18848 0.10295 0.19403 C 0.11701 0.19958 0.14097 0.20189 0.16545 0.20444 " pathEditMode="relative" rAng="0" ptsTypes="aaaaaaA">
                                      <p:cBhvr>
                                        <p:cTn id="15" dur="7500" fill="hold"/>
                                        <p:tgtEl>
                                          <p:spTgt spid="9615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10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4.44444E-6 -4.07956E-6 C 0.01701 -0.00671 0.0342 -0.01318 0.04427 -0.00832 C 0.05434 -0.00347 0.05659 0.01064 0.06076 0.02868 C 0.06493 0.04672 0.07048 0.08025 0.06961 0.09968 C 0.06875 0.1191 0.06076 0.1309 0.05555 0.14501 C 0.05034 0.15911 0.03593 0.17692 0.03784 0.18386 C 0.03975 0.1908 0.05694 0.19612 0.06701 0.18733 C 0.07708 0.17854 0.08437 0.1235 0.09861 0.13159 C 0.11284 0.13969 0.13229 0.18779 0.15191 0.23612 " pathEditMode="relative" ptsTypes="aaaaaaaaA">
                                      <p:cBhvr>
                                        <p:cTn id="17" dur="8000" fill="hold"/>
                                        <p:tgtEl>
                                          <p:spTgt spid="9615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1.66667E-6 -2.67345E-6 C 0.0309 -0.00162 0.06198 -0.00301 0.07205 0.00509 C 0.08212 0.01318 0.06875 0.02729 0.06077 0.0488 C 0.05278 0.07031 0.02795 0.10916 0.02396 0.13483 C 0.01997 0.1605 0.02761 0.18964 0.03663 0.20236 C 0.04566 0.21508 0.05764 0.21878 0.07847 0.21068 C 0.09931 0.20259 0.13056 0.17784 0.16198 0.15333 " pathEditMode="relative" ptsTypes="aaaaaaA">
                                      <p:cBhvr>
                                        <p:cTn id="19" dur="11000" fill="hold"/>
                                        <p:tgtEl>
                                          <p:spTgt spid="961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3.61111E-6 1.40611E-6 C 0.01614 0.00462 0.03264 0.00971 0.04305 0.02012 C 0.0533 0.03029 0.0585 0.03862 0.06128 0.06244 C 0.06423 0.08649 0.05746 0.13298 0.06007 0.16489 C 0.06232 0.19727 0.07083 0.23427 0.07708 0.25509 C 0.0835 0.2759 0.08472 0.28168 0.09809 0.29024 C 0.11145 0.2981 0.13437 0.30157 0.15764 0.30573 " pathEditMode="relative" rAng="0" ptsTypes="aaaaaaA">
                                      <p:cBhvr>
                                        <p:cTn id="21" dur="8500" fill="hold"/>
                                        <p:tgtEl>
                                          <p:spTgt spid="961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15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4.44444E-6 -4.07956E-6 C 0.01701 -0.00671 0.0342 -0.01318 0.04427 -0.00832 C 0.05434 -0.00347 0.05659 0.01064 0.06076 0.02868 C 0.06493 0.04672 0.07048 0.08025 0.06961 0.09968 C 0.06875 0.1191 0.06076 0.1309 0.05555 0.14501 C 0.05034 0.15911 0.03593 0.17692 0.03784 0.18386 C 0.03975 0.1908 0.05694 0.19612 0.06701 0.18733 C 0.07708 0.17854 0.08437 0.1235 0.09861 0.13159 C 0.11284 0.13969 0.13229 0.18779 0.15191 0.23612 " pathEditMode="relative" ptsTypes="aaaaaaaaA">
                                      <p:cBhvr>
                                        <p:cTn id="23" dur="10000" fill="hold"/>
                                        <p:tgtEl>
                                          <p:spTgt spid="961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61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61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61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6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353613-68B6-4CCA-8FFF-974A0575242D}" type="slidenum">
              <a:rPr lang="ru-RU"/>
              <a:pPr/>
              <a:t>10</a:t>
            </a:fld>
            <a:endParaRPr lang="ru-RU"/>
          </a:p>
        </p:txBody>
      </p:sp>
      <p:grpSp>
        <p:nvGrpSpPr>
          <p:cNvPr id="11267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1278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1279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1280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1282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83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84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85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8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128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11281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(25)</a:t>
                </a:r>
              </a:p>
            </p:txBody>
          </p:sp>
        </p:grpSp>
      </p:grpSp>
      <p:sp>
        <p:nvSpPr>
          <p:cNvPr id="1102862" name="Text Box 14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269" name="Text Box 15"/>
          <p:cNvSpPr txBox="1">
            <a:spLocks noChangeArrowheads="1"/>
          </p:cNvSpPr>
          <p:nvPr/>
        </p:nvSpPr>
        <p:spPr bwMode="auto">
          <a:xfrm>
            <a:off x="287338" y="1233488"/>
            <a:ext cx="5233987" cy="1741487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40000"/>
              </a:spcBef>
            </a:pPr>
            <a:r>
              <a:rPr lang="ru-RU" sz="2000" u="sng">
                <a:latin typeface="Times New Roman" pitchFamily="18" charset="0"/>
                <a:sym typeface="Symbol" pitchFamily="18" charset="2"/>
              </a:rPr>
              <a:t>Гипотеза о безопасности:</a:t>
            </a:r>
            <a:endParaRPr lang="en-US" sz="2000" u="sng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40000"/>
              </a:spcBef>
            </a:pPr>
            <a:r>
              <a:rPr lang="en-US" sz="2000" i="1">
                <a:latin typeface="Times New Roman" pitchFamily="18" charset="0"/>
                <a:sym typeface="Symbol" pitchFamily="18" charset="2"/>
              </a:rPr>
              <a:t>I safe for S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=</a:t>
            </a:r>
            <a:r>
              <a:rPr lang="en-US" sz="2000" b="0" baseline="-25000">
                <a:latin typeface="Times New Roman" pitchFamily="18" charset="0"/>
                <a:sym typeface="Symbol" pitchFamily="18" charset="2"/>
              </a:rPr>
              <a:t>def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&lt;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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&gt;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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   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&lt;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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&gt;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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)</a:t>
            </a:r>
            <a:endParaRPr lang="ru-RU" sz="2000" b="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40000"/>
              </a:spcBef>
            </a:pPr>
            <a:r>
              <a:rPr lang="en-US" sz="2000" b="0">
                <a:latin typeface="Times New Roman" pitchFamily="18" charset="0"/>
                <a:sym typeface="Symbol" pitchFamily="18" charset="2"/>
              </a:rPr>
              <a:t>&amp;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   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SafeBy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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I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   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ru-RU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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R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Q</a:t>
            </a:r>
            <a:endParaRPr lang="ru-RU" sz="2000" i="1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40000"/>
              </a:spcBef>
            </a:pPr>
            <a:r>
              <a:rPr lang="en-US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safe by S after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 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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     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safe in I after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 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  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</a:t>
            </a:r>
            <a:endParaRPr lang="en-US" altLang="zh-TW" sz="2000" b="0">
              <a:latin typeface="Times New Roman" pitchFamily="18" charset="0"/>
              <a:ea typeface="新細明體" charset="-120"/>
              <a:sym typeface="Symbol" pitchFamily="18" charset="2"/>
            </a:endParaRPr>
          </a:p>
        </p:txBody>
      </p:sp>
      <p:sp>
        <p:nvSpPr>
          <p:cNvPr id="1102864" name="Text Box 16"/>
          <p:cNvSpPr txBox="1">
            <a:spLocks noChangeArrowheads="1"/>
          </p:cNvSpPr>
          <p:nvPr/>
        </p:nvSpPr>
        <p:spPr bwMode="auto">
          <a:xfrm>
            <a:off x="0" y="1304925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02865" name="Rectangle 17"/>
          <p:cNvSpPr>
            <a:spLocks noChangeArrowheads="1"/>
          </p:cNvSpPr>
          <p:nvPr/>
        </p:nvSpPr>
        <p:spPr bwMode="auto">
          <a:xfrm>
            <a:off x="87313" y="327025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</a:rPr>
              <a:t>3.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Гипотеза о безопасности и безопасная конформность.</a:t>
            </a:r>
            <a:endParaRPr lang="ru-RU" sz="2000" b="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272" name="Text Box 18"/>
          <p:cNvSpPr txBox="1">
            <a:spLocks noChangeArrowheads="1"/>
          </p:cNvSpPr>
          <p:nvPr/>
        </p:nvSpPr>
        <p:spPr bwMode="auto">
          <a:xfrm>
            <a:off x="307975" y="3392488"/>
            <a:ext cx="7797800" cy="27495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40000"/>
              </a:spcBef>
            </a:pPr>
            <a:r>
              <a:rPr lang="ru-RU" sz="2000" u="sng">
                <a:latin typeface="Times New Roman" pitchFamily="18" charset="0"/>
                <a:sym typeface="Symbol" pitchFamily="18" charset="2"/>
              </a:rPr>
              <a:t>Безопасная конформность:</a:t>
            </a:r>
            <a:endParaRPr lang="en-US" sz="2000" u="sng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30000"/>
              </a:spcBef>
            </a:pPr>
            <a:r>
              <a:rPr lang="en-US" sz="2000" i="1">
                <a:latin typeface="Times New Roman" pitchFamily="18" charset="0"/>
                <a:sym typeface="Symbol" pitchFamily="18" charset="2"/>
              </a:rPr>
              <a:t>I saco S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  =</a:t>
            </a:r>
            <a:r>
              <a:rPr lang="en-US" sz="2000" b="0" baseline="-25000">
                <a:latin typeface="Times New Roman" pitchFamily="18" charset="0"/>
                <a:sym typeface="Symbol" pitchFamily="18" charset="2"/>
              </a:rPr>
              <a:t>def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I safe for S</a:t>
            </a:r>
            <a:endParaRPr lang="ru-RU" sz="2000" i="1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30000"/>
              </a:spcBef>
            </a:pPr>
            <a:r>
              <a:rPr lang="ru-RU" sz="2000" b="0">
                <a:latin typeface="Times New Roman" pitchFamily="18" charset="0"/>
                <a:sym typeface="Symbol" pitchFamily="18" charset="2"/>
              </a:rPr>
              <a:t>	&amp;     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SafeBy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) 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I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   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safe by S after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 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</a:t>
            </a:r>
          </a:p>
          <a:p>
            <a:pPr>
              <a:spcBef>
                <a:spcPct val="30000"/>
              </a:spcBef>
            </a:pPr>
            <a:r>
              <a:rPr lang="ru-RU" sz="2000" i="1">
                <a:latin typeface="Times New Roman" pitchFamily="18" charset="0"/>
                <a:sym typeface="Symbol" pitchFamily="18" charset="2"/>
              </a:rPr>
              <a:t>	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obs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( , 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)     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obs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( , 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</a:t>
            </a:r>
            <a:r>
              <a:rPr lang="ru-RU" sz="200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), где</a:t>
            </a:r>
          </a:p>
          <a:p>
            <a:pPr>
              <a:spcBef>
                <a:spcPct val="30000"/>
              </a:spcBef>
            </a:pPr>
            <a:r>
              <a:rPr lang="ru-RU" sz="2000" i="1">
                <a:latin typeface="Times New Roman" pitchFamily="18" charset="0"/>
                <a:sym typeface="Symbol" pitchFamily="18" charset="2"/>
              </a:rPr>
              <a:t>obs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( , </a:t>
            </a:r>
            <a:r>
              <a:rPr lang="ru-RU" sz="2000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M</a:t>
            </a:r>
            <a:r>
              <a:rPr lang="ru-RU" sz="200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)   =</a:t>
            </a:r>
            <a:r>
              <a:rPr lang="en-US" sz="2000" b="0" baseline="-25000">
                <a:latin typeface="Times New Roman" pitchFamily="18" charset="0"/>
                <a:sym typeface="Symbol" pitchFamily="18" charset="2"/>
              </a:rPr>
              <a:t>def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  { </a:t>
            </a:r>
            <a:r>
              <a:rPr lang="ru-RU" sz="2000" b="0" i="1">
                <a:latin typeface="Times New Roman" pitchFamily="18" charset="0"/>
                <a:sym typeface="Symbol" pitchFamily="18" charset="2"/>
              </a:rPr>
              <a:t>u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| &lt;</a:t>
            </a:r>
            <a:r>
              <a:rPr lang="ru-RU" sz="2000" b="0" i="1">
                <a:latin typeface="Times New Roman" pitchFamily="18" charset="0"/>
                <a:sym typeface="Symbol" pitchFamily="18" charset="2"/>
              </a:rPr>
              <a:t>u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&gt; 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M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   &amp;   ( </a:t>
            </a:r>
            <a:r>
              <a:rPr lang="ru-RU" sz="2000" b="0" i="1">
                <a:latin typeface="Times New Roman" pitchFamily="18" charset="0"/>
                <a:sym typeface="Symbol" pitchFamily="18" charset="2"/>
              </a:rPr>
              <a:t>u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 </a:t>
            </a:r>
            <a:r>
              <a:rPr lang="ru-RU" sz="2000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    </a:t>
            </a:r>
            <a:r>
              <a:rPr lang="ru-RU" sz="2000" b="0" i="1">
                <a:latin typeface="Times New Roman" pitchFamily="18" charset="0"/>
                <a:sym typeface="Symbol" pitchFamily="18" charset="2"/>
              </a:rPr>
              <a:t>u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= </a:t>
            </a:r>
            <a:r>
              <a:rPr lang="ru-RU" sz="2000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   &amp;   </a:t>
            </a:r>
            <a:r>
              <a:rPr lang="ru-RU" sz="2000" b="0" i="1">
                <a:latin typeface="Times New Roman" pitchFamily="18" charset="0"/>
                <a:sym typeface="Symbol" pitchFamily="18" charset="2"/>
              </a:rPr>
              <a:t>P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 </a:t>
            </a:r>
            <a:r>
              <a:rPr lang="ru-RU" sz="2000" i="1">
                <a:latin typeface="Times New Roman" pitchFamily="18" charset="0"/>
                <a:sym typeface="Symbol" pitchFamily="18" charset="2"/>
              </a:rPr>
              <a:t>R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) }</a:t>
            </a:r>
          </a:p>
          <a:p>
            <a:pPr>
              <a:spcBef>
                <a:spcPct val="30000"/>
              </a:spcBef>
            </a:pPr>
            <a:r>
              <a:rPr lang="ru-RU" sz="2000" b="0">
                <a:latin typeface="Times New Roman" pitchFamily="18" charset="0"/>
                <a:sym typeface="Symbol" pitchFamily="18" charset="2"/>
              </a:rPr>
              <a:t>– множество наблюдений, которые можно получить в модели 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M</a:t>
            </a:r>
            <a:endParaRPr lang="ru-RU" sz="2000" i="1">
              <a:latin typeface="Times New Roman" pitchFamily="18" charset="0"/>
              <a:sym typeface="Symbol" pitchFamily="18" charset="2"/>
            </a:endParaRPr>
          </a:p>
          <a:p>
            <a:r>
              <a:rPr lang="ru-RU" sz="2000" b="0">
                <a:latin typeface="Times New Roman" pitchFamily="18" charset="0"/>
                <a:sym typeface="Symbol" pitchFamily="18" charset="2"/>
              </a:rPr>
              <a:t>при нажатии кнопки  </a:t>
            </a:r>
            <a:r>
              <a:rPr lang="ru-RU" sz="2000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 после трассы  . </a:t>
            </a:r>
            <a:endParaRPr lang="en-US" sz="2000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1273" name="Text Box 19"/>
          <p:cNvSpPr txBox="1">
            <a:spLocks noChangeArrowheads="1"/>
          </p:cNvSpPr>
          <p:nvPr/>
        </p:nvSpPr>
        <p:spPr bwMode="auto">
          <a:xfrm>
            <a:off x="5903913" y="1817688"/>
            <a:ext cx="3013075" cy="1143000"/>
          </a:xfrm>
          <a:prstGeom prst="rect">
            <a:avLst/>
          </a:prstGeom>
          <a:solidFill>
            <a:srgbClr val="DDF2F3"/>
          </a:solidFill>
          <a:ln w="12700">
            <a:solidFill>
              <a:srgbClr val="89DCE7"/>
            </a:solidFill>
            <a:miter lim="800000"/>
            <a:headEnd/>
            <a:tailEnd/>
          </a:ln>
        </p:spPr>
        <p:txBody>
          <a:bodyPr wrap="none" lIns="108000" tIns="108000" rIns="108000" bIns="108000">
            <a:spAutoFit/>
          </a:bodyPr>
          <a:lstStyle/>
          <a:p>
            <a:pPr>
              <a:spcBef>
                <a:spcPct val="40000"/>
              </a:spcBef>
            </a:pPr>
            <a:r>
              <a:rPr lang="en-US" sz="2000" i="1">
                <a:latin typeface="Times New Roman" pitchFamily="18" charset="0"/>
                <a:sym typeface="Symbol" pitchFamily="18" charset="2"/>
              </a:rPr>
              <a:t>SafeImp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 R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/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Q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safe by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)</a:t>
            </a:r>
            <a:endParaRPr lang="en-US" altLang="zh-TW" sz="2000" b="0">
              <a:latin typeface="Times New Roman" pitchFamily="18" charset="0"/>
              <a:ea typeface="新細明體" charset="-120"/>
              <a:sym typeface="Symbol" pitchFamily="18" charset="2"/>
            </a:endParaRPr>
          </a:p>
          <a:p>
            <a:pPr>
              <a:spcBef>
                <a:spcPct val="100000"/>
              </a:spcBef>
            </a:pPr>
            <a:r>
              <a:rPr lang="en-US" sz="2000" i="1">
                <a:latin typeface="Times New Roman" pitchFamily="18" charset="0"/>
                <a:sym typeface="Symbol" pitchFamily="18" charset="2"/>
              </a:rPr>
              <a:t>ConfImp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 R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/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Q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safe by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)</a:t>
            </a:r>
            <a:endParaRPr lang="en-US" altLang="zh-TW" sz="2000" b="0">
              <a:latin typeface="Times New Roman" pitchFamily="18" charset="0"/>
              <a:ea typeface="新細明體" charset="-120"/>
              <a:sym typeface="Symbol" pitchFamily="18" charset="2"/>
            </a:endParaRPr>
          </a:p>
        </p:txBody>
      </p:sp>
      <p:sp>
        <p:nvSpPr>
          <p:cNvPr id="1102868" name="Rectangle 20"/>
          <p:cNvSpPr>
            <a:spLocks noChangeArrowheads="1"/>
          </p:cNvSpPr>
          <p:nvPr/>
        </p:nvSpPr>
        <p:spPr bwMode="auto">
          <a:xfrm>
            <a:off x="1223963" y="4257675"/>
            <a:ext cx="5148262" cy="755650"/>
          </a:xfrm>
          <a:prstGeom prst="rect">
            <a:avLst/>
          </a:prstGeom>
          <a:noFill/>
          <a:ln w="19050">
            <a:solidFill>
              <a:srgbClr val="89DCE7"/>
            </a:solidFill>
            <a:miter lim="800000"/>
            <a:headEnd/>
            <a:tailEnd/>
          </a:ln>
        </p:spPr>
        <p:txBody>
          <a:bodyPr wrap="none" lIns="36000" tIns="36000" rIns="36000" bIns="36000" anchor="ctr"/>
          <a:lstStyle/>
          <a:p>
            <a:endParaRPr lang="ru-RU"/>
          </a:p>
        </p:txBody>
      </p:sp>
      <p:sp>
        <p:nvSpPr>
          <p:cNvPr id="1102869" name="Text Box 21"/>
          <p:cNvSpPr txBox="1">
            <a:spLocks noChangeArrowheads="1"/>
          </p:cNvSpPr>
          <p:nvPr/>
        </p:nvSpPr>
        <p:spPr bwMode="auto">
          <a:xfrm>
            <a:off x="6192838" y="3392488"/>
            <a:ext cx="169227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/>
            <a:r>
              <a:rPr lang="ru-RU" b="0"/>
              <a:t>тестируемое</a:t>
            </a:r>
          </a:p>
          <a:p>
            <a:pPr algn="ctr"/>
            <a:r>
              <a:rPr lang="ru-RU" b="0"/>
              <a:t>условие</a:t>
            </a:r>
          </a:p>
        </p:txBody>
      </p:sp>
      <p:cxnSp>
        <p:nvCxnSpPr>
          <p:cNvPr id="1102870" name="AutoShape 22"/>
          <p:cNvCxnSpPr>
            <a:cxnSpLocks noChangeShapeType="1"/>
            <a:stCxn id="1102869" idx="1"/>
            <a:endCxn id="1102868" idx="0"/>
          </p:cNvCxnSpPr>
          <p:nvPr/>
        </p:nvCxnSpPr>
        <p:spPr bwMode="auto">
          <a:xfrm flipH="1">
            <a:off x="3798888" y="3703638"/>
            <a:ext cx="2393950" cy="544512"/>
          </a:xfrm>
          <a:prstGeom prst="straightConnector1">
            <a:avLst/>
          </a:prstGeom>
          <a:noFill/>
          <a:ln w="50800">
            <a:solidFill>
              <a:srgbClr val="89DCE7"/>
            </a:solidFill>
            <a:round/>
            <a:headEnd/>
            <a:tailEnd type="stealth" w="lg" len="lg"/>
          </a:ln>
        </p:spPr>
      </p:cxnSp>
      <p:sp>
        <p:nvSpPr>
          <p:cNvPr id="1102871" name="Text Box 23"/>
          <p:cNvSpPr txBox="1">
            <a:spLocks noChangeArrowheads="1"/>
          </p:cNvSpPr>
          <p:nvPr/>
        </p:nvSpPr>
        <p:spPr bwMode="auto">
          <a:xfrm>
            <a:off x="34925" y="63881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02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02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02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5E-6 0.31991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1028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02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02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2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02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02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02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102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500"/>
                                        <p:tgtEl>
                                          <p:spTgt spid="1102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2862" grpId="0"/>
      <p:bldP spid="1102864" grpId="0"/>
      <p:bldP spid="1102864" grpId="1"/>
      <p:bldP spid="1102868" grpId="0" animBg="1"/>
      <p:bldP spid="1102869" grpId="0"/>
      <p:bldP spid="11028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2305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2306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2307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2309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10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11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12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13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2314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12308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(25)</a:t>
                </a:r>
              </a:p>
            </p:txBody>
          </p:sp>
        </p:grpSp>
      </p:grpSp>
      <p:sp>
        <p:nvSpPr>
          <p:cNvPr id="12291" name="Text Box 15"/>
          <p:cNvSpPr txBox="1">
            <a:spLocks noChangeArrowheads="1"/>
          </p:cNvSpPr>
          <p:nvPr/>
        </p:nvSpPr>
        <p:spPr bwMode="auto">
          <a:xfrm>
            <a:off x="269875" y="990600"/>
            <a:ext cx="8024813" cy="4222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latin typeface="Times New Roman" pitchFamily="18" charset="0"/>
              </a:rPr>
              <a:t>RTS</a:t>
            </a:r>
            <a:r>
              <a:rPr lang="ru-RU" b="0">
                <a:latin typeface="Times New Roman" pitchFamily="18" charset="0"/>
              </a:rPr>
              <a:t> – детерминированная </a:t>
            </a:r>
            <a:r>
              <a:rPr lang="en-US" b="0">
                <a:latin typeface="Times New Roman" pitchFamily="18" charset="0"/>
              </a:rPr>
              <a:t>LTS</a:t>
            </a:r>
            <a:r>
              <a:rPr lang="ru-RU" b="0">
                <a:latin typeface="Times New Roman" pitchFamily="18" charset="0"/>
                <a:cs typeface="Times New Roman" pitchFamily="18" charset="0"/>
              </a:rPr>
              <a:t> в алфавите 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</a:t>
            </a:r>
            <a:r>
              <a:rPr lang="en-US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</a:t>
            </a:r>
            <a:r>
              <a:rPr lang="en-US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{}</a:t>
            </a:r>
            <a:r>
              <a:rPr lang="ru-RU" b="0">
                <a:latin typeface="Times New Roman" pitchFamily="18" charset="0"/>
              </a:rPr>
              <a:t>, порождающая </a:t>
            </a:r>
            <a:r>
              <a:rPr lang="en-US">
                <a:latin typeface="Times New Roman" pitchFamily="18" charset="0"/>
              </a:rPr>
              <a:t>R</a:t>
            </a:r>
            <a:r>
              <a:rPr lang="ru-RU" b="0">
                <a:latin typeface="Times New Roman" pitchFamily="18" charset="0"/>
              </a:rPr>
              <a:t>-модель.</a:t>
            </a:r>
            <a:endParaRPr lang="en-US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2292" name="Text Box 17"/>
          <p:cNvSpPr txBox="1">
            <a:spLocks noChangeArrowheads="1"/>
          </p:cNvSpPr>
          <p:nvPr/>
        </p:nvSpPr>
        <p:spPr bwMode="auto">
          <a:xfrm>
            <a:off x="269875" y="1470025"/>
            <a:ext cx="8696325" cy="69850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en-US" b="0">
                <a:latin typeface="Times New Roman" pitchFamily="18" charset="0"/>
                <a:sym typeface="Symbol" pitchFamily="18" charset="2"/>
              </a:rPr>
              <a:t>LTS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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RTS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: состояния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RTS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= множества состояний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LTS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в конце трасс, что аналогично</a:t>
            </a:r>
          </a:p>
          <a:p>
            <a:r>
              <a:rPr lang="ru-RU" b="0">
                <a:latin typeface="Times New Roman" pitchFamily="18" charset="0"/>
                <a:sym typeface="Symbol" pitchFamily="18" charset="2"/>
              </a:rPr>
              <a:t>«детерминизации» порождающего графа. Простые трассы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RTS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= </a:t>
            </a:r>
            <a:r>
              <a:rPr lang="ru-RU">
                <a:latin typeface="Times New Roman" pitchFamily="18" charset="0"/>
                <a:sym typeface="Symbol" pitchFamily="18" charset="2"/>
              </a:rPr>
              <a:t>ВСЕ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>
                <a:latin typeface="Times New Roman" pitchFamily="18" charset="0"/>
                <a:sym typeface="Symbol" pitchFamily="18" charset="2"/>
              </a:rPr>
              <a:t>R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трассы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LTS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sp>
        <p:nvSpPr>
          <p:cNvPr id="12293" name="Text Box 18"/>
          <p:cNvSpPr txBox="1">
            <a:spLocks noChangeArrowheads="1"/>
          </p:cNvSpPr>
          <p:nvPr/>
        </p:nvSpPr>
        <p:spPr bwMode="auto">
          <a:xfrm>
            <a:off x="358775" y="5986463"/>
            <a:ext cx="6630988" cy="430212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>
                <a:latin typeface="Times New Roman" pitchFamily="18" charset="0"/>
              </a:rPr>
              <a:t>Эквивалентность</a:t>
            </a:r>
            <a:r>
              <a:rPr lang="ru-RU" b="0" i="1">
                <a:latin typeface="Times New Roman" pitchFamily="18" charset="0"/>
              </a:rPr>
              <a:t> </a:t>
            </a:r>
            <a:r>
              <a:rPr lang="en-US" b="0">
                <a:latin typeface="Times New Roman" pitchFamily="18" charset="0"/>
              </a:rPr>
              <a:t>LTS</a:t>
            </a:r>
            <a:r>
              <a:rPr lang="ru-RU" b="0">
                <a:latin typeface="Times New Roman" pitchFamily="18" charset="0"/>
              </a:rPr>
              <a:t>-модели, трассовой модели и </a:t>
            </a:r>
            <a:r>
              <a:rPr lang="en-US" b="0">
                <a:latin typeface="Times New Roman" pitchFamily="18" charset="0"/>
              </a:rPr>
              <a:t>RTS</a:t>
            </a:r>
            <a:r>
              <a:rPr lang="ru-RU" b="0">
                <a:latin typeface="Times New Roman" pitchFamily="18" charset="0"/>
              </a:rPr>
              <a:t>-модели.</a:t>
            </a:r>
            <a:endParaRPr lang="ru-RU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096726" name="Rectangle 22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>
              <a:defRPr/>
            </a:pPr>
            <a:r>
              <a:rPr lang="ru-RU" sz="2400" b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2. Вернемся к </a:t>
            </a:r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Модели. </a:t>
            </a:r>
            <a:r>
              <a:rPr lang="en-US" sz="2000" b="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RTS-</a:t>
            </a:r>
            <a:r>
              <a:rPr lang="ru-RU" sz="2000" b="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модель</a:t>
            </a:r>
            <a:r>
              <a:rPr lang="en-US" sz="2000" b="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(Refusal Transition System)</a:t>
            </a:r>
            <a:endParaRPr lang="ru-RU" sz="2000" b="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295" name="Text Box 15"/>
          <p:cNvSpPr txBox="1">
            <a:spLocks noChangeArrowheads="1"/>
          </p:cNvSpPr>
          <p:nvPr/>
        </p:nvSpPr>
        <p:spPr bwMode="auto">
          <a:xfrm>
            <a:off x="287338" y="2251075"/>
            <a:ext cx="8718550" cy="4222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>
                <a:latin typeface="Times New Roman" pitchFamily="18" charset="0"/>
              </a:rPr>
              <a:t>Нам достаточно, чтобы </a:t>
            </a:r>
            <a:r>
              <a:rPr lang="ru-RU" i="1">
                <a:latin typeface="Times New Roman" pitchFamily="18" charset="0"/>
                <a:sym typeface="Symbol" pitchFamily="18" charset="2"/>
              </a:rPr>
              <a:t>d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-замыкание множества простых трасс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RTS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было </a:t>
            </a:r>
            <a:r>
              <a:rPr lang="ru-RU">
                <a:latin typeface="Times New Roman" pitchFamily="18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-моделью.</a:t>
            </a:r>
            <a:endParaRPr lang="en-US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2296" name="TextBox 28"/>
          <p:cNvSpPr txBox="1">
            <a:spLocks noChangeArrowheads="1"/>
          </p:cNvSpPr>
          <p:nvPr/>
        </p:nvSpPr>
        <p:spPr bwMode="auto">
          <a:xfrm>
            <a:off x="107950" y="2744788"/>
            <a:ext cx="8820150" cy="3140075"/>
          </a:xfrm>
          <a:prstGeom prst="rect">
            <a:avLst/>
          </a:prstGeom>
          <a:solidFill>
            <a:srgbClr val="E3F5A1"/>
          </a:solidFill>
          <a:ln w="9525">
            <a:solidFill>
              <a:srgbClr val="DAC052"/>
            </a:solidFill>
            <a:miter lim="800000"/>
            <a:headEnd/>
            <a:tailEnd/>
          </a:ln>
        </p:spPr>
        <p:txBody>
          <a:bodyPr rIns="0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u="sng">
                <a:latin typeface="Times New Roman" pitchFamily="18" charset="0"/>
                <a:cs typeface="Times New Roman" pitchFamily="18" charset="0"/>
              </a:rPr>
              <a:t>Достаточно следующих свойств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0">
                <a:latin typeface="Times New Roman" pitchFamily="18" charset="0"/>
                <a:cs typeface="Times New Roman" pitchFamily="18" charset="0"/>
              </a:rPr>
              <a:t>LTS</a:t>
            </a:r>
            <a:r>
              <a:rPr lang="ru-RU" b="0">
                <a:latin typeface="Times New Roman" pitchFamily="18" charset="0"/>
                <a:cs typeface="Times New Roman" pitchFamily="18" charset="0"/>
              </a:rPr>
              <a:t> в алфавите 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</a:t>
            </a:r>
            <a:r>
              <a:rPr lang="en-US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</a:t>
            </a:r>
            <a:r>
              <a:rPr lang="en-US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{}</a:t>
            </a:r>
            <a:endParaRPr lang="ru-RU" u="sng">
              <a:latin typeface="Times New Roman" pitchFamily="18" charset="0"/>
              <a:cs typeface="Times New Roman" pitchFamily="18" charset="0"/>
            </a:endParaRP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Допустимость:</a:t>
            </a:r>
            <a:r>
              <a:rPr lang="ru-RU" b="0">
                <a:latin typeface="Times New Roman" pitchFamily="18" charset="0"/>
                <a:cs typeface="Times New Roman" pitchFamily="18" charset="0"/>
              </a:rPr>
              <a:t> переходы по </a:t>
            </a: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 и  заканчиваются в терминальных состояниях, и, если </a:t>
            </a:r>
            <a:r>
              <a:rPr lang="ru-RU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, остальные переходы не заканчиваются в терминальных состояниях</a:t>
            </a:r>
            <a:r>
              <a:rPr lang="ru-RU" b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Согласованность:</a:t>
            </a:r>
            <a:r>
              <a:rPr lang="ru-RU" b="0">
                <a:latin typeface="Times New Roman" pitchFamily="18" charset="0"/>
                <a:cs typeface="Times New Roman" pitchFamily="18" charset="0"/>
              </a:rPr>
              <a:t> в состоянии, где есть петля по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b="0">
                <a:latin typeface="Times New Roman" pitchFamily="18" charset="0"/>
                <a:cs typeface="Times New Roman" pitchFamily="18" charset="0"/>
              </a:rPr>
              <a:t>-отказу, не определены переходы по </a:t>
            </a: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,  </a:t>
            </a:r>
            <a:r>
              <a:rPr lang="ru-RU" b="0">
                <a:latin typeface="Times New Roman" pitchFamily="18" charset="0"/>
                <a:cs typeface="Times New Roman" pitchFamily="18" charset="0"/>
              </a:rPr>
              <a:t>и действиям из этого отказа</a:t>
            </a: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Конвергентность:</a:t>
            </a:r>
            <a:r>
              <a:rPr lang="ru-RU" b="0">
                <a:latin typeface="Times New Roman" pitchFamily="18" charset="0"/>
                <a:cs typeface="Times New Roman" pitchFamily="18" charset="0"/>
              </a:rPr>
              <a:t> в нетерминальном состоянии, в котором нет переходов по </a:t>
            </a: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 и </a:t>
            </a:r>
            <a:r>
              <a:rPr lang="ru-RU" b="0">
                <a:latin typeface="Times New Roman" pitchFamily="18" charset="0"/>
                <a:cs typeface="Times New Roman" pitchFamily="18" charset="0"/>
              </a:rPr>
              <a:t>, для </a:t>
            </a: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</a:t>
            </a:r>
            <a:r>
              <a:rPr lang="en-US" b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b="0">
                <a:latin typeface="Times New Roman" pitchFamily="18" charset="0"/>
                <a:cs typeface="Times New Roman" pitchFamily="18" charset="0"/>
              </a:rPr>
              <a:t>-отказа определен переход по этому отказу или по действию из него.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Кумулятивность:</a:t>
            </a:r>
            <a:r>
              <a:rPr lang="ru-RU" b="0">
                <a:latin typeface="Times New Roman" pitchFamily="18" charset="0"/>
                <a:cs typeface="Times New Roman" pitchFamily="18" charset="0"/>
              </a:rPr>
              <a:t> в конце перехода по отказу есть петля по этому отказу и петли по всем тем отказам, по которым такие петли есть в начале перехода.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Полнота:</a:t>
            </a:r>
            <a:r>
              <a:rPr lang="ru-RU" b="0">
                <a:latin typeface="Times New Roman" pitchFamily="18" charset="0"/>
                <a:cs typeface="Times New Roman" pitchFamily="18" charset="0"/>
              </a:rPr>
              <a:t> в состоянии, где есть петля по какому-нибудь отказу и нет переходов по действиям из отказа R, определена петля по R.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0" y="1016000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34925" y="58420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34925" y="60229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34925" y="62023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34925" y="63817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230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4ABFF03-7E3B-4343-8729-B706630DDAD6}" type="slidenum">
              <a:rPr lang="ru-RU"/>
              <a:pPr/>
              <a:t>11</a:t>
            </a:fld>
            <a:endParaRPr lang="ru-RU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58775" y="5842000"/>
            <a:ext cx="7345363" cy="646113"/>
          </a:xfrm>
          <a:prstGeom prst="rect">
            <a:avLst/>
          </a:prstGeom>
          <a:solidFill>
            <a:srgbClr val="DEF2E3"/>
          </a:solidFill>
          <a:ln w="9525">
            <a:solidFill>
              <a:srgbClr val="DAC052"/>
            </a:solidFill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 lvl="1"/>
            <a:r>
              <a:rPr lang="ru-RU" b="0">
                <a:sym typeface="Symbol" pitchFamily="18" charset="2"/>
              </a:rPr>
              <a:t>Проверка свойств </a:t>
            </a:r>
            <a:r>
              <a:rPr lang="en-US" b="0">
                <a:sym typeface="Symbol" pitchFamily="18" charset="2"/>
              </a:rPr>
              <a:t>O</a:t>
            </a:r>
            <a:r>
              <a:rPr lang="ru-RU" b="0">
                <a:sym typeface="Symbol" pitchFamily="18" charset="2"/>
              </a:rPr>
              <a:t>(</a:t>
            </a:r>
            <a:r>
              <a:rPr lang="en-US" b="0">
                <a:sym typeface="Symbol" pitchFamily="18" charset="2"/>
              </a:rPr>
              <a:t>m+np</a:t>
            </a:r>
            <a:r>
              <a:rPr lang="ru-RU" b="0">
                <a:sym typeface="Symbol" pitchFamily="18" charset="2"/>
              </a:rPr>
              <a:t>), где</a:t>
            </a:r>
          </a:p>
          <a:p>
            <a:pPr lvl="1"/>
            <a:r>
              <a:rPr lang="en-US" b="0">
                <a:sym typeface="Symbol" pitchFamily="18" charset="2"/>
              </a:rPr>
              <a:t>m</a:t>
            </a:r>
            <a:r>
              <a:rPr lang="ru-RU" b="0">
                <a:sym typeface="Symbol" pitchFamily="18" charset="2"/>
              </a:rPr>
              <a:t> – число переходов, </a:t>
            </a:r>
            <a:r>
              <a:rPr lang="en-US" b="0">
                <a:sym typeface="Symbol" pitchFamily="18" charset="2"/>
              </a:rPr>
              <a:t>n</a:t>
            </a:r>
            <a:r>
              <a:rPr lang="ru-RU" b="0">
                <a:sym typeface="Symbol" pitchFamily="18" charset="2"/>
              </a:rPr>
              <a:t> – число состояний, </a:t>
            </a:r>
            <a:r>
              <a:rPr lang="en-US" b="0">
                <a:sym typeface="Symbol" pitchFamily="18" charset="2"/>
              </a:rPr>
              <a:t>p</a:t>
            </a:r>
            <a:r>
              <a:rPr lang="ru-RU" b="0">
                <a:sym typeface="Symbol" pitchFamily="18" charset="2"/>
              </a:rPr>
              <a:t> – число </a:t>
            </a:r>
            <a:r>
              <a:rPr lang="en-US">
                <a:sym typeface="Symbol" pitchFamily="18" charset="2"/>
              </a:rPr>
              <a:t>R</a:t>
            </a:r>
            <a:r>
              <a:rPr lang="ru-RU" b="0">
                <a:sym typeface="Symbol" pitchFamily="18" charset="2"/>
              </a:rPr>
              <a:t>-кнопок.</a:t>
            </a:r>
            <a:endParaRPr lang="ru-RU" b="0"/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23 L 5E-6 0.0784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7842 L 5E-6 0.18852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8852 L 5E-6 0.2567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25676 L 5E-6 0.72889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0" grpId="2"/>
      <p:bldP spid="30" grpId="3"/>
      <p:bldP spid="30" grpId="4"/>
      <p:bldP spid="31" grpId="0"/>
      <p:bldP spid="32" grpId="0"/>
      <p:bldP spid="33" grpId="0"/>
      <p:bldP spid="34" grpId="0"/>
      <p:bldP spid="25" grpId="0" animBg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4ACBB2-61A3-4C33-A321-2129BF5F3480}" type="slidenum">
              <a:rPr lang="ru-RU"/>
              <a:pPr/>
              <a:t>12</a:t>
            </a:fld>
            <a:endParaRPr lang="ru-RU"/>
          </a:p>
        </p:txBody>
      </p:sp>
      <p:grpSp>
        <p:nvGrpSpPr>
          <p:cNvPr id="13315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3328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3329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3330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3332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333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334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335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33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333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13331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(25)</a:t>
                </a:r>
              </a:p>
            </p:txBody>
          </p:sp>
        </p:grpSp>
      </p:grpSp>
      <p:sp>
        <p:nvSpPr>
          <p:cNvPr id="1096719" name="Text Box 15"/>
          <p:cNvSpPr txBox="1">
            <a:spLocks noChangeArrowheads="1"/>
          </p:cNvSpPr>
          <p:nvPr/>
        </p:nvSpPr>
        <p:spPr bwMode="auto">
          <a:xfrm>
            <a:off x="269875" y="1016000"/>
            <a:ext cx="7843838" cy="97790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b="0" i="1" u="sng" dirty="0">
                <a:latin typeface="Times New Roman" pitchFamily="18" charset="0"/>
              </a:rPr>
              <a:t>Финальные трассы</a:t>
            </a:r>
            <a:r>
              <a:rPr lang="ru-RU" b="0" dirty="0">
                <a:latin typeface="Times New Roman" pitchFamily="18" charset="0"/>
              </a:rPr>
              <a:t>: </a:t>
            </a:r>
          </a:p>
          <a:p>
            <a:pPr>
              <a:spcBef>
                <a:spcPts val="0"/>
              </a:spcBef>
              <a:defRPr/>
            </a:pPr>
            <a:r>
              <a:rPr lang="ru-RU" b="0" dirty="0">
                <a:latin typeface="Times New Roman" pitchFamily="18" charset="0"/>
              </a:rPr>
              <a:t>1) </a:t>
            </a:r>
            <a:r>
              <a:rPr lang="ru-RU" b="0" dirty="0">
                <a:latin typeface="Times New Roman" pitchFamily="18" charset="0"/>
                <a:sym typeface="Symbol" pitchFamily="18" charset="2"/>
              </a:rPr>
              <a:t>неразрушающие трассы,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ru-RU" b="0" dirty="0">
                <a:latin typeface="Times New Roman" pitchFamily="18" charset="0"/>
                <a:sym typeface="Symbol" pitchFamily="18" charset="2"/>
              </a:rPr>
              <a:t>2) продолжения неразрушающих трасс </a:t>
            </a:r>
            <a:r>
              <a:rPr lang="ru-RU" b="0" dirty="0">
                <a:latin typeface="Times New Roman" pitchFamily="18" charset="0"/>
                <a:sym typeface="Symbol"/>
              </a:rPr>
              <a:t></a:t>
            </a:r>
            <a:r>
              <a:rPr lang="ru-RU" b="0" dirty="0">
                <a:latin typeface="Times New Roman" pitchFamily="18" charset="0"/>
                <a:sym typeface="Symbol" pitchFamily="18" charset="2"/>
              </a:rPr>
              <a:t> или действием, за которым следует </a:t>
            </a:r>
            <a:r>
              <a:rPr lang="ru-RU" b="0" dirty="0">
                <a:latin typeface="Times New Roman" pitchFamily="18" charset="0"/>
                <a:sym typeface="Symbol"/>
              </a:rPr>
              <a:t></a:t>
            </a:r>
            <a:r>
              <a:rPr lang="ru-RU" b="0" dirty="0">
                <a:latin typeface="Times New Roman" pitchFamily="18" charset="0"/>
                <a:sym typeface="Symbol" pitchFamily="18" charset="2"/>
              </a:rPr>
              <a:t>.</a:t>
            </a:r>
            <a:endParaRPr lang="en-US" dirty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3317" name="Text Box 17"/>
          <p:cNvSpPr txBox="1">
            <a:spLocks noChangeArrowheads="1"/>
          </p:cNvSpPr>
          <p:nvPr/>
        </p:nvSpPr>
        <p:spPr bwMode="auto">
          <a:xfrm>
            <a:off x="142875" y="2060575"/>
            <a:ext cx="8929688" cy="979488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lIns="72000" tIns="72000" rIns="72000" bIns="72000">
            <a:spAutoFit/>
          </a:bodyPr>
          <a:lstStyle/>
          <a:p>
            <a:r>
              <a:rPr lang="ru-RU" b="0">
                <a:latin typeface="Times New Roman" pitchFamily="18" charset="0"/>
                <a:sym typeface="Symbol" pitchFamily="18" charset="2"/>
              </a:rPr>
              <a:t>Множество финальных трасс </a:t>
            </a:r>
            <a:r>
              <a:rPr lang="en-US">
                <a:latin typeface="Times New Roman" pitchFamily="18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-модели не является </a:t>
            </a:r>
            <a:r>
              <a:rPr lang="en-US">
                <a:latin typeface="Times New Roman" pitchFamily="18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-моделью.</a:t>
            </a:r>
          </a:p>
          <a:p>
            <a:r>
              <a:rPr lang="ru-RU" b="0">
                <a:latin typeface="Times New Roman" pitchFamily="18" charset="0"/>
                <a:sym typeface="Symbol" pitchFamily="18" charset="2"/>
              </a:rPr>
              <a:t>Назовём его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финальной моделью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 Её характеристические свойства:</a:t>
            </a:r>
          </a:p>
          <a:p>
            <a:r>
              <a:rPr lang="ru-RU" b="0">
                <a:latin typeface="Times New Roman" pitchFamily="18" charset="0"/>
                <a:sym typeface="Symbol" pitchFamily="18" charset="2"/>
              </a:rPr>
              <a:t>1) Все свойства </a:t>
            </a:r>
            <a:r>
              <a:rPr lang="en-US">
                <a:latin typeface="Times New Roman" pitchFamily="18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-модели, кроме замкнутости, 2) финальность и финальная замкнутость.</a:t>
            </a:r>
          </a:p>
        </p:txBody>
      </p:sp>
      <p:sp>
        <p:nvSpPr>
          <p:cNvPr id="13318" name="Text Box 18"/>
          <p:cNvSpPr txBox="1">
            <a:spLocks noChangeArrowheads="1"/>
          </p:cNvSpPr>
          <p:nvPr/>
        </p:nvSpPr>
        <p:spPr bwMode="auto">
          <a:xfrm>
            <a:off x="358775" y="4508500"/>
            <a:ext cx="7964488" cy="976313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>
                <a:latin typeface="Times New Roman" pitchFamily="18" charset="0"/>
              </a:rPr>
              <a:t>Финальную модель нельзя представить в виде </a:t>
            </a:r>
            <a:r>
              <a:rPr lang="en-US" b="0">
                <a:latin typeface="Times New Roman" pitchFamily="18" charset="0"/>
              </a:rPr>
              <a:t>LTS</a:t>
            </a:r>
            <a:r>
              <a:rPr lang="ru-RU" b="0">
                <a:latin typeface="Times New Roman" pitchFamily="18" charset="0"/>
              </a:rPr>
              <a:t> (как множество её </a:t>
            </a:r>
            <a:r>
              <a:rPr lang="en-US">
                <a:latin typeface="Times New Roman" pitchFamily="18" charset="0"/>
              </a:rPr>
              <a:t>R</a:t>
            </a:r>
            <a:r>
              <a:rPr lang="ru-RU" b="0">
                <a:latin typeface="Times New Roman" pitchFamily="18" charset="0"/>
              </a:rPr>
              <a:t>-трасс).</a:t>
            </a:r>
          </a:p>
          <a:p>
            <a:r>
              <a:rPr lang="ru-RU" b="0">
                <a:latin typeface="Times New Roman" pitchFamily="18" charset="0"/>
                <a:sym typeface="Symbol" pitchFamily="18" charset="2"/>
              </a:rPr>
              <a:t>Но можно представить в виде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RTS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(как множество её простых трасс).</a:t>
            </a:r>
          </a:p>
          <a:p>
            <a:r>
              <a:rPr lang="ru-RU" b="0">
                <a:latin typeface="Times New Roman" pitchFamily="18" charset="0"/>
                <a:sym typeface="Symbol" pitchFamily="18" charset="2"/>
              </a:rPr>
              <a:t>Такую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RTS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будем называть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финальной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RTS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</a:t>
            </a:r>
            <a:endParaRPr lang="ru-RU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096726" name="Rectangle 22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>
              <a:defRPr/>
            </a:pPr>
            <a:r>
              <a:rPr lang="ru-RU" sz="2400" b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2. Вернемся к </a:t>
            </a:r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Модели. Финальные модели</a:t>
            </a:r>
            <a:endParaRPr lang="ru-RU" sz="2000" b="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320" name="Text Box 17"/>
          <p:cNvSpPr txBox="1">
            <a:spLocks noChangeArrowheads="1"/>
          </p:cNvSpPr>
          <p:nvPr/>
        </p:nvSpPr>
        <p:spPr bwMode="auto">
          <a:xfrm>
            <a:off x="269875" y="3105150"/>
            <a:ext cx="8550275" cy="133032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lIns="72000" tIns="72000" rIns="72000" bIns="72000">
            <a:spAutoFit/>
          </a:bodyPr>
          <a:lstStyle/>
          <a:p>
            <a:r>
              <a:rPr lang="ru-RU" b="0" u="sng">
                <a:latin typeface="Times New Roman" pitchFamily="18" charset="0"/>
                <a:sym typeface="Symbol" pitchFamily="18" charset="2"/>
              </a:rPr>
              <a:t>Финальность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: все трассы финальной модели финальны.</a:t>
            </a:r>
          </a:p>
          <a:p>
            <a:pPr>
              <a:spcBef>
                <a:spcPts val="600"/>
              </a:spcBef>
            </a:pPr>
            <a:r>
              <a:rPr lang="ru-RU" b="0" u="sng">
                <a:latin typeface="Times New Roman" pitchFamily="18" charset="0"/>
                <a:sym typeface="Symbol" pitchFamily="18" charset="2"/>
              </a:rPr>
              <a:t>Финальная замкнутость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: удаление отказа из безопасной трассы </a:t>
            </a:r>
            <a:endParaRPr lang="en-US" b="0">
              <a:latin typeface="Times New Roman" pitchFamily="18" charset="0"/>
              <a:sym typeface="Symbol" pitchFamily="18" charset="2"/>
            </a:endParaRPr>
          </a:p>
          <a:p>
            <a:r>
              <a:rPr lang="ru-RU" b="0">
                <a:latin typeface="Times New Roman" pitchFamily="18" charset="0"/>
                <a:sym typeface="Symbol" pitchFamily="18" charset="2"/>
              </a:rPr>
              <a:t>либо оставляет трассу безопасной и сохраняет все опасные после неё </a:t>
            </a:r>
            <a:r>
              <a:rPr lang="en-US">
                <a:latin typeface="Times New Roman" pitchFamily="18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-кнопки, как и положено при замкнутости,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либо делает трассу опасной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34925" y="58054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34925" y="59864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0" y="1052513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34925" y="61658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34925" y="63452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3326" name="TextBox 31"/>
          <p:cNvSpPr txBox="1">
            <a:spLocks noChangeArrowheads="1"/>
          </p:cNvSpPr>
          <p:nvPr/>
        </p:nvSpPr>
        <p:spPr bwMode="auto">
          <a:xfrm>
            <a:off x="358775" y="5553075"/>
            <a:ext cx="8029575" cy="923925"/>
          </a:xfrm>
          <a:prstGeom prst="rect">
            <a:avLst/>
          </a:prstGeom>
          <a:solidFill>
            <a:srgbClr val="DEF2E3"/>
          </a:solidFill>
          <a:ln w="9525">
            <a:solidFill>
              <a:srgbClr val="DAC052"/>
            </a:solidFill>
            <a:miter lim="800000"/>
            <a:headEnd/>
            <a:tailEnd/>
          </a:ln>
        </p:spPr>
        <p:txBody>
          <a:bodyPr rIns="0">
            <a:spAutoFit/>
          </a:bodyPr>
          <a:lstStyle/>
          <a:p>
            <a:r>
              <a:rPr lang="ru-RU" b="0" u="sng">
                <a:latin typeface="Times New Roman" pitchFamily="18" charset="0"/>
              </a:rPr>
              <a:t>Оценка проверки финальности </a:t>
            </a:r>
            <a:r>
              <a:rPr lang="en-US" b="0" u="sng">
                <a:latin typeface="Times New Roman" pitchFamily="18" charset="0"/>
              </a:rPr>
              <a:t>RTS</a:t>
            </a:r>
            <a:r>
              <a:rPr lang="ru-RU" b="0">
                <a:latin typeface="Times New Roman" pitchFamily="18" charset="0"/>
              </a:rPr>
              <a:t>: множество финальных трасс </a:t>
            </a:r>
            <a:r>
              <a:rPr lang="en-US" i="1">
                <a:latin typeface="Times New Roman" pitchFamily="18" charset="0"/>
              </a:rPr>
              <a:t>d</a:t>
            </a:r>
            <a:r>
              <a:rPr lang="ru-RU" b="0">
                <a:latin typeface="Times New Roman" pitchFamily="18" charset="0"/>
              </a:rPr>
              <a:t>-замыкания</a:t>
            </a:r>
          </a:p>
          <a:p>
            <a:r>
              <a:rPr lang="ru-RU" b="0">
                <a:latin typeface="Times New Roman" pitchFamily="18" charset="0"/>
              </a:rPr>
              <a:t>множества простых трасс = множеству простых трасс.</a:t>
            </a:r>
          </a:p>
          <a:p>
            <a:pPr lvl="1"/>
            <a:r>
              <a:rPr lang="ru-RU" b="0">
                <a:sym typeface="Symbol" pitchFamily="18" charset="2"/>
              </a:rPr>
              <a:t>О(</a:t>
            </a:r>
            <a:r>
              <a:rPr lang="en-US" b="0">
                <a:sym typeface="Symbol" pitchFamily="18" charset="2"/>
              </a:rPr>
              <a:t>mp</a:t>
            </a:r>
            <a:r>
              <a:rPr lang="ru-RU" b="0">
                <a:sym typeface="Symbol" pitchFamily="18" charset="2"/>
              </a:rPr>
              <a:t>),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где </a:t>
            </a:r>
            <a:r>
              <a:rPr lang="en-US" b="0">
                <a:sym typeface="Symbol" pitchFamily="18" charset="2"/>
              </a:rPr>
              <a:t>m</a:t>
            </a:r>
            <a:r>
              <a:rPr lang="ru-RU" b="0">
                <a:sym typeface="Symbol" pitchFamily="18" charset="2"/>
              </a:rPr>
              <a:t> – число переходов, </a:t>
            </a:r>
            <a:r>
              <a:rPr lang="en-US" b="0">
                <a:sym typeface="Symbol" pitchFamily="18" charset="2"/>
              </a:rPr>
              <a:t>p</a:t>
            </a:r>
            <a:r>
              <a:rPr lang="ru-RU" b="0">
                <a:sym typeface="Symbol" pitchFamily="18" charset="2"/>
              </a:rPr>
              <a:t> – число </a:t>
            </a:r>
            <a:r>
              <a:rPr lang="en-US">
                <a:sym typeface="Symbol" pitchFamily="18" charset="2"/>
              </a:rPr>
              <a:t>R</a:t>
            </a:r>
            <a:r>
              <a:rPr lang="ru-RU" b="0">
                <a:sym typeface="Symbol" pitchFamily="18" charset="2"/>
              </a:rPr>
              <a:t>-кнопок.</a:t>
            </a:r>
            <a:endParaRPr lang="ru-RU" b="0"/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23 L 5E-6 0.1570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5706 L 5E-6 0.30904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30904 L 5E-6 0.51353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51376 L 5E-6 0.66597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8" grpId="1"/>
      <p:bldP spid="28" grpId="2"/>
      <p:bldP spid="28" grpId="3"/>
      <p:bldP spid="28" grpId="4"/>
      <p:bldP spid="29" grpId="0"/>
      <p:bldP spid="30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523E759-2DF9-40AA-A1E0-EB087027BA87}" type="slidenum">
              <a:rPr lang="ru-RU"/>
              <a:pPr/>
              <a:t>13</a:t>
            </a:fld>
            <a:endParaRPr lang="ru-RU"/>
          </a:p>
        </p:txBody>
      </p:sp>
      <p:grpSp>
        <p:nvGrpSpPr>
          <p:cNvPr id="14339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4347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4348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4349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4351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4352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4353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4354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4355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4356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14350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(25)</a:t>
                </a:r>
              </a:p>
            </p:txBody>
          </p:sp>
        </p:grpSp>
      </p:grpSp>
      <p:sp>
        <p:nvSpPr>
          <p:cNvPr id="14340" name="Text Box 14"/>
          <p:cNvSpPr txBox="1">
            <a:spLocks noChangeArrowheads="1"/>
          </p:cNvSpPr>
          <p:nvPr/>
        </p:nvSpPr>
        <p:spPr bwMode="auto">
          <a:xfrm>
            <a:off x="287338" y="981075"/>
            <a:ext cx="7073900" cy="1033463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10000"/>
              </a:spcBef>
            </a:pPr>
            <a:r>
              <a:rPr lang="ru-RU" u="sng">
                <a:latin typeface="Times New Roman" pitchFamily="18" charset="0"/>
                <a:sym typeface="Symbol" pitchFamily="18" charset="2"/>
              </a:rPr>
              <a:t>Тест как инструкция оператору: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 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в  пункте указана кнопка 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</a:t>
            </a:r>
          </a:p>
          <a:p>
            <a:pPr>
              <a:spcBef>
                <a:spcPct val="1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и для  наблюдения 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u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 – следующий пункт или вердикт (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pass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или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fail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)</a:t>
            </a:r>
          </a:p>
          <a:p>
            <a:pPr>
              <a:spcBef>
                <a:spcPct val="10000"/>
              </a:spcBef>
            </a:pPr>
            <a:r>
              <a:rPr lang="en-US" b="0" i="1">
                <a:latin typeface="Times New Roman" pitchFamily="18" charset="0"/>
                <a:sym typeface="Symbol" pitchFamily="18" charset="2"/>
              </a:rPr>
              <a:t>u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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P  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  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u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=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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R</a:t>
            </a:r>
            <a:endParaRPr lang="en-US" altLang="zh-TW" b="0">
              <a:latin typeface="Times New Roman" pitchFamily="18" charset="0"/>
              <a:ea typeface="新細明體" charset="-120"/>
              <a:sym typeface="Symbol" pitchFamily="18" charset="2"/>
            </a:endParaRPr>
          </a:p>
        </p:txBody>
      </p:sp>
      <p:sp>
        <p:nvSpPr>
          <p:cNvPr id="1104912" name="Rectangle 16"/>
          <p:cNvSpPr>
            <a:spLocks noChangeArrowheads="1"/>
          </p:cNvSpPr>
          <p:nvPr/>
        </p:nvSpPr>
        <p:spPr bwMode="auto">
          <a:xfrm>
            <a:off x="87313" y="327025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4. </a:t>
            </a:r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Генерация тестов. </a:t>
            </a:r>
            <a:r>
              <a:rPr lang="ru-RU" sz="2000" b="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Определение теста</a:t>
            </a:r>
            <a:endParaRPr lang="ru-RU" sz="2000" b="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342" name="Text Box 23"/>
          <p:cNvSpPr txBox="1">
            <a:spLocks noChangeArrowheads="1"/>
          </p:cNvSpPr>
          <p:nvPr/>
        </p:nvSpPr>
        <p:spPr bwMode="auto">
          <a:xfrm>
            <a:off x="287338" y="2260600"/>
            <a:ext cx="7883525" cy="1747838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10000"/>
              </a:spcBef>
            </a:pPr>
            <a:r>
              <a:rPr lang="ru-RU" u="sng">
                <a:latin typeface="Times New Roman" pitchFamily="18" charset="0"/>
                <a:sym typeface="Symbol" pitchFamily="18" charset="2"/>
              </a:rPr>
              <a:t>Тест как префикс-замкнутое множество конечных историй: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максимальная история заканчивается наблюдением и ей приписан вердикт,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ru-RU" b="0" u="sng">
                <a:latin typeface="Times New Roman" pitchFamily="18" charset="0"/>
                <a:sym typeface="Symbol" pitchFamily="18" charset="2"/>
              </a:rPr>
              <a:t>не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максимальная история, если заканчивается кнопкой 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то продолжается</a:t>
            </a:r>
          </a:p>
          <a:p>
            <a:pPr>
              <a:spcBef>
                <a:spcPct val="1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 только наблюдениями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u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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P 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 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u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=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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и обязательно теми из них, которые</a:t>
            </a:r>
          </a:p>
          <a:p>
            <a:pPr>
              <a:spcBef>
                <a:spcPct val="1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 встречаются в безопасно-тестируемых реализаций после подтрассы истории.</a:t>
            </a:r>
            <a:endParaRPr lang="en-US" altLang="zh-TW" i="1">
              <a:latin typeface="Times New Roman" pitchFamily="18" charset="0"/>
              <a:ea typeface="新細明體" charset="-120"/>
              <a:sym typeface="Symbol" pitchFamily="18" charset="2"/>
            </a:endParaRPr>
          </a:p>
        </p:txBody>
      </p:sp>
      <p:sp>
        <p:nvSpPr>
          <p:cNvPr id="14343" name="Text Box 24"/>
          <p:cNvSpPr txBox="1">
            <a:spLocks noChangeArrowheads="1"/>
          </p:cNvSpPr>
          <p:nvPr/>
        </p:nvSpPr>
        <p:spPr bwMode="auto">
          <a:xfrm>
            <a:off x="288925" y="4349750"/>
            <a:ext cx="7881938" cy="13906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10000"/>
              </a:spcBef>
            </a:pPr>
            <a:r>
              <a:rPr lang="ru-RU" u="sng">
                <a:latin typeface="Times New Roman" pitchFamily="18" charset="0"/>
                <a:sym typeface="Symbol" pitchFamily="18" charset="2"/>
              </a:rPr>
              <a:t>Тест безопасен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если в каждой его истории каждая кнопка безопасна в</a:t>
            </a:r>
          </a:p>
          <a:p>
            <a:pPr>
              <a:spcBef>
                <a:spcPct val="1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спецификации после подтрассы предшествующего префикса истории</a:t>
            </a:r>
            <a:r>
              <a:rPr lang="ru-RU">
                <a:latin typeface="Times New Roman" pitchFamily="18" charset="0"/>
                <a:sym typeface="Symbol" pitchFamily="18" charset="2"/>
              </a:rPr>
              <a:t>.</a:t>
            </a:r>
          </a:p>
          <a:p>
            <a:pPr>
              <a:spcBef>
                <a:spcPct val="30000"/>
              </a:spcBef>
            </a:pPr>
            <a:r>
              <a:rPr lang="ru-RU">
                <a:latin typeface="Times New Roman" pitchFamily="18" charset="0"/>
                <a:sym typeface="Symbol" pitchFamily="18" charset="2"/>
              </a:rPr>
              <a:t>Иначе: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подтрассы всех историй –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тестовые трассы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где тестовая трасса – это</a:t>
            </a:r>
          </a:p>
          <a:p>
            <a:pPr>
              <a:spcBef>
                <a:spcPct val="1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трасса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 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SafeBy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или ее продолжение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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&lt;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u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&gt;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где    </a:t>
            </a:r>
            <a:r>
              <a:rPr lang="en-US" altLang="zh-TW" b="0" i="1">
                <a:latin typeface="Times New Roman" pitchFamily="18" charset="0"/>
                <a:ea typeface="新細明體" charset="-120"/>
                <a:sym typeface="Symbol" pitchFamily="18" charset="2"/>
              </a:rPr>
              <a:t>u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 </a:t>
            </a:r>
            <a:r>
              <a:rPr lang="en-US" altLang="zh-TW" i="1">
                <a:latin typeface="Times New Roman" pitchFamily="18" charset="0"/>
                <a:ea typeface="新細明體" charset="-120"/>
                <a:sym typeface="Symbol" pitchFamily="18" charset="2"/>
              </a:rPr>
              <a:t>safe by S after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 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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sp>
        <p:nvSpPr>
          <p:cNvPr id="1104921" name="Text Box 25"/>
          <p:cNvSpPr txBox="1">
            <a:spLocks noChangeArrowheads="1"/>
          </p:cNvSpPr>
          <p:nvPr/>
        </p:nvSpPr>
        <p:spPr bwMode="auto">
          <a:xfrm>
            <a:off x="0" y="1052513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04922" name="Text Box 26"/>
          <p:cNvSpPr txBox="1">
            <a:spLocks noChangeArrowheads="1"/>
          </p:cNvSpPr>
          <p:nvPr/>
        </p:nvSpPr>
        <p:spPr bwMode="auto">
          <a:xfrm>
            <a:off x="34925" y="63515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04923" name="Text Box 27"/>
          <p:cNvSpPr txBox="1">
            <a:spLocks noChangeArrowheads="1"/>
          </p:cNvSpPr>
          <p:nvPr/>
        </p:nvSpPr>
        <p:spPr bwMode="auto">
          <a:xfrm>
            <a:off x="34925" y="65325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04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" dur="500"/>
                                        <p:tgtEl>
                                          <p:spTgt spid="1104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023 L 5E-6 0.1884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1049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04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04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4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8843 L 5E-6 0.49283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1049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4921" grpId="0"/>
      <p:bldP spid="1104921" grpId="1"/>
      <p:bldP spid="1104921" grpId="2"/>
      <p:bldP spid="1104922" grpId="0"/>
      <p:bldP spid="11049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6F97481-8F2C-46E9-9A44-CE988868AE0E}" type="slidenum">
              <a:rPr lang="ru-RU"/>
              <a:pPr/>
              <a:t>14</a:t>
            </a:fld>
            <a:endParaRPr lang="ru-RU"/>
          </a:p>
        </p:txBody>
      </p:sp>
      <p:grpSp>
        <p:nvGrpSpPr>
          <p:cNvPr id="15363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5371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5372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5373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5375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76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77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78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79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538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15374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(25)</a:t>
                </a:r>
              </a:p>
            </p:txBody>
          </p:sp>
        </p:grpSp>
      </p:grpSp>
      <p:sp>
        <p:nvSpPr>
          <p:cNvPr id="15364" name="Text Box 13"/>
          <p:cNvSpPr txBox="1">
            <a:spLocks noChangeArrowheads="1"/>
          </p:cNvSpPr>
          <p:nvPr/>
        </p:nvSpPr>
        <p:spPr bwMode="auto">
          <a:xfrm>
            <a:off x="287338" y="981075"/>
            <a:ext cx="8275637" cy="1719263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1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Реализация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проходит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тест, если её тестирование этим тестом всегда заканчивается</a:t>
            </a:r>
          </a:p>
          <a:p>
            <a:pPr>
              <a:spcBef>
                <a:spcPct val="1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с вердиктом </a:t>
            </a:r>
            <a:r>
              <a:rPr lang="ru-RU" i="1">
                <a:latin typeface="Times New Roman" pitchFamily="18" charset="0"/>
                <a:sym typeface="Symbol" pitchFamily="18" charset="2"/>
              </a:rPr>
              <a:t>pass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и п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роходит набор тестов, если проходит каждый тест из набора.</a:t>
            </a:r>
          </a:p>
          <a:p>
            <a:pPr>
              <a:spcBef>
                <a:spcPct val="40000"/>
              </a:spcBef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Набор тестов </a:t>
            </a: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значимый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, если каждая конформная реализация его проходит;</a:t>
            </a:r>
          </a:p>
          <a:p>
            <a:pPr>
              <a:spcBef>
                <a:spcPct val="10000"/>
              </a:spcBef>
            </a:pP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исчерпывающий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, если каждая неконформная реализация его не проходит;</a:t>
            </a:r>
          </a:p>
          <a:p>
            <a:pPr>
              <a:spcBef>
                <a:spcPct val="10000"/>
              </a:spcBef>
            </a:pP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полный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, если он значимый и исчерпывающий.</a:t>
            </a:r>
            <a:r>
              <a:rPr lang="ru-RU" altLang="zh-TW">
                <a:latin typeface="Times New Roman" pitchFamily="18" charset="0"/>
                <a:sym typeface="Symbol" pitchFamily="18" charset="2"/>
              </a:rPr>
              <a:t>  </a:t>
            </a:r>
            <a:endParaRPr lang="en-US" altLang="zh-TW">
              <a:latin typeface="Times New Roman" pitchFamily="18" charset="0"/>
              <a:ea typeface="新細明體" charset="-120"/>
              <a:sym typeface="Symbol" pitchFamily="18" charset="2"/>
            </a:endParaRPr>
          </a:p>
        </p:txBody>
      </p:sp>
      <p:sp>
        <p:nvSpPr>
          <p:cNvPr id="1109006" name="Rectangle 14"/>
          <p:cNvSpPr>
            <a:spLocks noChangeArrowheads="1"/>
          </p:cNvSpPr>
          <p:nvPr/>
        </p:nvSpPr>
        <p:spPr bwMode="auto">
          <a:xfrm>
            <a:off x="87313" y="327025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4. </a:t>
            </a:r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Генерация тестов. </a:t>
            </a:r>
            <a:r>
              <a:rPr lang="ru-RU" sz="2000" b="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Полный набор тестов</a:t>
            </a:r>
            <a:endParaRPr lang="ru-RU" sz="2000" b="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09009" name="Text Box 17"/>
          <p:cNvSpPr txBox="1">
            <a:spLocks noChangeArrowheads="1"/>
          </p:cNvSpPr>
          <p:nvPr/>
        </p:nvSpPr>
        <p:spPr bwMode="auto">
          <a:xfrm>
            <a:off x="0" y="1052513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09010" name="Text Box 18"/>
          <p:cNvSpPr txBox="1">
            <a:spLocks noChangeArrowheads="1"/>
          </p:cNvSpPr>
          <p:nvPr/>
        </p:nvSpPr>
        <p:spPr bwMode="auto">
          <a:xfrm>
            <a:off x="34925" y="63515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09011" name="Text Box 19"/>
          <p:cNvSpPr txBox="1">
            <a:spLocks noChangeArrowheads="1"/>
          </p:cNvSpPr>
          <p:nvPr/>
        </p:nvSpPr>
        <p:spPr bwMode="auto">
          <a:xfrm>
            <a:off x="34925" y="65325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5369" name="Text Box 21"/>
          <p:cNvSpPr txBox="1">
            <a:spLocks noChangeArrowheads="1"/>
          </p:cNvSpPr>
          <p:nvPr/>
        </p:nvSpPr>
        <p:spPr bwMode="auto">
          <a:xfrm>
            <a:off x="287338" y="2781300"/>
            <a:ext cx="8439150" cy="2020888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10000"/>
              </a:spcBef>
            </a:pPr>
            <a:r>
              <a:rPr lang="ru-RU" b="0" i="1">
                <a:latin typeface="Times New Roman" pitchFamily="18" charset="0"/>
                <a:sym typeface="Symbol" pitchFamily="18" charset="2"/>
              </a:rPr>
              <a:t>Примитивный тест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строится по немаксимальной безопасной трассе спецификации:</a:t>
            </a:r>
          </a:p>
          <a:p>
            <a:pPr>
              <a:spcBef>
                <a:spcPct val="10000"/>
              </a:spcBef>
            </a:pPr>
            <a:r>
              <a:rPr lang="en-US" b="0">
                <a:latin typeface="Times New Roman" pitchFamily="18" charset="0"/>
                <a:sym typeface="Symbol" pitchFamily="18" charset="2"/>
              </a:rPr>
              <a:t>&lt;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u</a:t>
            </a:r>
            <a:r>
              <a:rPr lang="en-US" b="0" baseline="-25000">
                <a:latin typeface="Times New Roman" pitchFamily="18" charset="0"/>
                <a:sym typeface="Symbol" pitchFamily="18" charset="2"/>
              </a:rPr>
              <a:t>1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u</a:t>
            </a:r>
            <a:r>
              <a:rPr lang="en-US" b="0" baseline="-25000">
                <a:latin typeface="Times New Roman" pitchFamily="18" charset="0"/>
                <a:sym typeface="Symbol" pitchFamily="18" charset="2"/>
              </a:rPr>
              <a:t>2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,…,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u</a:t>
            </a:r>
            <a:r>
              <a:rPr lang="en-US" b="0" i="1" baseline="-25000">
                <a:latin typeface="Times New Roman" pitchFamily="18" charset="0"/>
                <a:sym typeface="Symbol" pitchFamily="18" charset="2"/>
              </a:rPr>
              <a:t>n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&gt;   &lt;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en-US" b="0" baseline="-25000">
                <a:latin typeface="Times New Roman" pitchFamily="18" charset="0"/>
                <a:sym typeface="Symbol" pitchFamily="18" charset="2"/>
              </a:rPr>
              <a:t>1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,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u</a:t>
            </a:r>
            <a:r>
              <a:rPr lang="en-US" b="0" baseline="-25000">
                <a:latin typeface="Times New Roman" pitchFamily="18" charset="0"/>
                <a:sym typeface="Symbol" pitchFamily="18" charset="2"/>
              </a:rPr>
              <a:t>1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en-US" b="0" baseline="-25000">
                <a:latin typeface="Times New Roman" pitchFamily="18" charset="0"/>
                <a:sym typeface="Symbol" pitchFamily="18" charset="2"/>
              </a:rPr>
              <a:t>2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,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u</a:t>
            </a:r>
            <a:r>
              <a:rPr lang="en-US" b="0" baseline="-25000">
                <a:latin typeface="Times New Roman" pitchFamily="18" charset="0"/>
                <a:sym typeface="Symbol" pitchFamily="18" charset="2"/>
              </a:rPr>
              <a:t>2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,…,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en-US" b="0" i="1" baseline="-25000">
                <a:latin typeface="Times New Roman" pitchFamily="18" charset="0"/>
                <a:sym typeface="Symbol" pitchFamily="18" charset="2"/>
              </a:rPr>
              <a:t>n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,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u</a:t>
            </a:r>
            <a:r>
              <a:rPr lang="en-US" b="0" i="1" baseline="-25000">
                <a:latin typeface="Times New Roman" pitchFamily="18" charset="0"/>
                <a:sym typeface="Symbol" pitchFamily="18" charset="2"/>
              </a:rPr>
              <a:t>n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P`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&gt;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где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P`</a:t>
            </a:r>
            <a:r>
              <a:rPr lang="en-US" altLang="zh-TW" b="0" i="1">
                <a:latin typeface="Times New Roman" pitchFamily="18" charset="0"/>
                <a:ea typeface="新細明體" charset="-120"/>
                <a:sym typeface="Symbol" pitchFamily="18" charset="2"/>
              </a:rPr>
              <a:t> </a:t>
            </a:r>
            <a:r>
              <a:rPr lang="en-US" altLang="zh-TW" i="1">
                <a:latin typeface="Times New Roman" pitchFamily="18" charset="0"/>
                <a:ea typeface="新細明體" charset="-120"/>
                <a:sym typeface="Symbol" pitchFamily="18" charset="2"/>
              </a:rPr>
              <a:t>safe by S after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 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&lt;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u</a:t>
            </a:r>
            <a:r>
              <a:rPr lang="en-US" b="0" baseline="-25000">
                <a:latin typeface="Times New Roman" pitchFamily="18" charset="0"/>
                <a:sym typeface="Symbol" pitchFamily="18" charset="2"/>
              </a:rPr>
              <a:t>1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,…,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u</a:t>
            </a:r>
            <a:r>
              <a:rPr lang="en-US" b="0" i="1" baseline="-25000">
                <a:latin typeface="Times New Roman" pitchFamily="18" charset="0"/>
                <a:sym typeface="Symbol" pitchFamily="18" charset="2"/>
              </a:rPr>
              <a:t>n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&gt;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;</a:t>
            </a:r>
            <a:endParaRPr lang="en-US" b="0" baseline="-2500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1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если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u</a:t>
            </a:r>
            <a:r>
              <a:rPr lang="en-US" b="0" i="1" baseline="-25000">
                <a:latin typeface="Times New Roman" pitchFamily="18" charset="0"/>
                <a:sym typeface="Symbol" pitchFamily="18" charset="2"/>
              </a:rPr>
              <a:t>i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то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en-US" b="0" i="1" baseline="-25000">
                <a:latin typeface="Times New Roman" pitchFamily="18" charset="0"/>
                <a:sym typeface="Symbol" pitchFamily="18" charset="2"/>
              </a:rPr>
              <a:t>i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=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u</a:t>
            </a:r>
            <a:r>
              <a:rPr lang="en-US" b="0" i="1" baseline="-25000">
                <a:latin typeface="Times New Roman" pitchFamily="18" charset="0"/>
                <a:sym typeface="Symbol" pitchFamily="18" charset="2"/>
              </a:rPr>
              <a:t>i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; если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u</a:t>
            </a:r>
            <a:r>
              <a:rPr lang="en-US" b="0" i="1" baseline="-25000">
                <a:latin typeface="Times New Roman" pitchFamily="18" charset="0"/>
                <a:sym typeface="Symbol" pitchFamily="18" charset="2"/>
              </a:rPr>
              <a:t>i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L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то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u</a:t>
            </a:r>
            <a:r>
              <a:rPr lang="en-US" b="0" i="1" baseline="-25000">
                <a:latin typeface="Times New Roman" pitchFamily="18" charset="0"/>
                <a:sym typeface="Symbol" pitchFamily="18" charset="2"/>
              </a:rPr>
              <a:t>i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en-US" b="0" i="1" baseline="-25000">
                <a:latin typeface="Times New Roman" pitchFamily="18" charset="0"/>
                <a:sym typeface="Symbol" pitchFamily="18" charset="2"/>
              </a:rPr>
              <a:t>i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R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Q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&amp;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en-US" b="0" i="1" baseline="-25000">
                <a:latin typeface="Times New Roman" pitchFamily="18" charset="0"/>
                <a:sym typeface="Symbol" pitchFamily="18" charset="2"/>
              </a:rPr>
              <a:t>i</a:t>
            </a:r>
            <a:r>
              <a:rPr lang="en-US" altLang="zh-TW" b="0" i="1">
                <a:latin typeface="Times New Roman" pitchFamily="18" charset="0"/>
                <a:ea typeface="新細明體" charset="-120"/>
                <a:sym typeface="Symbol" pitchFamily="18" charset="2"/>
              </a:rPr>
              <a:t> </a:t>
            </a:r>
            <a:r>
              <a:rPr lang="en-US" altLang="zh-TW" i="1">
                <a:latin typeface="Times New Roman" pitchFamily="18" charset="0"/>
                <a:ea typeface="新細明體" charset="-120"/>
                <a:sym typeface="Symbol" pitchFamily="18" charset="2"/>
              </a:rPr>
              <a:t>safe by S after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 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&lt;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u</a:t>
            </a:r>
            <a:r>
              <a:rPr lang="en-US" b="0" baseline="-25000">
                <a:latin typeface="Times New Roman" pitchFamily="18" charset="0"/>
                <a:sym typeface="Symbol" pitchFamily="18" charset="2"/>
              </a:rPr>
              <a:t>1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,…,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u</a:t>
            </a:r>
            <a:r>
              <a:rPr lang="en-US" b="0" i="1" baseline="-25000">
                <a:latin typeface="Times New Roman" pitchFamily="18" charset="0"/>
                <a:sym typeface="Symbol" pitchFamily="18" charset="2"/>
              </a:rPr>
              <a:t>i</a:t>
            </a:r>
            <a:r>
              <a:rPr lang="en-US" b="0" baseline="-25000">
                <a:latin typeface="Times New Roman" pitchFamily="18" charset="0"/>
                <a:sym typeface="Symbol" pitchFamily="18" charset="2"/>
              </a:rPr>
              <a:t>-1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&gt;.</a:t>
            </a:r>
            <a:endParaRPr lang="ru-RU" b="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1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Наблюдение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u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после 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P`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или после  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en-US" b="0" i="1" baseline="-25000">
                <a:latin typeface="Times New Roman" pitchFamily="18" charset="0"/>
                <a:sym typeface="Symbol" pitchFamily="18" charset="2"/>
              </a:rPr>
              <a:t>i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  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для 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u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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u</a:t>
            </a:r>
            <a:r>
              <a:rPr lang="en-US" b="0" i="1" baseline="-25000">
                <a:latin typeface="Times New Roman" pitchFamily="18" charset="0"/>
                <a:sym typeface="Symbol" pitchFamily="18" charset="2"/>
              </a:rPr>
              <a:t>i</a:t>
            </a:r>
            <a:r>
              <a:rPr lang="ru-RU" b="0" i="1" baseline="-250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заканчивает историю:</a:t>
            </a:r>
          </a:p>
          <a:p>
            <a:pPr>
              <a:spcBef>
                <a:spcPct val="1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вердикт =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pass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если подтрасса истории есть в спецификации.</a:t>
            </a:r>
          </a:p>
          <a:p>
            <a:pPr>
              <a:spcBef>
                <a:spcPct val="4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Набор всех примитивных тестов полный.</a:t>
            </a:r>
            <a:endParaRPr lang="en-US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5370" name="Text Box 22"/>
          <p:cNvSpPr txBox="1">
            <a:spLocks noChangeArrowheads="1"/>
          </p:cNvSpPr>
          <p:nvPr/>
        </p:nvSpPr>
        <p:spPr bwMode="auto">
          <a:xfrm>
            <a:off x="287338" y="5041900"/>
            <a:ext cx="8439150" cy="1116013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1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Тест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строгий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если он значимый (не фиксирует ложных ошибок) и не пропускает</a:t>
            </a:r>
          </a:p>
          <a:p>
            <a:pPr>
              <a:spcBef>
                <a:spcPct val="1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обнаруженных ошибок, т.е. после трассы, которой нет в спецификации, вердикт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fail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>
              <a:spcBef>
                <a:spcPct val="4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Строгий тест равен объединению некоторого множества примитивных тестов.</a:t>
            </a:r>
            <a:endParaRPr lang="en-US" b="0">
              <a:latin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09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" dur="500"/>
                                        <p:tgtEl>
                                          <p:spTgt spid="1109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5E-6 0.2625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1090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09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09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2625 L 5E-6 0.5930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1090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9009" grpId="0"/>
      <p:bldP spid="1109009" grpId="1"/>
      <p:bldP spid="1109009" grpId="2"/>
      <p:bldP spid="1109010" grpId="0"/>
      <p:bldP spid="11090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AED58B1-9B5A-4719-8DE9-738CA1E56F2E}" type="slidenum">
              <a:rPr lang="ru-RU"/>
              <a:pPr/>
              <a:t>15</a:t>
            </a:fld>
            <a:endParaRPr lang="ru-RU"/>
          </a:p>
        </p:txBody>
      </p:sp>
      <p:grpSp>
        <p:nvGrpSpPr>
          <p:cNvPr id="16387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6401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6402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6403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6405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6406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6407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6408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6409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641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16404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(25)</a:t>
                </a:r>
              </a:p>
            </p:txBody>
          </p:sp>
        </p:grpSp>
      </p:grpSp>
      <p:sp>
        <p:nvSpPr>
          <p:cNvPr id="16388" name="Text Box 13"/>
          <p:cNvSpPr txBox="1">
            <a:spLocks noChangeArrowheads="1"/>
          </p:cNvSpPr>
          <p:nvPr/>
        </p:nvSpPr>
        <p:spPr bwMode="auto">
          <a:xfrm>
            <a:off x="287338" y="981075"/>
            <a:ext cx="6850062" cy="7048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b="0">
                <a:latin typeface="Times New Roman" pitchFamily="18" charset="0"/>
                <a:sym typeface="Symbol" pitchFamily="18" charset="2"/>
              </a:rPr>
              <a:t>Счетность вариантов недетерминированного поведения реализации:</a:t>
            </a:r>
          </a:p>
          <a:p>
            <a:r>
              <a:rPr lang="ru-RU" b="0">
                <a:latin typeface="Times New Roman" pitchFamily="18" charset="0"/>
                <a:sym typeface="Symbol" pitchFamily="18" charset="2"/>
              </a:rPr>
              <a:t>счетность алфавита действий и множества состояний реализации.</a:t>
            </a:r>
          </a:p>
        </p:txBody>
      </p:sp>
      <p:sp>
        <p:nvSpPr>
          <p:cNvPr id="1111054" name="Rectangle 14"/>
          <p:cNvSpPr>
            <a:spLocks noChangeArrowheads="1"/>
          </p:cNvSpPr>
          <p:nvPr/>
        </p:nvSpPr>
        <p:spPr bwMode="auto">
          <a:xfrm>
            <a:off x="87313" y="327025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4. </a:t>
            </a:r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Генерация тестов. </a:t>
            </a:r>
            <a:r>
              <a:rPr lang="ru-RU" sz="2000" b="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Глобальное тестирование</a:t>
            </a:r>
            <a:endParaRPr lang="ru-RU" sz="2000" b="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390" name="Text Box 20"/>
          <p:cNvSpPr txBox="1">
            <a:spLocks noChangeArrowheads="1"/>
          </p:cNvSpPr>
          <p:nvPr/>
        </p:nvSpPr>
        <p:spPr bwMode="auto">
          <a:xfrm>
            <a:off x="287338" y="2457450"/>
            <a:ext cx="7735887" cy="7048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altLang="zh-TW" b="0" i="1" u="sng">
                <a:latin typeface="Times New Roman" pitchFamily="18" charset="0"/>
                <a:sym typeface="Symbol" pitchFamily="18" charset="2"/>
              </a:rPr>
              <a:t>Гипотеза о глобальном тестировании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 при бесконечной последовательности</a:t>
            </a:r>
          </a:p>
          <a:p>
            <a:r>
              <a:rPr lang="ru-RU" altLang="zh-TW" b="0">
                <a:latin typeface="Times New Roman" pitchFamily="18" charset="0"/>
                <a:sym typeface="Symbol" pitchFamily="18" charset="2"/>
              </a:rPr>
              <a:t>прогона теста будут воспроизведены все возможные погодные условия.</a:t>
            </a:r>
            <a:endParaRPr lang="en-US" altLang="zh-TW" b="0">
              <a:latin typeface="Times New Roman" pitchFamily="18" charset="0"/>
              <a:ea typeface="新細明體" charset="-120"/>
              <a:sym typeface="Symbol" pitchFamily="18" charset="2"/>
            </a:endParaRPr>
          </a:p>
        </p:txBody>
      </p:sp>
      <p:sp>
        <p:nvSpPr>
          <p:cNvPr id="16391" name="Text Box 21"/>
          <p:cNvSpPr txBox="1">
            <a:spLocks noChangeArrowheads="1"/>
          </p:cNvSpPr>
          <p:nvPr/>
        </p:nvSpPr>
        <p:spPr bwMode="auto">
          <a:xfrm>
            <a:off x="287338" y="1881188"/>
            <a:ext cx="7286625" cy="430212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b="0" i="1" u="sng">
                <a:latin typeface="Times New Roman" pitchFamily="18" charset="0"/>
                <a:sym typeface="Symbol" pitchFamily="18" charset="2"/>
              </a:rPr>
              <a:t>Недетерминизм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как поведение, детерминируемое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погодными условиями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</a:t>
            </a:r>
            <a:endParaRPr lang="en-US" altLang="zh-TW" b="0">
              <a:latin typeface="Times New Roman" pitchFamily="18" charset="0"/>
              <a:ea typeface="新細明體" charset="-120"/>
              <a:sym typeface="Symbol" pitchFamily="18" charset="2"/>
            </a:endParaRPr>
          </a:p>
        </p:txBody>
      </p:sp>
      <p:sp>
        <p:nvSpPr>
          <p:cNvPr id="16392" name="Text Box 22"/>
          <p:cNvSpPr txBox="1">
            <a:spLocks noChangeArrowheads="1"/>
          </p:cNvSpPr>
          <p:nvPr/>
        </p:nvSpPr>
        <p:spPr bwMode="auto">
          <a:xfrm>
            <a:off x="287338" y="3357563"/>
            <a:ext cx="7483475" cy="430212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altLang="zh-TW" b="0" i="1" u="sng">
                <a:latin typeface="Times New Roman" pitchFamily="18" charset="0"/>
                <a:sym typeface="Symbol" pitchFamily="18" charset="2"/>
              </a:rPr>
              <a:t>Перечислимость набора тестов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 перечислимость множеств кнопок </a:t>
            </a:r>
            <a:r>
              <a:rPr lang="en-US" altLang="zh-TW" i="1">
                <a:latin typeface="Times New Roman" pitchFamily="18" charset="0"/>
                <a:ea typeface="新細明體" charset="-120"/>
                <a:sym typeface="Symbol" pitchFamily="18" charset="2"/>
              </a:rPr>
              <a:t>R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и </a:t>
            </a:r>
            <a:r>
              <a:rPr lang="en-US" altLang="zh-TW" i="1">
                <a:latin typeface="Times New Roman" pitchFamily="18" charset="0"/>
                <a:ea typeface="新細明體" charset="-120"/>
                <a:sym typeface="Symbol" pitchFamily="18" charset="2"/>
              </a:rPr>
              <a:t>Q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.</a:t>
            </a:r>
            <a:endParaRPr lang="en-US" altLang="zh-TW" b="0">
              <a:latin typeface="Times New Roman" pitchFamily="18" charset="0"/>
              <a:ea typeface="新細明體" charset="-120"/>
              <a:sym typeface="Symbol" pitchFamily="18" charset="2"/>
            </a:endParaRPr>
          </a:p>
        </p:txBody>
      </p:sp>
      <p:sp>
        <p:nvSpPr>
          <p:cNvPr id="16393" name="Text Box 23"/>
          <p:cNvSpPr txBox="1">
            <a:spLocks noChangeArrowheads="1"/>
          </p:cNvSpPr>
          <p:nvPr/>
        </p:nvSpPr>
        <p:spPr bwMode="auto">
          <a:xfrm>
            <a:off x="287338" y="3905250"/>
            <a:ext cx="6484937" cy="7048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altLang="zh-TW" b="0" i="1" u="sng">
                <a:latin typeface="Times New Roman" pitchFamily="18" charset="0"/>
                <a:sym typeface="Symbol" pitchFamily="18" charset="2"/>
              </a:rPr>
              <a:t>«Диагональный процесс»</a:t>
            </a:r>
          </a:p>
          <a:p>
            <a:r>
              <a:rPr lang="ru-RU" altLang="zh-TW" b="0">
                <a:latin typeface="Times New Roman" pitchFamily="18" charset="0"/>
                <a:sym typeface="Symbol" pitchFamily="18" charset="2"/>
              </a:rPr>
              <a:t>перечисления тестов из набора тестов и прогонов каждого теста.</a:t>
            </a:r>
            <a:endParaRPr lang="en-US" altLang="zh-TW" b="0">
              <a:latin typeface="Times New Roman" pitchFamily="18" charset="0"/>
              <a:ea typeface="新細明體" charset="-120"/>
              <a:sym typeface="Symbol" pitchFamily="18" charset="2"/>
            </a:endParaRPr>
          </a:p>
        </p:txBody>
      </p:sp>
      <p:sp>
        <p:nvSpPr>
          <p:cNvPr id="16394" name="Text Box 24"/>
          <p:cNvSpPr txBox="1">
            <a:spLocks noChangeArrowheads="1"/>
          </p:cNvSpPr>
          <p:nvPr/>
        </p:nvSpPr>
        <p:spPr bwMode="auto">
          <a:xfrm>
            <a:off x="287338" y="4797425"/>
            <a:ext cx="7678737" cy="13366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altLang="zh-TW" b="0">
                <a:latin typeface="Times New Roman" pitchFamily="18" charset="0"/>
                <a:sym typeface="Symbol" pitchFamily="18" charset="2"/>
              </a:rPr>
              <a:t>Если реализация неконформна, то ошибка найдётся через конечное время.</a:t>
            </a:r>
          </a:p>
          <a:p>
            <a:pPr>
              <a:spcBef>
                <a:spcPct val="30000"/>
              </a:spcBef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Но конформность реализации не может быть обнаружена за конечное время,</a:t>
            </a:r>
          </a:p>
          <a:p>
            <a:r>
              <a:rPr lang="ru-RU" altLang="zh-TW" b="0">
                <a:latin typeface="Times New Roman" pitchFamily="18" charset="0"/>
                <a:sym typeface="Symbol" pitchFamily="18" charset="2"/>
              </a:rPr>
              <a:t>если набор тестов бесконечен или глобальное тестирование требует</a:t>
            </a:r>
          </a:p>
          <a:p>
            <a:r>
              <a:rPr lang="ru-RU" altLang="zh-TW" b="0">
                <a:latin typeface="Times New Roman" pitchFamily="18" charset="0"/>
                <a:sym typeface="Symbol" pitchFamily="18" charset="2"/>
              </a:rPr>
              <a:t>не конечного, а бесконечного числа прогонов теста.</a:t>
            </a:r>
            <a:r>
              <a:rPr lang="ru-RU" altLang="zh-TW">
                <a:latin typeface="Times New Roman" pitchFamily="18" charset="0"/>
                <a:sym typeface="Symbol" pitchFamily="18" charset="2"/>
              </a:rPr>
              <a:t> </a:t>
            </a:r>
            <a:endParaRPr lang="en-US" altLang="zh-TW">
              <a:latin typeface="Times New Roman" pitchFamily="18" charset="0"/>
              <a:ea typeface="新細明體" charset="-120"/>
              <a:sym typeface="Symbol" pitchFamily="18" charset="2"/>
            </a:endParaRPr>
          </a:p>
        </p:txBody>
      </p:sp>
      <p:sp>
        <p:nvSpPr>
          <p:cNvPr id="1111065" name="Text Box 25"/>
          <p:cNvSpPr txBox="1">
            <a:spLocks noChangeArrowheads="1"/>
          </p:cNvSpPr>
          <p:nvPr/>
        </p:nvSpPr>
        <p:spPr bwMode="auto">
          <a:xfrm>
            <a:off x="34925" y="62087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11066" name="Text Box 26"/>
          <p:cNvSpPr txBox="1">
            <a:spLocks noChangeArrowheads="1"/>
          </p:cNvSpPr>
          <p:nvPr/>
        </p:nvSpPr>
        <p:spPr bwMode="auto">
          <a:xfrm>
            <a:off x="34925" y="63896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11067" name="Text Box 27"/>
          <p:cNvSpPr txBox="1">
            <a:spLocks noChangeArrowheads="1"/>
          </p:cNvSpPr>
          <p:nvPr/>
        </p:nvSpPr>
        <p:spPr bwMode="auto">
          <a:xfrm>
            <a:off x="0" y="1052513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11068" name="Text Box 28"/>
          <p:cNvSpPr txBox="1">
            <a:spLocks noChangeArrowheads="1"/>
          </p:cNvSpPr>
          <p:nvPr/>
        </p:nvSpPr>
        <p:spPr bwMode="auto">
          <a:xfrm>
            <a:off x="34925" y="60261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11069" name="Text Box 29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11070" name="Text Box 30"/>
          <p:cNvSpPr txBox="1">
            <a:spLocks noChangeArrowheads="1"/>
          </p:cNvSpPr>
          <p:nvPr/>
        </p:nvSpPr>
        <p:spPr bwMode="auto">
          <a:xfrm>
            <a:off x="34925" y="58769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1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11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11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23 L 5E-6 0.1257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111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11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11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257 L 5E-6 0.21482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111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7" dur="500"/>
                                        <p:tgtEl>
                                          <p:spTgt spid="1111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21482 L 5E-6 0.3409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111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11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11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34097 L 5E-6 0.425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111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11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11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425 L 5E-6 0.56135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111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1067" grpId="0"/>
      <p:bldP spid="1111067" grpId="1"/>
      <p:bldP spid="1111067" grpId="2"/>
      <p:bldP spid="1111067" grpId="3"/>
      <p:bldP spid="1111067" grpId="4"/>
      <p:bldP spid="1111067" grpId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127FE99-99E6-477B-97DD-57D21DDBF5EB}" type="slidenum">
              <a:rPr lang="ru-RU"/>
              <a:pPr/>
              <a:t>16</a:t>
            </a:fld>
            <a:endParaRPr lang="ru-RU"/>
          </a:p>
        </p:txBody>
      </p:sp>
      <p:grpSp>
        <p:nvGrpSpPr>
          <p:cNvPr id="17411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7423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7424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7425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7427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428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429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430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431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743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17426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(25)</a:t>
                </a:r>
              </a:p>
            </p:txBody>
          </p:sp>
        </p:grpSp>
      </p:grpSp>
      <p:sp>
        <p:nvSpPr>
          <p:cNvPr id="17412" name="Text Box 13"/>
          <p:cNvSpPr txBox="1">
            <a:spLocks noChangeArrowheads="1"/>
          </p:cNvSpPr>
          <p:nvPr/>
        </p:nvSpPr>
        <p:spPr bwMode="auto">
          <a:xfrm>
            <a:off x="287338" y="981075"/>
            <a:ext cx="7583487" cy="7048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b="0">
                <a:latin typeface="Times New Roman" pitchFamily="18" charset="0"/>
                <a:sym typeface="Symbol" pitchFamily="18" charset="2"/>
              </a:rPr>
              <a:t>По окончанию одного прогона теста делается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рестарт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системы, после чего</a:t>
            </a:r>
          </a:p>
          <a:p>
            <a:r>
              <a:rPr lang="ru-RU" b="0">
                <a:latin typeface="Times New Roman" pitchFamily="18" charset="0"/>
                <a:sym typeface="Symbol" pitchFamily="18" charset="2"/>
              </a:rPr>
              <a:t>прогоняется тот же или другой тест.</a:t>
            </a:r>
          </a:p>
        </p:txBody>
      </p:sp>
      <p:sp>
        <p:nvSpPr>
          <p:cNvPr id="1113102" name="Rectangle 14"/>
          <p:cNvSpPr>
            <a:spLocks noChangeArrowheads="1"/>
          </p:cNvSpPr>
          <p:nvPr/>
        </p:nvSpPr>
        <p:spPr bwMode="auto">
          <a:xfrm>
            <a:off x="87313" y="327025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4. </a:t>
            </a:r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Генерация тестов. </a:t>
            </a:r>
            <a:r>
              <a:rPr lang="ru-RU" sz="2000" b="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Рестарт</a:t>
            </a:r>
            <a:endParaRPr lang="ru-RU" sz="2000" b="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414" name="Text Box 16"/>
          <p:cNvSpPr txBox="1">
            <a:spLocks noChangeArrowheads="1"/>
          </p:cNvSpPr>
          <p:nvPr/>
        </p:nvSpPr>
        <p:spPr bwMode="auto">
          <a:xfrm>
            <a:off x="287338" y="1773238"/>
            <a:ext cx="7454900" cy="979487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altLang="zh-TW" b="0">
                <a:latin typeface="Times New Roman" pitchFamily="18" charset="0"/>
                <a:sym typeface="Symbol" pitchFamily="18" charset="2"/>
              </a:rPr>
              <a:t>Последовательность (в «диагональном процессе») прогонов тестов,</a:t>
            </a:r>
          </a:p>
          <a:p>
            <a:r>
              <a:rPr lang="ru-RU" altLang="zh-TW" b="0">
                <a:latin typeface="Times New Roman" pitchFamily="18" charset="0"/>
                <a:sym typeface="Symbol" pitchFamily="18" charset="2"/>
              </a:rPr>
              <a:t>чередующихся с рестартом системы, можно рассматривать как один тест,</a:t>
            </a:r>
          </a:p>
          <a:p>
            <a:r>
              <a:rPr lang="ru-RU" altLang="zh-TW" b="0">
                <a:latin typeface="Times New Roman" pitchFamily="18" charset="0"/>
                <a:sym typeface="Symbol" pitchFamily="18" charset="2"/>
              </a:rPr>
              <a:t>в котором как особое тестовое воздействие используется рестарт системы.</a:t>
            </a:r>
            <a:endParaRPr lang="en-US" altLang="zh-TW">
              <a:latin typeface="Times New Roman" pitchFamily="18" charset="0"/>
              <a:ea typeface="新細明體" charset="-120"/>
              <a:sym typeface="Symbol" pitchFamily="18" charset="2"/>
            </a:endParaRPr>
          </a:p>
        </p:txBody>
      </p:sp>
      <p:sp>
        <p:nvSpPr>
          <p:cNvPr id="1113108" name="Text Box 20"/>
          <p:cNvSpPr txBox="1">
            <a:spLocks noChangeArrowheads="1"/>
          </p:cNvSpPr>
          <p:nvPr/>
        </p:nvSpPr>
        <p:spPr bwMode="auto">
          <a:xfrm>
            <a:off x="34925" y="63896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13110" name="Text Box 22"/>
          <p:cNvSpPr txBox="1">
            <a:spLocks noChangeArrowheads="1"/>
          </p:cNvSpPr>
          <p:nvPr/>
        </p:nvSpPr>
        <p:spPr bwMode="auto">
          <a:xfrm>
            <a:off x="0" y="1052513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13111" name="Text Box 23"/>
          <p:cNvSpPr txBox="1">
            <a:spLocks noChangeArrowheads="1"/>
          </p:cNvSpPr>
          <p:nvPr/>
        </p:nvSpPr>
        <p:spPr bwMode="auto">
          <a:xfrm>
            <a:off x="34925" y="62071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13113" name="Text Box 25"/>
          <p:cNvSpPr txBox="1">
            <a:spLocks noChangeArrowheads="1"/>
          </p:cNvSpPr>
          <p:nvPr/>
        </p:nvSpPr>
        <p:spPr bwMode="auto">
          <a:xfrm>
            <a:off x="34925" y="60579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7419" name="Text Box 26"/>
          <p:cNvSpPr txBox="1">
            <a:spLocks noChangeArrowheads="1"/>
          </p:cNvSpPr>
          <p:nvPr/>
        </p:nvSpPr>
        <p:spPr bwMode="auto">
          <a:xfrm>
            <a:off x="287338" y="2889250"/>
            <a:ext cx="7799387" cy="158432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40000"/>
              </a:spcBef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В общем случае вместо набора тестов рассматривается один тест с рестартом:</a:t>
            </a:r>
          </a:p>
          <a:p>
            <a:pPr>
              <a:spcBef>
                <a:spcPct val="20000"/>
              </a:spcBef>
            </a:pPr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требование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 в историях теста нет бесконечных постфиксов без рестарта</a:t>
            </a:r>
          </a:p>
          <a:p>
            <a:r>
              <a:rPr lang="ru-RU" altLang="zh-TW" b="0">
                <a:latin typeface="Times New Roman" pitchFamily="18" charset="0"/>
                <a:sym typeface="Symbol" pitchFamily="18" charset="2"/>
              </a:rPr>
              <a:t>(вместо конечности каждого теста в наборе).</a:t>
            </a:r>
          </a:p>
          <a:p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(Как правило, нарушение этого требования влечет неполноту теста, что</a:t>
            </a:r>
          </a:p>
          <a:p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эквивалентно неполноте набора не обязательно конечных тестов).</a:t>
            </a:r>
            <a:endParaRPr lang="ru-RU" altLang="zh-TW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7420" name="Text Box 27"/>
          <p:cNvSpPr txBox="1">
            <a:spLocks noChangeArrowheads="1"/>
          </p:cNvSpPr>
          <p:nvPr/>
        </p:nvSpPr>
        <p:spPr bwMode="auto">
          <a:xfrm>
            <a:off x="287338" y="5508625"/>
            <a:ext cx="7756525" cy="7048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altLang="zh-TW" b="0">
                <a:latin typeface="Times New Roman" pitchFamily="18" charset="0"/>
                <a:sym typeface="Symbol" pitchFamily="18" charset="2"/>
              </a:rPr>
              <a:t>Различие между (перечислимым) набором тестов и одним тестом с рестартом</a:t>
            </a:r>
          </a:p>
          <a:p>
            <a:r>
              <a:rPr lang="ru-RU" altLang="zh-TW" b="0">
                <a:latin typeface="Times New Roman" pitchFamily="18" charset="0"/>
                <a:sym typeface="Symbol" pitchFamily="18" charset="2"/>
              </a:rPr>
              <a:t>условное и определяется удобством организации тестирующей системы.</a:t>
            </a:r>
            <a:r>
              <a:rPr lang="ru-RU" altLang="zh-TW">
                <a:latin typeface="Times New Roman" pitchFamily="18" charset="0"/>
                <a:sym typeface="Symbol" pitchFamily="18" charset="2"/>
              </a:rPr>
              <a:t> </a:t>
            </a:r>
            <a:endParaRPr lang="en-US" altLang="zh-TW">
              <a:latin typeface="Times New Roman" pitchFamily="18" charset="0"/>
              <a:ea typeface="新細明體" charset="-120"/>
              <a:sym typeface="Symbol" pitchFamily="18" charset="2"/>
            </a:endParaRPr>
          </a:p>
        </p:txBody>
      </p:sp>
      <p:sp>
        <p:nvSpPr>
          <p:cNvPr id="17421" name="Text Box 28"/>
          <p:cNvSpPr txBox="1">
            <a:spLocks noChangeArrowheads="1"/>
          </p:cNvSpPr>
          <p:nvPr/>
        </p:nvSpPr>
        <p:spPr bwMode="auto">
          <a:xfrm>
            <a:off x="287338" y="4679950"/>
            <a:ext cx="6751637" cy="7048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20000"/>
              </a:spcBef>
            </a:pP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Кроме того, во всех случаях предполагается, что</a:t>
            </a:r>
          </a:p>
          <a:p>
            <a:r>
              <a:rPr lang="ru-RU" altLang="zh-TW" b="0">
                <a:latin typeface="Times New Roman" pitchFamily="18" charset="0"/>
                <a:sym typeface="Symbol" pitchFamily="18" charset="2"/>
              </a:rPr>
              <a:t>рестарт всегда выполняется правильно и его не нужно тестировать.</a:t>
            </a:r>
          </a:p>
        </p:txBody>
      </p:sp>
      <p:sp>
        <p:nvSpPr>
          <p:cNvPr id="1113117" name="Text Box 29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1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1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1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023 L 5E-6 0.1145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113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1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1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1458 L 5E-6 0.28263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113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7" dur="500"/>
                                        <p:tgtEl>
                                          <p:spTgt spid="1113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28263 L 5E-6 0.54513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113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34" dur="500"/>
                                        <p:tgtEl>
                                          <p:spTgt spid="1113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54513 L 5E-6 0.6606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113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3110" grpId="0"/>
      <p:bldP spid="1113110" grpId="1"/>
      <p:bldP spid="1113110" grpId="2"/>
      <p:bldP spid="1113110" grpId="3"/>
      <p:bldP spid="1113110" grpId="4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6E9B043-45F3-48CF-930E-3BEE6B91381B}" type="slidenum">
              <a:rPr lang="ru-RU"/>
              <a:pPr/>
              <a:t>17</a:t>
            </a:fld>
            <a:endParaRPr lang="ru-RU"/>
          </a:p>
        </p:txBody>
      </p:sp>
      <p:grpSp>
        <p:nvGrpSpPr>
          <p:cNvPr id="18435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8443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8444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8445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8447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448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449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450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451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845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18446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(25)</a:t>
                </a:r>
              </a:p>
            </p:txBody>
          </p:sp>
        </p:grpSp>
      </p:grpSp>
      <p:sp>
        <p:nvSpPr>
          <p:cNvPr id="1117198" name="Rectangle 14"/>
          <p:cNvSpPr>
            <a:spLocks noChangeArrowheads="1"/>
          </p:cNvSpPr>
          <p:nvPr/>
        </p:nvSpPr>
        <p:spPr bwMode="auto">
          <a:xfrm>
            <a:off x="87313" y="327025"/>
            <a:ext cx="8924925" cy="8604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</a:rPr>
              <a:t>5. </a:t>
            </a:r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Оптимизация тестов.</a:t>
            </a:r>
            <a:b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000" b="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Вычисляемые отказы</a:t>
            </a:r>
            <a:endParaRPr lang="ru-RU" sz="2000" b="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17201" name="Text Box 17"/>
          <p:cNvSpPr txBox="1">
            <a:spLocks noChangeArrowheads="1"/>
          </p:cNvSpPr>
          <p:nvPr/>
        </p:nvSpPr>
        <p:spPr bwMode="auto">
          <a:xfrm>
            <a:off x="0" y="1412875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17202" name="Text Box 18"/>
          <p:cNvSpPr txBox="1">
            <a:spLocks noChangeArrowheads="1"/>
          </p:cNvSpPr>
          <p:nvPr/>
        </p:nvSpPr>
        <p:spPr bwMode="auto">
          <a:xfrm>
            <a:off x="34925" y="63817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8439" name="Text Box 21"/>
          <p:cNvSpPr txBox="1">
            <a:spLocks noChangeArrowheads="1"/>
          </p:cNvSpPr>
          <p:nvPr/>
        </p:nvSpPr>
        <p:spPr bwMode="auto">
          <a:xfrm>
            <a:off x="287338" y="1341438"/>
            <a:ext cx="7943850" cy="140652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altLang="zh-TW" b="0">
                <a:latin typeface="Times New Roman" pitchFamily="18" charset="0"/>
                <a:sym typeface="Symbol" pitchFamily="18" charset="2"/>
              </a:rPr>
              <a:t>Не все примитивные тесты нужны для полноты тестирования.</a:t>
            </a:r>
          </a:p>
          <a:p>
            <a:pPr>
              <a:spcBef>
                <a:spcPts val="600"/>
              </a:spcBef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Оптимизация = удаление «лишних» тестов.</a:t>
            </a:r>
            <a:endParaRPr lang="en-US" altLang="zh-TW" b="0">
              <a:latin typeface="Times New Roman" pitchFamily="18" charset="0"/>
              <a:ea typeface="新細明體" charset="-120"/>
              <a:sym typeface="Symbol" pitchFamily="18" charset="2"/>
            </a:endParaRPr>
          </a:p>
          <a:p>
            <a:pPr>
              <a:spcBef>
                <a:spcPts val="600"/>
              </a:spcBef>
            </a:pPr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Практическая задача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 выяснить, существует ли конечный полный набор тестов,</a:t>
            </a:r>
            <a:br>
              <a:rPr lang="ru-RU" altLang="zh-TW" b="0">
                <a:latin typeface="Times New Roman" pitchFamily="18" charset="0"/>
                <a:sym typeface="Symbol" pitchFamily="18" charset="2"/>
              </a:rPr>
            </a:br>
            <a:r>
              <a:rPr lang="ru-RU" altLang="zh-TW" b="0">
                <a:latin typeface="Times New Roman" pitchFamily="18" charset="0"/>
                <a:sym typeface="Symbol" pitchFamily="18" charset="2"/>
              </a:rPr>
              <a:t>и, если существует, найти его.</a:t>
            </a:r>
            <a:endParaRPr lang="en-US" altLang="zh-TW" sz="1600">
              <a:latin typeface="Times New Roman" pitchFamily="18" charset="0"/>
              <a:ea typeface="新細明體" charset="-120"/>
              <a:sym typeface="Symbol" pitchFamily="18" charset="2"/>
            </a:endParaRPr>
          </a:p>
        </p:txBody>
      </p:sp>
      <p:sp>
        <p:nvSpPr>
          <p:cNvPr id="18440" name="Text Box 26"/>
          <p:cNvSpPr txBox="1">
            <a:spLocks noChangeArrowheads="1"/>
          </p:cNvSpPr>
          <p:nvPr/>
        </p:nvSpPr>
        <p:spPr bwMode="auto">
          <a:xfrm>
            <a:off x="287338" y="2946400"/>
            <a:ext cx="8170862" cy="2138363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lnSpc>
                <a:spcPct val="120000"/>
              </a:lnSpc>
            </a:pPr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Например, вычисляемые отказы: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После наблюдения цепочки отказов</a:t>
            </a:r>
            <a:r>
              <a:rPr lang="ru-RU" altLang="zh-TW"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altLang="zh-TW" b="0" i="1">
                <a:latin typeface="Times New Roman" pitchFamily="18" charset="0"/>
                <a:ea typeface="新細明體" charset="-120"/>
                <a:sym typeface="Symbol" pitchFamily="18" charset="2"/>
              </a:rPr>
              <a:t>P</a:t>
            </a:r>
            <a:r>
              <a:rPr lang="ru-RU" altLang="zh-TW" b="0" baseline="-25000">
                <a:latin typeface="Times New Roman" pitchFamily="18" charset="0"/>
                <a:sym typeface="Symbol" pitchFamily="18" charset="2"/>
              </a:rPr>
              <a:t>1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,</a:t>
            </a:r>
            <a:r>
              <a:rPr lang="ru-RU" altLang="zh-TW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b="0" i="1">
                <a:latin typeface="Times New Roman" pitchFamily="18" charset="0"/>
                <a:ea typeface="新細明體" charset="-120"/>
                <a:sym typeface="Symbol" pitchFamily="18" charset="2"/>
              </a:rPr>
              <a:t>P</a:t>
            </a:r>
            <a:r>
              <a:rPr lang="ru-RU" altLang="zh-TW" b="0" baseline="-25000">
                <a:latin typeface="Times New Roman" pitchFamily="18" charset="0"/>
                <a:sym typeface="Symbol" pitchFamily="18" charset="2"/>
              </a:rPr>
              <a:t>2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,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…,</a:t>
            </a:r>
            <a:r>
              <a:rPr lang="ru-RU" altLang="zh-TW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b="0" i="1">
                <a:latin typeface="Times New Roman" pitchFamily="18" charset="0"/>
                <a:ea typeface="新細明體" charset="-120"/>
                <a:sym typeface="Symbol" pitchFamily="18" charset="2"/>
              </a:rPr>
              <a:t>P</a:t>
            </a:r>
            <a:r>
              <a:rPr lang="en-US" altLang="zh-TW" b="0" i="1" baseline="-25000">
                <a:latin typeface="Times New Roman" pitchFamily="18" charset="0"/>
                <a:ea typeface="新細明體" charset="-120"/>
                <a:sym typeface="Symbol" pitchFamily="18" charset="2"/>
              </a:rPr>
              <a:t>n</a:t>
            </a:r>
            <a:r>
              <a:rPr lang="ru-RU" altLang="zh-TW">
                <a:sym typeface="Symbol" pitchFamily="18" charset="2"/>
              </a:rPr>
              <a:t> </a:t>
            </a:r>
            <a:r>
              <a:rPr lang="en-US" altLang="zh-TW">
                <a:ea typeface="新細明體" charset="-120"/>
                <a:sym typeface="Symbol" pitchFamily="18" charset="2"/>
              </a:rPr>
              <a:t>   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не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 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надо нажимать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 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кнопку</a:t>
            </a:r>
          </a:p>
          <a:p>
            <a:pPr>
              <a:lnSpc>
                <a:spcPct val="120000"/>
              </a:lnSpc>
            </a:pPr>
            <a:r>
              <a:rPr lang="en-US" altLang="zh-TW" b="0" i="1">
                <a:latin typeface="Times New Roman" pitchFamily="18" charset="0"/>
                <a:ea typeface="新細明體" charset="-120"/>
                <a:sym typeface="Symbol" pitchFamily="18" charset="2"/>
              </a:rPr>
              <a:t>P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</a:t>
            </a:r>
            <a:r>
              <a:rPr lang="en-US" altLang="zh-TW" i="1">
                <a:latin typeface="Times New Roman" pitchFamily="18" charset="0"/>
                <a:ea typeface="新細明體" charset="-120"/>
                <a:sym typeface="Symbol" pitchFamily="18" charset="2"/>
              </a:rPr>
              <a:t>R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, если 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 </a:t>
            </a:r>
            <a:r>
              <a:rPr lang="en-US" altLang="zh-TW" b="0" i="1">
                <a:latin typeface="Times New Roman" pitchFamily="18" charset="0"/>
                <a:ea typeface="新細明體" charset="-120"/>
                <a:sym typeface="Symbol" pitchFamily="18" charset="2"/>
              </a:rPr>
              <a:t>P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 </a:t>
            </a:r>
            <a:r>
              <a:rPr lang="en-US" altLang="zh-TW" b="0" i="1">
                <a:latin typeface="Times New Roman" pitchFamily="18" charset="0"/>
                <a:ea typeface="新細明體" charset="-120"/>
                <a:sym typeface="Symbol" pitchFamily="18" charset="2"/>
              </a:rPr>
              <a:t>P</a:t>
            </a:r>
            <a:r>
              <a:rPr lang="ru-RU" altLang="zh-TW" b="0" baseline="-25000">
                <a:latin typeface="Times New Roman" pitchFamily="18" charset="0"/>
                <a:sym typeface="Symbol" pitchFamily="18" charset="2"/>
              </a:rPr>
              <a:t>1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</a:t>
            </a:r>
            <a:r>
              <a:rPr lang="ru-RU" altLang="zh-TW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b="0" i="1">
                <a:latin typeface="Times New Roman" pitchFamily="18" charset="0"/>
                <a:ea typeface="新細明體" charset="-120"/>
                <a:sym typeface="Symbol" pitchFamily="18" charset="2"/>
              </a:rPr>
              <a:t>P</a:t>
            </a:r>
            <a:r>
              <a:rPr lang="ru-RU" altLang="zh-TW" b="0" baseline="-25000">
                <a:latin typeface="Times New Roman" pitchFamily="18" charset="0"/>
                <a:sym typeface="Symbol" pitchFamily="18" charset="2"/>
              </a:rPr>
              <a:t>2</a:t>
            </a:r>
            <a:r>
              <a:rPr lang="ru-RU" altLang="zh-TW">
                <a:sym typeface="Symbol" pitchFamily="18" charset="2"/>
              </a:rPr>
              <a:t> </a:t>
            </a:r>
            <a:r>
              <a:rPr lang="ru-RU" altLang="zh-TW" b="0">
                <a:sym typeface="Symbol" pitchFamily="18" charset="2"/>
              </a:rPr>
              <a:t></a:t>
            </a:r>
            <a:r>
              <a:rPr lang="ru-RU" altLang="zh-TW">
                <a:sym typeface="Symbol" pitchFamily="18" charset="2"/>
              </a:rPr>
              <a:t> 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…</a:t>
            </a:r>
            <a:r>
              <a:rPr lang="ru-RU" altLang="zh-TW">
                <a:sym typeface="Symbol" pitchFamily="18" charset="2"/>
              </a:rPr>
              <a:t> </a:t>
            </a:r>
            <a:r>
              <a:rPr lang="ru-RU" altLang="zh-TW" b="0">
                <a:sym typeface="Symbol" pitchFamily="18" charset="2"/>
              </a:rPr>
              <a:t></a:t>
            </a:r>
            <a:r>
              <a:rPr lang="ru-RU" altLang="zh-TW">
                <a:sym typeface="Symbol" pitchFamily="18" charset="2"/>
              </a:rPr>
              <a:t> </a:t>
            </a:r>
            <a:r>
              <a:rPr lang="en-US" altLang="zh-TW" b="0" i="1">
                <a:latin typeface="Times New Roman" pitchFamily="18" charset="0"/>
                <a:ea typeface="新細明體" charset="-120"/>
                <a:sym typeface="Symbol" pitchFamily="18" charset="2"/>
              </a:rPr>
              <a:t>P</a:t>
            </a:r>
            <a:r>
              <a:rPr lang="en-US" altLang="zh-TW" b="0" i="1" baseline="-25000">
                <a:latin typeface="Times New Roman" pitchFamily="18" charset="0"/>
                <a:ea typeface="新細明體" charset="-120"/>
                <a:sym typeface="Symbol" pitchFamily="18" charset="2"/>
              </a:rPr>
              <a:t>n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, так как наблюдаться будет только отказ  </a:t>
            </a:r>
            <a:r>
              <a:rPr lang="en-US" altLang="zh-TW" b="0" i="1">
                <a:latin typeface="Times New Roman" pitchFamily="18" charset="0"/>
                <a:ea typeface="新細明體" charset="-120"/>
                <a:sym typeface="Symbol" pitchFamily="18" charset="2"/>
              </a:rPr>
              <a:t>P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Наблюдение любого действия  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 </a:t>
            </a:r>
            <a:r>
              <a:rPr lang="en-US" altLang="zh-TW" b="0" i="1">
                <a:latin typeface="Times New Roman" pitchFamily="18" charset="0"/>
                <a:ea typeface="新細明體" charset="-120"/>
                <a:sym typeface="Symbol" pitchFamily="18" charset="2"/>
              </a:rPr>
              <a:t>z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altLang="zh-TW" b="0" i="1">
                <a:latin typeface="Times New Roman" pitchFamily="18" charset="0"/>
                <a:ea typeface="新細明體" charset="-120"/>
                <a:sym typeface="Symbol" pitchFamily="18" charset="2"/>
              </a:rPr>
              <a:t>P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 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делает трассу несогласованной, поэтому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после цепочки отказов такого действия   </a:t>
            </a:r>
            <a:r>
              <a:rPr lang="en-US" altLang="zh-TW" b="0" i="1">
                <a:latin typeface="Times New Roman" pitchFamily="18" charset="0"/>
                <a:ea typeface="新細明體" charset="-120"/>
                <a:sym typeface="Symbol" pitchFamily="18" charset="2"/>
              </a:rPr>
              <a:t>z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  не может быть ни в какой реализации.</a:t>
            </a:r>
          </a:p>
        </p:txBody>
      </p:sp>
      <p:sp>
        <p:nvSpPr>
          <p:cNvPr id="18441" name="Text Box 28"/>
          <p:cNvSpPr txBox="1">
            <a:spLocks noChangeArrowheads="1"/>
          </p:cNvSpPr>
          <p:nvPr/>
        </p:nvSpPr>
        <p:spPr bwMode="auto">
          <a:xfrm>
            <a:off x="287338" y="5267325"/>
            <a:ext cx="7473950" cy="430213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Удаляются тесты, сгенерированные по трассам с вычисляемыми отказами.</a:t>
            </a:r>
            <a:endParaRPr lang="en-US" altLang="zh-TW" u="sng">
              <a:latin typeface="Times New Roman" pitchFamily="18" charset="0"/>
              <a:ea typeface="新細明體" charset="-120"/>
              <a:sym typeface="Symbol" pitchFamily="18" charset="2"/>
            </a:endParaRPr>
          </a:p>
        </p:txBody>
      </p:sp>
      <p:sp>
        <p:nvSpPr>
          <p:cNvPr id="1117213" name="Text Box 29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1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17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17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5E-6 0.23588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117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17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17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23588 L 5E-6 0.56667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117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7201" grpId="0"/>
      <p:bldP spid="1117201" grpId="1"/>
      <p:bldP spid="1117201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D744905-396A-42FA-8B18-1272250135F3}" type="slidenum">
              <a:rPr lang="ru-RU"/>
              <a:pPr/>
              <a:t>18</a:t>
            </a:fld>
            <a:endParaRPr lang="ru-RU"/>
          </a:p>
        </p:txBody>
      </p:sp>
      <p:grpSp>
        <p:nvGrpSpPr>
          <p:cNvPr id="19459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9468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9469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9470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9472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473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474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475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47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947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19471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(25)</a:t>
                </a:r>
              </a:p>
            </p:txBody>
          </p:sp>
        </p:grpSp>
      </p:grpSp>
      <p:sp>
        <p:nvSpPr>
          <p:cNvPr id="1121293" name="Rectangle 13"/>
          <p:cNvSpPr>
            <a:spLocks noChangeArrowheads="1"/>
          </p:cNvSpPr>
          <p:nvPr/>
        </p:nvSpPr>
        <p:spPr bwMode="auto">
          <a:xfrm>
            <a:off x="87313" y="327025"/>
            <a:ext cx="8924925" cy="8604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5. </a:t>
            </a:r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Оптимизация тестов.</a:t>
            </a:r>
            <a:b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000" b="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Неактуальные трассы</a:t>
            </a:r>
          </a:p>
        </p:txBody>
      </p:sp>
      <p:sp>
        <p:nvSpPr>
          <p:cNvPr id="1121294" name="Text Box 14"/>
          <p:cNvSpPr txBox="1">
            <a:spLocks noChangeArrowheads="1"/>
          </p:cNvSpPr>
          <p:nvPr/>
        </p:nvSpPr>
        <p:spPr bwMode="auto">
          <a:xfrm>
            <a:off x="0" y="1371600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21295" name="Text Box 15"/>
          <p:cNvSpPr txBox="1">
            <a:spLocks noChangeArrowheads="1"/>
          </p:cNvSpPr>
          <p:nvPr/>
        </p:nvSpPr>
        <p:spPr bwMode="auto">
          <a:xfrm>
            <a:off x="34925" y="65325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21296" name="Text Box 16"/>
          <p:cNvSpPr txBox="1">
            <a:spLocks noChangeArrowheads="1"/>
          </p:cNvSpPr>
          <p:nvPr/>
        </p:nvSpPr>
        <p:spPr bwMode="auto">
          <a:xfrm>
            <a:off x="34925" y="63833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9464" name="Text Box 17"/>
          <p:cNvSpPr txBox="1">
            <a:spLocks noChangeArrowheads="1"/>
          </p:cNvSpPr>
          <p:nvPr/>
        </p:nvSpPr>
        <p:spPr bwMode="auto">
          <a:xfrm>
            <a:off x="287338" y="1268413"/>
            <a:ext cx="6819900" cy="979487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altLang="zh-TW" b="0">
                <a:latin typeface="Times New Roman" pitchFamily="18" charset="0"/>
                <a:sym typeface="Symbol" pitchFamily="18" charset="2"/>
              </a:rPr>
              <a:t>Тестовая трасса </a:t>
            </a: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актуальная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, если она встречается хотя бы в одной</a:t>
            </a:r>
          </a:p>
          <a:p>
            <a:r>
              <a:rPr lang="ru-RU" altLang="zh-TW" b="0">
                <a:latin typeface="Times New Roman" pitchFamily="18" charset="0"/>
                <a:sym typeface="Symbol" pitchFamily="18" charset="2"/>
              </a:rPr>
              <a:t>безопасно-тестируемой реализации.</a:t>
            </a:r>
          </a:p>
          <a:p>
            <a:r>
              <a:rPr lang="ru-RU" altLang="zh-TW" b="0">
                <a:latin typeface="Times New Roman" pitchFamily="18" charset="0"/>
                <a:sym typeface="Symbol" pitchFamily="18" charset="2"/>
              </a:rPr>
              <a:t>            </a:t>
            </a:r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Из тестов удаляются все истории с неактуальными трассами.</a:t>
            </a:r>
            <a:endParaRPr lang="en-US" altLang="zh-TW" u="sng">
              <a:latin typeface="Times New Roman" pitchFamily="18" charset="0"/>
              <a:ea typeface="新細明體" charset="-120"/>
              <a:sym typeface="Symbol" pitchFamily="18" charset="2"/>
            </a:endParaRPr>
          </a:p>
        </p:txBody>
      </p:sp>
      <p:pic>
        <p:nvPicPr>
          <p:cNvPr id="19465" name="Picture 18" descr="Неактуальная трасс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076700"/>
            <a:ext cx="8778875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Text Box 19"/>
          <p:cNvSpPr txBox="1">
            <a:spLocks noChangeArrowheads="1"/>
          </p:cNvSpPr>
          <p:nvPr/>
        </p:nvSpPr>
        <p:spPr bwMode="auto">
          <a:xfrm>
            <a:off x="287338" y="2457450"/>
            <a:ext cx="6588125" cy="430213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altLang="zh-TW" b="0">
                <a:latin typeface="Times New Roman" pitchFamily="18" charset="0"/>
                <a:sym typeface="Symbol" pitchFamily="18" charset="2"/>
              </a:rPr>
              <a:t>В частности, не актуальны все тестовые несогласованные трассы.</a:t>
            </a:r>
            <a:endParaRPr lang="en-US" altLang="zh-TW" b="0">
              <a:latin typeface="Times New Roman" pitchFamily="18" charset="0"/>
              <a:ea typeface="新細明體" charset="-120"/>
              <a:sym typeface="Symbol" pitchFamily="18" charset="2"/>
            </a:endParaRPr>
          </a:p>
        </p:txBody>
      </p:sp>
      <p:sp>
        <p:nvSpPr>
          <p:cNvPr id="19467" name="Text Box 20"/>
          <p:cNvSpPr txBox="1">
            <a:spLocks noChangeArrowheads="1"/>
          </p:cNvSpPr>
          <p:nvPr/>
        </p:nvSpPr>
        <p:spPr bwMode="auto">
          <a:xfrm>
            <a:off x="287338" y="3176588"/>
            <a:ext cx="6384925" cy="7048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altLang="zh-TW" b="0">
                <a:latin typeface="Times New Roman" pitchFamily="18" charset="0"/>
                <a:sym typeface="Symbol" pitchFamily="18" charset="2"/>
              </a:rPr>
              <a:t>Могут быть согласованные тестовые и даже безопасные трассы</a:t>
            </a:r>
          </a:p>
          <a:p>
            <a:r>
              <a:rPr lang="ru-RU" altLang="zh-TW" b="0">
                <a:latin typeface="Times New Roman" pitchFamily="18" charset="0"/>
                <a:sym typeface="Symbol" pitchFamily="18" charset="2"/>
              </a:rPr>
              <a:t>спецификации, которые не актуальны.</a:t>
            </a:r>
            <a:endParaRPr lang="en-US" altLang="zh-TW" b="0">
              <a:latin typeface="Times New Roman" pitchFamily="18" charset="0"/>
              <a:ea typeface="新細明體" charset="-12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2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21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21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5E-6 0.1631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121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21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21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6324 L 5E-6 0.2626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121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1294" grpId="0"/>
      <p:bldP spid="1121294" grpId="1"/>
      <p:bldP spid="112129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9269DC3-FD39-4D7C-9C88-41C268DF396C}" type="slidenum">
              <a:rPr lang="ru-RU"/>
              <a:pPr/>
              <a:t>19</a:t>
            </a:fld>
            <a:endParaRPr lang="ru-RU"/>
          </a:p>
        </p:txBody>
      </p:sp>
      <p:pic>
        <p:nvPicPr>
          <p:cNvPr id="20483" name="Picture 36" descr="Неконформная трасса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2374900"/>
            <a:ext cx="86042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9267" name="Picture 35" descr="Неконформная трасса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338" y="2374900"/>
            <a:ext cx="86042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31"/>
          <p:cNvSpPr txBox="1">
            <a:spLocks noChangeArrowheads="1"/>
          </p:cNvSpPr>
          <p:nvPr/>
        </p:nvSpPr>
        <p:spPr bwMode="auto">
          <a:xfrm>
            <a:off x="539750" y="4976813"/>
            <a:ext cx="8135938" cy="387350"/>
          </a:xfrm>
          <a:prstGeom prst="rect">
            <a:avLst/>
          </a:prstGeom>
          <a:solidFill>
            <a:srgbClr val="F7F1D9"/>
          </a:solidFill>
          <a:ln w="9525">
            <a:solidFill>
              <a:srgbClr val="DAC052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TW" sz="2000" b="0">
                <a:latin typeface="Times New Roman" pitchFamily="18" charset="0"/>
              </a:rPr>
              <a:t>Все т</a:t>
            </a:r>
            <a:r>
              <a:rPr lang="en-US" altLang="zh-TW" sz="2000" b="0">
                <a:latin typeface="Times New Roman" pitchFamily="18" charset="0"/>
                <a:ea typeface="新細明體" charset="-120"/>
              </a:rPr>
              <a:t>расс</a:t>
            </a:r>
            <a:r>
              <a:rPr lang="ru-RU" altLang="zh-TW" sz="2000" b="0">
                <a:latin typeface="Times New Roman" pitchFamily="18" charset="0"/>
              </a:rPr>
              <a:t>ы к</a:t>
            </a:r>
            <a:r>
              <a:rPr lang="en-US" altLang="zh-TW" sz="2000" b="0">
                <a:latin typeface="Times New Roman" pitchFamily="18" charset="0"/>
                <a:ea typeface="新細明體" charset="-120"/>
              </a:rPr>
              <a:t>онформн</a:t>
            </a:r>
            <a:r>
              <a:rPr lang="ru-RU" altLang="zh-TW" sz="2000" b="0">
                <a:latin typeface="Times New Roman" pitchFamily="18" charset="0"/>
              </a:rPr>
              <a:t>ы</a:t>
            </a:r>
            <a:r>
              <a:rPr lang="en-US" altLang="zh-TW" sz="2000" b="0">
                <a:latin typeface="Times New Roman" pitchFamily="18" charset="0"/>
                <a:ea typeface="新細明體" charset="-120"/>
              </a:rPr>
              <a:t> слева и неконформн</a:t>
            </a:r>
            <a:r>
              <a:rPr lang="ru-RU" altLang="zh-TW" sz="2000" b="0">
                <a:latin typeface="Times New Roman" pitchFamily="18" charset="0"/>
              </a:rPr>
              <a:t>ы</a:t>
            </a:r>
            <a:r>
              <a:rPr lang="en-US" altLang="zh-TW" sz="2000" b="0">
                <a:latin typeface="Times New Roman" pitchFamily="18" charset="0"/>
                <a:ea typeface="新細明體" charset="-120"/>
              </a:rPr>
              <a:t> справа</a:t>
            </a:r>
            <a:r>
              <a:rPr lang="ru-RU" altLang="zh-TW" sz="2000" b="0">
                <a:latin typeface="Times New Roman" pitchFamily="18" charset="0"/>
              </a:rPr>
              <a:t>.</a:t>
            </a:r>
            <a:endParaRPr lang="ru-RU" sz="2000" b="0">
              <a:latin typeface="Times New Roman" pitchFamily="18" charset="0"/>
            </a:endParaRPr>
          </a:p>
        </p:txBody>
      </p:sp>
      <p:sp>
        <p:nvSpPr>
          <p:cNvPr id="1119262" name="Text Box 30"/>
          <p:cNvSpPr txBox="1">
            <a:spLocks noChangeArrowheads="1"/>
          </p:cNvSpPr>
          <p:nvPr/>
        </p:nvSpPr>
        <p:spPr bwMode="auto">
          <a:xfrm>
            <a:off x="539750" y="4976813"/>
            <a:ext cx="8135938" cy="387350"/>
          </a:xfrm>
          <a:prstGeom prst="rect">
            <a:avLst/>
          </a:prstGeom>
          <a:solidFill>
            <a:srgbClr val="F7F1D9"/>
          </a:solidFill>
          <a:ln w="9525">
            <a:solidFill>
              <a:srgbClr val="DAC052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TW" sz="2000" b="0">
                <a:latin typeface="Times New Roman" pitchFamily="18" charset="0"/>
              </a:rPr>
              <a:t>Т</a:t>
            </a:r>
            <a:r>
              <a:rPr lang="en-US" altLang="zh-TW" sz="2000" b="0">
                <a:latin typeface="Times New Roman" pitchFamily="18" charset="0"/>
                <a:ea typeface="新細明體" charset="-120"/>
              </a:rPr>
              <a:t>расса 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Euclid Symbol" pitchFamily="18" charset="2"/>
              </a:rPr>
              <a:t></a:t>
            </a:r>
            <a:r>
              <a:rPr lang="ru-RU" altLang="zh-TW" sz="2000" b="0"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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Euclid Symbol" pitchFamily="18" charset="2"/>
              </a:rPr>
              <a:t></a:t>
            </a:r>
            <a:r>
              <a:rPr lang="en-US" altLang="zh-TW" sz="2000" b="0">
                <a:latin typeface="Times New Roman" pitchFamily="18" charset="0"/>
                <a:ea typeface="新細明體" charset="-120"/>
              </a:rPr>
              <a:t> </a:t>
            </a:r>
            <a:r>
              <a:rPr lang="ru-RU" altLang="zh-TW" sz="2000" b="0">
                <a:latin typeface="Times New Roman" pitchFamily="18" charset="0"/>
              </a:rPr>
              <a:t>и ее продолжения к</a:t>
            </a:r>
            <a:r>
              <a:rPr lang="en-US" altLang="zh-TW" sz="2000" b="0">
                <a:latin typeface="Times New Roman" pitchFamily="18" charset="0"/>
                <a:ea typeface="新細明體" charset="-120"/>
              </a:rPr>
              <a:t>онформн</a:t>
            </a:r>
            <a:r>
              <a:rPr lang="ru-RU" altLang="zh-TW" sz="2000" b="0">
                <a:latin typeface="Times New Roman" pitchFamily="18" charset="0"/>
              </a:rPr>
              <a:t>ы</a:t>
            </a:r>
            <a:r>
              <a:rPr lang="en-US" altLang="zh-TW" sz="2000" b="0">
                <a:latin typeface="Times New Roman" pitchFamily="18" charset="0"/>
                <a:ea typeface="新細明體" charset="-120"/>
              </a:rPr>
              <a:t> слева и неконформн</a:t>
            </a:r>
            <a:r>
              <a:rPr lang="ru-RU" altLang="zh-TW" sz="2000" b="0">
                <a:latin typeface="Times New Roman" pitchFamily="18" charset="0"/>
              </a:rPr>
              <a:t>ы</a:t>
            </a:r>
            <a:r>
              <a:rPr lang="en-US" altLang="zh-TW" sz="2000" b="0">
                <a:latin typeface="Times New Roman" pitchFamily="18" charset="0"/>
                <a:ea typeface="新細明體" charset="-120"/>
              </a:rPr>
              <a:t> справа</a:t>
            </a:r>
            <a:r>
              <a:rPr lang="ru-RU" altLang="zh-TW" sz="2000" b="0">
                <a:latin typeface="Times New Roman" pitchFamily="18" charset="0"/>
              </a:rPr>
              <a:t>.</a:t>
            </a:r>
            <a:endParaRPr lang="ru-RU" sz="2000" b="0">
              <a:latin typeface="Times New Roman" pitchFamily="18" charset="0"/>
            </a:endParaRPr>
          </a:p>
        </p:txBody>
      </p:sp>
      <p:grpSp>
        <p:nvGrpSpPr>
          <p:cNvPr id="20487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0497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20498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0499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0501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02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03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04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05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20506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20500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(25)</a:t>
                </a:r>
              </a:p>
            </p:txBody>
          </p:sp>
        </p:grpSp>
      </p:grpSp>
      <p:sp>
        <p:nvSpPr>
          <p:cNvPr id="1119245" name="Rectangle 13"/>
          <p:cNvSpPr>
            <a:spLocks noChangeArrowheads="1"/>
          </p:cNvSpPr>
          <p:nvPr/>
        </p:nvSpPr>
        <p:spPr bwMode="auto">
          <a:xfrm>
            <a:off x="87313" y="327025"/>
            <a:ext cx="8924925" cy="8604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</a:rPr>
              <a:t>5.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Оптимизация тестов.</a:t>
            </a:r>
            <a:b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000" b="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Неконформные трассы</a:t>
            </a:r>
          </a:p>
        </p:txBody>
      </p:sp>
      <p:sp>
        <p:nvSpPr>
          <p:cNvPr id="1119246" name="Text Box 14"/>
          <p:cNvSpPr txBox="1">
            <a:spLocks noChangeArrowheads="1"/>
          </p:cNvSpPr>
          <p:nvPr/>
        </p:nvSpPr>
        <p:spPr bwMode="auto">
          <a:xfrm>
            <a:off x="0" y="1371600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19247" name="Text Box 15"/>
          <p:cNvSpPr txBox="1">
            <a:spLocks noChangeArrowheads="1"/>
          </p:cNvSpPr>
          <p:nvPr/>
        </p:nvSpPr>
        <p:spPr bwMode="auto">
          <a:xfrm>
            <a:off x="34925" y="63865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19248" name="Text Box 16"/>
          <p:cNvSpPr txBox="1">
            <a:spLocks noChangeArrowheads="1"/>
          </p:cNvSpPr>
          <p:nvPr/>
        </p:nvSpPr>
        <p:spPr bwMode="auto">
          <a:xfrm>
            <a:off x="34925" y="62372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0492" name="Text Box 17"/>
          <p:cNvSpPr txBox="1">
            <a:spLocks noChangeArrowheads="1"/>
          </p:cNvSpPr>
          <p:nvPr/>
        </p:nvSpPr>
        <p:spPr bwMode="auto">
          <a:xfrm>
            <a:off x="287338" y="1268413"/>
            <a:ext cx="8561387" cy="979487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altLang="zh-TW" b="0">
                <a:latin typeface="Times New Roman" pitchFamily="18" charset="0"/>
                <a:sym typeface="Symbol" pitchFamily="18" charset="2"/>
              </a:rPr>
              <a:t>Безопасная трасса спецификации </a:t>
            </a: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конформная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, если она встречается хотя бы в одной</a:t>
            </a:r>
          </a:p>
          <a:p>
            <a:r>
              <a:rPr lang="ru-RU" altLang="zh-TW" b="0">
                <a:latin typeface="Times New Roman" pitchFamily="18" charset="0"/>
                <a:sym typeface="Symbol" pitchFamily="18" charset="2"/>
              </a:rPr>
              <a:t>конформной реализации.</a:t>
            </a:r>
          </a:p>
          <a:p>
            <a:r>
              <a:rPr lang="ru-RU" altLang="zh-TW" b="0">
                <a:latin typeface="Times New Roman" pitchFamily="18" charset="0"/>
                <a:sym typeface="Symbol" pitchFamily="18" charset="2"/>
              </a:rPr>
              <a:t>            </a:t>
            </a:r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Удаляются тесты, сгенерированные по неконформным трассам спецификации.</a:t>
            </a:r>
            <a:endParaRPr lang="en-US" altLang="zh-TW" u="sng">
              <a:latin typeface="Times New Roman" pitchFamily="18" charset="0"/>
              <a:ea typeface="新細明體" charset="-120"/>
              <a:sym typeface="Symbol" pitchFamily="18" charset="2"/>
            </a:endParaRPr>
          </a:p>
        </p:txBody>
      </p:sp>
      <p:sp>
        <p:nvSpPr>
          <p:cNvPr id="1119261" name="Text Box 29"/>
          <p:cNvSpPr txBox="1">
            <a:spLocks noChangeArrowheads="1"/>
          </p:cNvSpPr>
          <p:nvPr/>
        </p:nvSpPr>
        <p:spPr bwMode="auto">
          <a:xfrm>
            <a:off x="539750" y="4976813"/>
            <a:ext cx="8135938" cy="387350"/>
          </a:xfrm>
          <a:prstGeom prst="rect">
            <a:avLst/>
          </a:prstGeom>
          <a:solidFill>
            <a:srgbClr val="F7F1D9"/>
          </a:solidFill>
          <a:ln w="9525">
            <a:solidFill>
              <a:srgbClr val="DAC052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TW" sz="2000" b="0">
                <a:latin typeface="Times New Roman" pitchFamily="18" charset="0"/>
              </a:rPr>
              <a:t>Т</a:t>
            </a:r>
            <a:r>
              <a:rPr lang="en-US" altLang="zh-TW" sz="2000" b="0">
                <a:latin typeface="Times New Roman" pitchFamily="18" charset="0"/>
                <a:ea typeface="新細明體" charset="-120"/>
              </a:rPr>
              <a:t>расса 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Euclid Symbol" pitchFamily="18" charset="2"/>
              </a:rPr>
              <a:t></a:t>
            </a:r>
            <a:r>
              <a:rPr lang="ru-RU" altLang="zh-TW" sz="2000" b="0"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</a:t>
            </a:r>
            <a:r>
              <a:rPr lang="en-US" altLang="zh-TW" sz="2000" b="0">
                <a:latin typeface="Times New Roman" pitchFamily="18" charset="0"/>
                <a:ea typeface="新細明體" charset="-120"/>
              </a:rPr>
              <a:t>,</a:t>
            </a:r>
            <a:r>
              <a:rPr lang="ru-RU" altLang="zh-TW" sz="2000" b="0">
                <a:latin typeface="Times New Roman" pitchFamily="18" charset="0"/>
              </a:rPr>
              <a:t> </a:t>
            </a:r>
            <a:r>
              <a:rPr lang="en-US" altLang="zh-TW" sz="2000" b="0" i="1">
                <a:latin typeface="Times New Roman" pitchFamily="18" charset="0"/>
                <a:ea typeface="新細明體" charset="-120"/>
              </a:rPr>
              <a:t>x</a:t>
            </a:r>
            <a:r>
              <a:rPr lang="en-US" altLang="zh-TW" sz="2000" b="0">
                <a:latin typeface="Times New Roman" pitchFamily="18" charset="0"/>
                <a:ea typeface="新細明體" charset="-120"/>
              </a:rPr>
              <a:t>,</a:t>
            </a:r>
            <a:r>
              <a:rPr lang="ru-RU" altLang="zh-TW" sz="2000" b="0">
                <a:latin typeface="Times New Roman" pitchFamily="18" charset="0"/>
              </a:rPr>
              <a:t> 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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Euclid Symbol" pitchFamily="18" charset="2"/>
              </a:rPr>
              <a:t></a:t>
            </a:r>
            <a:r>
              <a:rPr lang="en-US" altLang="zh-TW" sz="2000" b="0">
                <a:latin typeface="Times New Roman" pitchFamily="18" charset="0"/>
                <a:ea typeface="新細明體" charset="-120"/>
              </a:rPr>
              <a:t> конформна слева и неконформна справа</a:t>
            </a:r>
            <a:r>
              <a:rPr lang="ru-RU" altLang="zh-TW" sz="2000" b="0">
                <a:latin typeface="Times New Roman" pitchFamily="18" charset="0"/>
              </a:rPr>
              <a:t>.</a:t>
            </a:r>
            <a:endParaRPr lang="ru-RU" sz="2000" b="0">
              <a:latin typeface="Times New Roman" pitchFamily="18" charset="0"/>
            </a:endParaRPr>
          </a:p>
        </p:txBody>
      </p:sp>
      <p:pic>
        <p:nvPicPr>
          <p:cNvPr id="1119266" name="Picture 34" descr="Неконформная трасса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338" y="2374900"/>
            <a:ext cx="86042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9269" name="Text Box 37"/>
          <p:cNvSpPr txBox="1">
            <a:spLocks noChangeArrowheads="1"/>
          </p:cNvSpPr>
          <p:nvPr/>
        </p:nvSpPr>
        <p:spPr bwMode="auto">
          <a:xfrm>
            <a:off x="34925" y="65659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19270" name="Text Box 38"/>
          <p:cNvSpPr txBox="1">
            <a:spLocks noChangeArrowheads="1"/>
          </p:cNvSpPr>
          <p:nvPr/>
        </p:nvSpPr>
        <p:spPr bwMode="auto">
          <a:xfrm>
            <a:off x="180975" y="5013325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1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19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19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01181 0.53056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119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19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19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19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19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19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19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119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119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19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19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19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119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19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19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119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119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9262" grpId="0" animBg="1"/>
      <p:bldP spid="1119246" grpId="0"/>
      <p:bldP spid="1119246" grpId="1"/>
      <p:bldP spid="1119246" grpId="2"/>
      <p:bldP spid="1119247" grpId="0"/>
      <p:bldP spid="1119248" grpId="0"/>
      <p:bldP spid="1119261" grpId="0" animBg="1"/>
      <p:bldP spid="1119269" grpId="0"/>
      <p:bldP spid="1119270" grpId="0"/>
      <p:bldP spid="1119270" grpId="1"/>
      <p:bldP spid="1119270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0C3F69A-852B-40A9-864C-93E6C81911EC}" type="slidenum">
              <a:rPr lang="ru-RU"/>
              <a:pPr/>
              <a:t>2</a:t>
            </a:fld>
            <a:endParaRPr lang="ru-RU"/>
          </a:p>
        </p:txBody>
      </p:sp>
      <p:sp>
        <p:nvSpPr>
          <p:cNvPr id="947223" name="Rectangle 23"/>
          <p:cNvSpPr>
            <a:spLocks noGrp="1" noChangeArrowheads="1"/>
          </p:cNvSpPr>
          <p:nvPr>
            <p:ph type="title"/>
          </p:nvPr>
        </p:nvSpPr>
        <p:spPr>
          <a:xfrm>
            <a:off x="85725" y="328613"/>
            <a:ext cx="8924925" cy="555625"/>
          </a:xfrm>
          <a:solidFill>
            <a:srgbClr val="EBF5C7"/>
          </a:solidFill>
          <a:ln>
            <a:solidFill>
              <a:srgbClr val="DBED97"/>
            </a:solidFill>
          </a:ln>
        </p:spPr>
        <p:txBody>
          <a:bodyPr lIns="54000" tIns="90000" rIns="54000" bIns="90000"/>
          <a:lstStyle/>
          <a:p>
            <a:pPr eaLnBrk="1" hangingPunct="1">
              <a:defRPr/>
            </a:pPr>
            <a:r>
              <a:rPr lang="ru-RU" sz="240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План доклада</a:t>
            </a:r>
            <a:endParaRPr lang="ru-RU" sz="2000" i="1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3076" name="Group 5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080" name="Text Box 55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3081" name="Group 5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3082" name="Group 5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3084" name="Rectangle 5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85" name="Rectangle 5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86" name="Rectangle 6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87" name="Rectangle 6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88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3089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3083" name="Text Box 64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(25)</a:t>
                </a:r>
              </a:p>
            </p:txBody>
          </p:sp>
        </p:grpSp>
      </p:grpSp>
      <p:sp>
        <p:nvSpPr>
          <p:cNvPr id="3077" name="Text Box 114"/>
          <p:cNvSpPr txBox="1">
            <a:spLocks noChangeArrowheads="1"/>
          </p:cNvSpPr>
          <p:nvPr/>
        </p:nvSpPr>
        <p:spPr bwMode="auto">
          <a:xfrm>
            <a:off x="539750" y="1201738"/>
            <a:ext cx="8137525" cy="2638425"/>
          </a:xfrm>
          <a:prstGeom prst="rect">
            <a:avLst/>
          </a:prstGeom>
          <a:solidFill>
            <a:srgbClr val="DDF2F3"/>
          </a:solidFill>
          <a:ln w="9525">
            <a:solidFill>
              <a:srgbClr val="89DCE7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2400" b="0"/>
              <a:t>Формализация тестирования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2400" b="0"/>
              <a:t>Модели реализации и спецификации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2400" b="0"/>
              <a:t>Гипотеза о безопасности и безопасная конформность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2400" b="0"/>
              <a:t>Генерация тестов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2400" b="0"/>
              <a:t>Оптимизация тестов</a:t>
            </a:r>
          </a:p>
        </p:txBody>
      </p:sp>
      <p:sp>
        <p:nvSpPr>
          <p:cNvPr id="3078" name="Text Box 115"/>
          <p:cNvSpPr txBox="1">
            <a:spLocks noChangeArrowheads="1"/>
          </p:cNvSpPr>
          <p:nvPr/>
        </p:nvSpPr>
        <p:spPr bwMode="auto">
          <a:xfrm>
            <a:off x="576263" y="3948113"/>
            <a:ext cx="8137525" cy="1543050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 startAt="6"/>
            </a:pPr>
            <a:r>
              <a:rPr lang="ru-RU" sz="2400" b="0"/>
              <a:t>Проблемы практического тестирования</a:t>
            </a:r>
          </a:p>
          <a:p>
            <a:pPr marL="342900" indent="-342900">
              <a:spcBef>
                <a:spcPct val="50000"/>
              </a:spcBef>
              <a:buFontTx/>
              <a:buAutoNum type="arabicPeriod" startAt="6"/>
            </a:pPr>
            <a:r>
              <a:rPr lang="ru-RU" sz="2400" b="0"/>
              <a:t>Тестирование с закрытым состоянием</a:t>
            </a:r>
          </a:p>
          <a:p>
            <a:pPr marL="342900" indent="-342900">
              <a:spcBef>
                <a:spcPct val="50000"/>
              </a:spcBef>
              <a:buFontTx/>
              <a:buAutoNum type="arabicPeriod" startAt="6"/>
            </a:pPr>
            <a:r>
              <a:rPr lang="ru-RU" sz="2400" b="0"/>
              <a:t>Тестирование с открытым состоянием</a:t>
            </a:r>
          </a:p>
        </p:txBody>
      </p:sp>
      <p:sp>
        <p:nvSpPr>
          <p:cNvPr id="3079" name="Text Box 116"/>
          <p:cNvSpPr txBox="1">
            <a:spLocks noChangeArrowheads="1"/>
          </p:cNvSpPr>
          <p:nvPr/>
        </p:nvSpPr>
        <p:spPr bwMode="auto">
          <a:xfrm>
            <a:off x="576263" y="5619750"/>
            <a:ext cx="8137525" cy="447675"/>
          </a:xfrm>
          <a:prstGeom prst="rect">
            <a:avLst/>
          </a:prstGeom>
          <a:solidFill>
            <a:srgbClr val="C4EC94"/>
          </a:solidFill>
          <a:ln w="9525">
            <a:solidFill>
              <a:srgbClr val="49DB65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 startAt="9"/>
            </a:pPr>
            <a:r>
              <a:rPr lang="ru-RU" sz="2400" b="0"/>
              <a:t>Развитие теории конформности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3AE3019-28EE-4797-9C97-6B3B4AADF7FC}" type="slidenum">
              <a:rPr lang="ru-RU"/>
              <a:pPr/>
              <a:t>20</a:t>
            </a:fld>
            <a:endParaRPr lang="ru-RU"/>
          </a:p>
        </p:txBody>
      </p:sp>
      <p:grpSp>
        <p:nvGrpSpPr>
          <p:cNvPr id="21507" name="Group 6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1521" name="Text Box 7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21522" name="Group 8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1523" name="Group 9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1525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526" name="Rectangle 11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527" name="Rectangle 12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528" name="Rectangle 13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529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21530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21524" name="Text Box 16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(25)</a:t>
                </a:r>
              </a:p>
            </p:txBody>
          </p:sp>
        </p:grpSp>
      </p:grpSp>
      <p:sp>
        <p:nvSpPr>
          <p:cNvPr id="1123345" name="Rectangle 17"/>
          <p:cNvSpPr>
            <a:spLocks noChangeArrowheads="1"/>
          </p:cNvSpPr>
          <p:nvPr/>
        </p:nvSpPr>
        <p:spPr bwMode="auto">
          <a:xfrm>
            <a:off x="87313" y="327025"/>
            <a:ext cx="8924925" cy="8604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</a:rPr>
              <a:t>5.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Оптимизация тестов.</a:t>
            </a:r>
            <a:b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000" b="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Пополнение спецификации</a:t>
            </a:r>
          </a:p>
        </p:txBody>
      </p:sp>
      <p:sp>
        <p:nvSpPr>
          <p:cNvPr id="21509" name="Text Box 21"/>
          <p:cNvSpPr txBox="1">
            <a:spLocks noChangeArrowheads="1"/>
          </p:cNvSpPr>
          <p:nvPr/>
        </p:nvSpPr>
        <p:spPr bwMode="auto">
          <a:xfrm>
            <a:off x="215900" y="2847975"/>
            <a:ext cx="7821613" cy="976313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Пополнение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– это преобразование спецификации   </a:t>
            </a:r>
            <a:r>
              <a:rPr lang="en-US" altLang="zh-TW" i="1">
                <a:latin typeface="Times New Roman" pitchFamily="18" charset="0"/>
                <a:ea typeface="新細明體" charset="-120"/>
                <a:sym typeface="Symbol" pitchFamily="18" charset="2"/>
              </a:rPr>
              <a:t>S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  в такую заменяющую её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спецификацию   </a:t>
            </a:r>
            <a:r>
              <a:rPr lang="en-US" altLang="zh-TW" i="1">
                <a:latin typeface="Times New Roman" pitchFamily="18" charset="0"/>
                <a:ea typeface="新細明體" charset="-120"/>
                <a:sym typeface="Symbol" pitchFamily="18" charset="2"/>
              </a:rPr>
              <a:t>S`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, что   </a:t>
            </a:r>
            <a:r>
              <a:rPr lang="en-US" altLang="zh-TW" i="1">
                <a:latin typeface="Times New Roman" pitchFamily="18" charset="0"/>
                <a:ea typeface="新細明體" charset="-120"/>
                <a:sym typeface="Symbol" pitchFamily="18" charset="2"/>
              </a:rPr>
              <a:t>S` saco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i="1">
                <a:latin typeface="Times New Roman" pitchFamily="18" charset="0"/>
                <a:ea typeface="新細明體" charset="-120"/>
                <a:sym typeface="Symbol" pitchFamily="18" charset="2"/>
              </a:rPr>
              <a:t>S`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,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и, тем самым, в   </a:t>
            </a:r>
            <a:r>
              <a:rPr lang="en-US" altLang="zh-TW" i="1">
                <a:latin typeface="Times New Roman" pitchFamily="18" charset="0"/>
                <a:ea typeface="新細明體" charset="-120"/>
                <a:sym typeface="Symbol" pitchFamily="18" charset="2"/>
              </a:rPr>
              <a:t>S`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  все трассы актуальны и конформны.</a:t>
            </a:r>
          </a:p>
        </p:txBody>
      </p:sp>
      <p:sp>
        <p:nvSpPr>
          <p:cNvPr id="21510" name="Text Box 33"/>
          <p:cNvSpPr txBox="1">
            <a:spLocks noChangeArrowheads="1"/>
          </p:cNvSpPr>
          <p:nvPr/>
        </p:nvSpPr>
        <p:spPr bwMode="auto">
          <a:xfrm>
            <a:off x="215900" y="1304925"/>
            <a:ext cx="8569325" cy="69850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lIns="72000" tIns="72000" rIns="72000" bIns="72000">
            <a:spAutoFit/>
          </a:bodyPr>
          <a:lstStyle/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Спецификация </a:t>
            </a:r>
            <a:r>
              <a:rPr lang="en-US" altLang="zh-TW" i="1">
                <a:latin typeface="Times New Roman" pitchFamily="18" charset="0"/>
                <a:ea typeface="新細明體" charset="-120"/>
                <a:sym typeface="Symbol" pitchFamily="18" charset="2"/>
              </a:rPr>
              <a:t>S`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«заменяет» спецификацию  </a:t>
            </a:r>
            <a:r>
              <a:rPr lang="en-US" altLang="zh-TW" i="1">
                <a:latin typeface="Times New Roman" pitchFamily="18" charset="0"/>
                <a:ea typeface="新細明體" charset="-120"/>
                <a:sym typeface="Symbol" pitchFamily="18" charset="2"/>
              </a:rPr>
              <a:t>S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, если </a:t>
            </a:r>
            <a:r>
              <a:rPr lang="en-US" altLang="zh-TW" i="1">
                <a:latin typeface="Times New Roman" pitchFamily="18" charset="0"/>
                <a:ea typeface="新細明體" charset="-120"/>
                <a:sym typeface="Symbol" pitchFamily="18" charset="2"/>
              </a:rPr>
              <a:t>S`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определяет не меньший класс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безопасно-тестируемых и тот же самый класс конформных реализаций </a:t>
            </a:r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в алфавите </a:t>
            </a:r>
            <a:r>
              <a:rPr lang="en-US" altLang="zh-TW" i="1" u="sng">
                <a:latin typeface="Times New Roman" pitchFamily="18" charset="0"/>
                <a:ea typeface="新細明體" charset="-120"/>
                <a:sym typeface="Symbol" pitchFamily="18" charset="2"/>
              </a:rPr>
              <a:t>L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sp>
        <p:nvSpPr>
          <p:cNvPr id="21511" name="Text Box 34"/>
          <p:cNvSpPr txBox="1">
            <a:spLocks noChangeArrowheads="1"/>
          </p:cNvSpPr>
          <p:nvPr/>
        </p:nvSpPr>
        <p:spPr bwMode="auto">
          <a:xfrm>
            <a:off x="215900" y="3889375"/>
            <a:ext cx="8362950" cy="1808163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В общем случае не существует пополнения </a:t>
            </a: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в той же самой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семантике.</a:t>
            </a:r>
          </a:p>
          <a:p>
            <a:pPr marL="342900" indent="-342900">
              <a:spcBef>
                <a:spcPct val="50000"/>
              </a:spcBef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Но существует пополнение в расширенной семантике, в которой в каждую кнопку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добавлено новое действие (не из </a:t>
            </a:r>
            <a:r>
              <a:rPr lang="en-US" altLang="zh-TW" i="1">
                <a:latin typeface="Times New Roman" pitchFamily="18" charset="0"/>
                <a:ea typeface="新細明體" charset="-120"/>
                <a:sym typeface="Symbol" pitchFamily="18" charset="2"/>
              </a:rPr>
              <a:t>L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) – </a:t>
            </a:r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не-отказ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, не принадлежащее другим кнопкам.</a:t>
            </a:r>
          </a:p>
          <a:p>
            <a:pPr marL="342900" indent="-342900">
              <a:spcBef>
                <a:spcPct val="50000"/>
              </a:spcBef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Тестирование реализаций в алфавите </a:t>
            </a:r>
            <a:r>
              <a:rPr lang="en-US" altLang="zh-TW" i="1">
                <a:latin typeface="Times New Roman" pitchFamily="18" charset="0"/>
                <a:ea typeface="新細明體" charset="-120"/>
                <a:sym typeface="Symbol" pitchFamily="18" charset="2"/>
              </a:rPr>
              <a:t>L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в новой семантике эквивалентно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их тестированию в старой семантике.</a:t>
            </a:r>
          </a:p>
        </p:txBody>
      </p:sp>
      <p:sp>
        <p:nvSpPr>
          <p:cNvPr id="21512" name="Text Box 35"/>
          <p:cNvSpPr txBox="1">
            <a:spLocks noChangeArrowheads="1"/>
          </p:cNvSpPr>
          <p:nvPr/>
        </p:nvSpPr>
        <p:spPr bwMode="auto">
          <a:xfrm>
            <a:off x="215900" y="5748338"/>
            <a:ext cx="8151813" cy="7048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Для некоторых семантик удается сделать пополнение </a:t>
            </a: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в той же самой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семантике.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В частности, для </a:t>
            </a:r>
            <a:r>
              <a:rPr lang="en-US" altLang="zh-TW" i="1">
                <a:latin typeface="Times New Roman" pitchFamily="18" charset="0"/>
                <a:ea typeface="新細明體" charset="-120"/>
                <a:sym typeface="Symbol" pitchFamily="18" charset="2"/>
              </a:rPr>
              <a:t>ioco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-семантики.</a:t>
            </a:r>
          </a:p>
        </p:txBody>
      </p:sp>
      <p:sp>
        <p:nvSpPr>
          <p:cNvPr id="21513" name="Text Box 33"/>
          <p:cNvSpPr txBox="1">
            <a:spLocks noChangeArrowheads="1"/>
          </p:cNvSpPr>
          <p:nvPr/>
        </p:nvSpPr>
        <p:spPr bwMode="auto">
          <a:xfrm>
            <a:off x="215900" y="2081213"/>
            <a:ext cx="8569325" cy="700087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lIns="72000" tIns="72000" rIns="72000" bIns="72000">
            <a:spAutoFit/>
          </a:bodyPr>
          <a:lstStyle/>
          <a:p>
            <a:r>
              <a:rPr lang="en-US" altLang="zh-TW">
                <a:latin typeface="Times New Roman" pitchFamily="18" charset="0"/>
                <a:ea typeface="新細明體" charset="-120"/>
                <a:sym typeface="Symbol" pitchFamily="18" charset="2"/>
              </a:rPr>
              <a:t>L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-эквивалентные семантики определяют те же тестовые возможности для реализаций в алфавите </a:t>
            </a:r>
            <a:r>
              <a:rPr lang="en-US" altLang="zh-TW">
                <a:latin typeface="Times New Roman" pitchFamily="18" charset="0"/>
                <a:ea typeface="新細明體" charset="-120"/>
                <a:sym typeface="Symbol" pitchFamily="18" charset="2"/>
              </a:rPr>
              <a:t>L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 </a:t>
            </a:r>
            <a:r>
              <a:rPr lang="en-US" altLang="zh-TW">
                <a:latin typeface="Times New Roman" pitchFamily="18" charset="0"/>
                <a:ea typeface="新細明體" charset="-120"/>
                <a:sym typeface="Symbol" pitchFamily="18" charset="2"/>
              </a:rPr>
              <a:t>R`/Q`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 </a:t>
            </a:r>
            <a:r>
              <a:rPr lang="en-US" altLang="zh-TW" baseline="-25000">
                <a:latin typeface="Times New Roman" pitchFamily="18" charset="0"/>
                <a:ea typeface="新細明體" charset="-120"/>
                <a:sym typeface="Symbol" pitchFamily="18" charset="2"/>
              </a:rPr>
              <a:t>L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 </a:t>
            </a:r>
            <a:r>
              <a:rPr lang="en-US" altLang="zh-TW">
                <a:latin typeface="Times New Roman" pitchFamily="18" charset="0"/>
                <a:ea typeface="新細明體" charset="-120"/>
                <a:sym typeface="Symbol" pitchFamily="18" charset="2"/>
              </a:rPr>
              <a:t>R/Q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, если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{P</a:t>
            </a:r>
            <a:r>
              <a:rPr lang="en-US" altLang="zh-TW">
                <a:latin typeface="Times New Roman" pitchFamily="18" charset="0"/>
                <a:ea typeface="新細明體" charset="-120"/>
                <a:sym typeface="Symbol" pitchFamily="18" charset="2"/>
              </a:rPr>
              <a:t>L|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 P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altLang="zh-TW">
                <a:latin typeface="Times New Roman" pitchFamily="18" charset="0"/>
                <a:ea typeface="新細明體" charset="-120"/>
                <a:sym typeface="Symbol" pitchFamily="18" charset="2"/>
              </a:rPr>
              <a:t>R`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}</a:t>
            </a:r>
            <a:r>
              <a:rPr lang="en-US" altLang="zh-TW">
                <a:latin typeface="Times New Roman" pitchFamily="18" charset="0"/>
                <a:ea typeface="新細明體" charset="-120"/>
                <a:sym typeface="Symbol" pitchFamily="18" charset="2"/>
              </a:rPr>
              <a:t> 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= </a:t>
            </a:r>
            <a:r>
              <a:rPr lang="en-US" altLang="zh-TW">
                <a:latin typeface="Times New Roman" pitchFamily="18" charset="0"/>
                <a:ea typeface="新細明體" charset="-120"/>
                <a:sym typeface="Symbol" pitchFamily="18" charset="2"/>
              </a:rPr>
              <a:t>R  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и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 {P</a:t>
            </a:r>
            <a:r>
              <a:rPr lang="en-US" altLang="zh-TW">
                <a:latin typeface="Times New Roman" pitchFamily="18" charset="0"/>
                <a:ea typeface="新細明體" charset="-120"/>
                <a:sym typeface="Symbol" pitchFamily="18" charset="2"/>
              </a:rPr>
              <a:t>L|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 P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altLang="zh-TW">
                <a:latin typeface="Times New Roman" pitchFamily="18" charset="0"/>
                <a:ea typeface="新細明體" charset="-120"/>
                <a:sym typeface="Symbol" pitchFamily="18" charset="2"/>
              </a:rPr>
              <a:t>Q`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}</a:t>
            </a:r>
            <a:r>
              <a:rPr lang="en-US" altLang="zh-TW">
                <a:latin typeface="Times New Roman" pitchFamily="18" charset="0"/>
                <a:ea typeface="新細明體" charset="-120"/>
                <a:sym typeface="Symbol" pitchFamily="18" charset="2"/>
              </a:rPr>
              <a:t> 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= </a:t>
            </a:r>
            <a:r>
              <a:rPr lang="en-US" altLang="zh-TW">
                <a:latin typeface="Times New Roman" pitchFamily="18" charset="0"/>
                <a:ea typeface="新細明體" charset="-120"/>
                <a:sym typeface="Symbol" pitchFamily="18" charset="2"/>
              </a:rPr>
              <a:t>Q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34925" y="62087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34925" y="63896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0" y="1371600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34925" y="60261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37" name="Text Box 30"/>
          <p:cNvSpPr txBox="1">
            <a:spLocks noChangeArrowheads="1"/>
          </p:cNvSpPr>
          <p:nvPr/>
        </p:nvSpPr>
        <p:spPr bwMode="auto">
          <a:xfrm>
            <a:off x="34925" y="58769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50825" y="1135063"/>
            <a:ext cx="8534400" cy="1754187"/>
          </a:xfrm>
          <a:prstGeom prst="rect">
            <a:avLst/>
          </a:prstGeom>
          <a:solidFill>
            <a:srgbClr val="DEF2E3"/>
          </a:solidFill>
          <a:ln w="9525">
            <a:solidFill>
              <a:srgbClr val="DAC052"/>
            </a:solidFill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 marL="342900" indent="-342900"/>
            <a:r>
              <a:rPr lang="ru-RU" altLang="zh-TW" u="sng">
                <a:latin typeface="Times New Roman" pitchFamily="18" charset="0"/>
                <a:sym typeface="Symbol" pitchFamily="18" charset="2"/>
              </a:rPr>
              <a:t>Ошибка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= продолжение конформной безопасной трассы  спецификации </a:t>
            </a:r>
            <a:r>
              <a:rPr lang="en-US" altLang="zh-TW" i="1">
                <a:latin typeface="Times New Roman" pitchFamily="18" charset="0"/>
                <a:ea typeface="新細明體" charset="-120"/>
                <a:sym typeface="Symbol" pitchFamily="18" charset="2"/>
              </a:rPr>
              <a:t>S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 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безопасным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 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после неё наблюдением </a:t>
            </a:r>
            <a:r>
              <a:rPr lang="en-US" altLang="zh-TW" b="0" i="1">
                <a:latin typeface="Times New Roman" pitchFamily="18" charset="0"/>
                <a:ea typeface="新細明體" charset="-120"/>
                <a:sym typeface="Symbol" pitchFamily="18" charset="2"/>
              </a:rPr>
              <a:t>u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, которое</a:t>
            </a:r>
            <a:endParaRPr lang="en-US" altLang="zh-TW" b="0">
              <a:latin typeface="Times New Roman" pitchFamily="18" charset="0"/>
              <a:ea typeface="新細明體" charset="-120"/>
              <a:sym typeface="Symbol" pitchFamily="18" charset="2"/>
            </a:endParaRP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(</a:t>
            </a: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ошибка 1-го рода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) отсутствует в спецификации &lt;</a:t>
            </a:r>
            <a:r>
              <a:rPr lang="en-US" altLang="zh-TW" b="0" i="1">
                <a:latin typeface="Times New Roman" pitchFamily="18" charset="0"/>
                <a:ea typeface="新細明體" charset="-120"/>
                <a:sym typeface="Symbol" pitchFamily="18" charset="2"/>
              </a:rPr>
              <a:t>u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&gt;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 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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 </a:t>
            </a:r>
            <a:r>
              <a:rPr lang="en-US" altLang="zh-TW" i="1">
                <a:latin typeface="Times New Roman" pitchFamily="18" charset="0"/>
                <a:ea typeface="新細明體" charset="-120"/>
                <a:sym typeface="Symbol" pitchFamily="18" charset="2"/>
              </a:rPr>
              <a:t>S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или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(</a:t>
            </a: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ошибка 2-го рода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) имеется в спецификации, но делает трассу  &lt;</a:t>
            </a:r>
            <a:r>
              <a:rPr lang="en-US" altLang="zh-TW" b="0" i="1">
                <a:latin typeface="Times New Roman" pitchFamily="18" charset="0"/>
                <a:ea typeface="新細明體" charset="-120"/>
                <a:sym typeface="Symbol" pitchFamily="18" charset="2"/>
              </a:rPr>
              <a:t>u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&gt;</a:t>
            </a:r>
            <a:r>
              <a:rPr lang="en-US" altLang="zh-TW" b="0">
                <a:latin typeface="Times New Roman" pitchFamily="18" charset="0"/>
                <a:ea typeface="新細明體" charset="-120"/>
                <a:sym typeface="Symbol" pitchFamily="18" charset="2"/>
              </a:rPr>
              <a:t> 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неконформной.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После пополнения ошибки 2-го рода становятся ошибками 1-го рода,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а некоторые ошибки 1-го рода исчезают (вторичные – после ошибки 2-го рода).</a:t>
            </a:r>
          </a:p>
        </p:txBody>
      </p:sp>
      <p:sp>
        <p:nvSpPr>
          <p:cNvPr id="39" name="Text Box 26"/>
          <p:cNvSpPr txBox="1">
            <a:spLocks noChangeArrowheads="1"/>
          </p:cNvSpPr>
          <p:nvPr/>
        </p:nvSpPr>
        <p:spPr bwMode="auto">
          <a:xfrm>
            <a:off x="34925" y="65706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23 L 5E-6 0.1257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257 L 5E-6 0.21482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21481 L 5E-6 0.37754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37824 L 5E-6 0.6460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4" grpId="2"/>
      <p:bldP spid="34" grpId="3"/>
      <p:bldP spid="34" grpId="4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DC2932-47F2-4C56-BBF7-6896ECCAEB11}" type="slidenum">
              <a:rPr lang="ru-RU"/>
              <a:pPr/>
              <a:t>21</a:t>
            </a:fld>
            <a:endParaRPr lang="ru-RU"/>
          </a:p>
        </p:txBody>
      </p:sp>
      <p:grpSp>
        <p:nvGrpSpPr>
          <p:cNvPr id="22531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2543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22544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2545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2547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48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49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50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51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2255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22546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(25)</a:t>
                </a:r>
              </a:p>
            </p:txBody>
          </p:sp>
        </p:grpSp>
      </p:grpSp>
      <p:sp>
        <p:nvSpPr>
          <p:cNvPr id="1125389" name="Rectangle 13"/>
          <p:cNvSpPr>
            <a:spLocks noChangeArrowheads="1"/>
          </p:cNvSpPr>
          <p:nvPr/>
        </p:nvSpPr>
        <p:spPr bwMode="auto">
          <a:xfrm>
            <a:off x="87313" y="327025"/>
            <a:ext cx="8924925" cy="8604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5. </a:t>
            </a:r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Оптимизация тестов.</a:t>
            </a:r>
            <a:b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000" b="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Демонические трассы</a:t>
            </a:r>
          </a:p>
        </p:txBody>
      </p:sp>
      <p:sp>
        <p:nvSpPr>
          <p:cNvPr id="22533" name="Text Box 14"/>
          <p:cNvSpPr txBox="1">
            <a:spLocks noChangeArrowheads="1"/>
          </p:cNvSpPr>
          <p:nvPr/>
        </p:nvSpPr>
        <p:spPr bwMode="auto">
          <a:xfrm>
            <a:off x="287338" y="1268413"/>
            <a:ext cx="7235825" cy="105410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Как сгенерировать конечный полный набор тестов за конечное время?</a:t>
            </a:r>
          </a:p>
          <a:p>
            <a:pPr marL="342900" indent="-342900">
              <a:spcBef>
                <a:spcPts val="600"/>
              </a:spcBef>
            </a:pPr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Проблема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 конечность полного набора тестов не означает конечности 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множества безопасных трасс, по которым происходит генерация тестов.</a:t>
            </a:r>
          </a:p>
        </p:txBody>
      </p:sp>
      <p:sp>
        <p:nvSpPr>
          <p:cNvPr id="22534" name="Text Box 15"/>
          <p:cNvSpPr txBox="1">
            <a:spLocks noChangeArrowheads="1"/>
          </p:cNvSpPr>
          <p:nvPr/>
        </p:nvSpPr>
        <p:spPr bwMode="auto">
          <a:xfrm>
            <a:off x="287338" y="2405063"/>
            <a:ext cx="8448675" cy="700087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В частности, при генерации фильтруются «лишние» тесты, которые можно было бы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завершить раньше, как только исчезает неопределённость в возможном вердикте.</a:t>
            </a:r>
          </a:p>
        </p:txBody>
      </p:sp>
      <p:sp>
        <p:nvSpPr>
          <p:cNvPr id="22535" name="Text Box 16"/>
          <p:cNvSpPr txBox="1">
            <a:spLocks noChangeArrowheads="1"/>
          </p:cNvSpPr>
          <p:nvPr/>
        </p:nvSpPr>
        <p:spPr bwMode="auto">
          <a:xfrm>
            <a:off x="287338" y="3186113"/>
            <a:ext cx="8609012" cy="125412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en-US" altLang="zh-TW" i="1">
                <a:latin typeface="Times New Roman" pitchFamily="18" charset="0"/>
                <a:ea typeface="新細明體" charset="-120"/>
                <a:sym typeface="Symbol" pitchFamily="18" charset="2"/>
              </a:rPr>
              <a:t>fail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-тесты: после получения трассы и нажатия кнопки возможен только вердикт </a:t>
            </a:r>
            <a:r>
              <a:rPr lang="en-US" altLang="zh-TW" i="1">
                <a:latin typeface="Times New Roman" pitchFamily="18" charset="0"/>
                <a:ea typeface="新細明體" charset="-120"/>
                <a:sym typeface="Symbol" pitchFamily="18" charset="2"/>
              </a:rPr>
              <a:t>fail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Удаление </a:t>
            </a:r>
            <a:r>
              <a:rPr lang="en-US" altLang="zh-TW" i="1">
                <a:latin typeface="Times New Roman" pitchFamily="18" charset="0"/>
                <a:ea typeface="新細明體" charset="-120"/>
                <a:sym typeface="Symbol" pitchFamily="18" charset="2"/>
              </a:rPr>
              <a:t>fail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-тестов реашается с помощью пополнения.</a:t>
            </a:r>
          </a:p>
          <a:p>
            <a:pPr marL="342900" indent="-342900"/>
            <a:r>
              <a:rPr lang="en-US" altLang="zh-TW" i="1">
                <a:latin typeface="Times New Roman" pitchFamily="18" charset="0"/>
                <a:ea typeface="新細明體" charset="-120"/>
                <a:sym typeface="Symbol" pitchFamily="18" charset="2"/>
              </a:rPr>
              <a:t>pass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-тесты: после получения трассы и нажатия кнопки возможен только вердикт </a:t>
            </a:r>
            <a:r>
              <a:rPr lang="en-US" altLang="zh-TW" i="1">
                <a:latin typeface="Times New Roman" pitchFamily="18" charset="0"/>
                <a:ea typeface="新細明體" charset="-120"/>
                <a:sym typeface="Symbol" pitchFamily="18" charset="2"/>
              </a:rPr>
              <a:t>pass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Нажимаем другую кнопку или берем другую трассу.</a:t>
            </a:r>
          </a:p>
        </p:txBody>
      </p:sp>
      <p:sp>
        <p:nvSpPr>
          <p:cNvPr id="22536" name="Text Box 17"/>
          <p:cNvSpPr txBox="1">
            <a:spLocks noChangeArrowheads="1"/>
          </p:cNvSpPr>
          <p:nvPr/>
        </p:nvSpPr>
        <p:spPr bwMode="auto">
          <a:xfrm>
            <a:off x="287338" y="4508500"/>
            <a:ext cx="8337550" cy="15303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Демонические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трассы – после них спецификация допускает любое  поведение.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Это такая безопасная трасса, что после любого её безопасного продолжения любое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безопасное актуальное наблюдение имеется в спецификации.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Если демонических трасс бесконечно много, фильтрация бесконечная даже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при конечном полном наборе.</a:t>
            </a: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34925" y="63515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34925" y="65325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0" y="1300163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34925" y="61690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34925" y="60198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2542" name="Text Box 17"/>
          <p:cNvSpPr txBox="1">
            <a:spLocks noChangeArrowheads="1"/>
          </p:cNvSpPr>
          <p:nvPr/>
        </p:nvSpPr>
        <p:spPr bwMode="auto">
          <a:xfrm>
            <a:off x="287338" y="6092825"/>
            <a:ext cx="7540625" cy="430213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Задача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 найти недемонические трассы и генерировать тесты только по ним.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24 L 5E-6 0.16297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6297 L 5E-6 0.2838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2838 L 5E-6 0.47269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47269 L 5E-6 0.70371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6" grpId="2"/>
      <p:bldP spid="26" grpId="3"/>
      <p:bldP spid="26" grpId="4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904307-737C-4250-9DA0-E15ACE9AC106}" type="slidenum">
              <a:rPr lang="ru-RU"/>
              <a:pPr/>
              <a:t>22</a:t>
            </a:fld>
            <a:endParaRPr lang="ru-RU"/>
          </a:p>
        </p:txBody>
      </p:sp>
      <p:grpSp>
        <p:nvGrpSpPr>
          <p:cNvPr id="23555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3569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23570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3571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3573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574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575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576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57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2357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23572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(25)</a:t>
                </a:r>
              </a:p>
            </p:txBody>
          </p:sp>
        </p:grpSp>
      </p:grpSp>
      <p:sp>
        <p:nvSpPr>
          <p:cNvPr id="1125389" name="Rectangle 13"/>
          <p:cNvSpPr>
            <a:spLocks noChangeArrowheads="1"/>
          </p:cNvSpPr>
          <p:nvPr/>
        </p:nvSpPr>
        <p:spPr bwMode="auto">
          <a:xfrm>
            <a:off x="87313" y="327025"/>
            <a:ext cx="8924925" cy="8604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5. </a:t>
            </a:r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Оптимизация тестов.</a:t>
            </a:r>
            <a:b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000" b="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Отношение следования ошибок</a:t>
            </a:r>
          </a:p>
        </p:txBody>
      </p:sp>
      <p:sp>
        <p:nvSpPr>
          <p:cNvPr id="23557" name="Text Box 15"/>
          <p:cNvSpPr txBox="1">
            <a:spLocks noChangeArrowheads="1"/>
          </p:cNvSpPr>
          <p:nvPr/>
        </p:nvSpPr>
        <p:spPr bwMode="auto">
          <a:xfrm>
            <a:off x="287338" y="1268413"/>
            <a:ext cx="8437562" cy="4222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lIns="72000" tIns="72000" rIns="72000" bIns="72000">
            <a:spAutoFit/>
          </a:bodyPr>
          <a:lstStyle/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Тест </a:t>
            </a: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обнаруживает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ошибку, если она является трассой некоторой истории теста.</a:t>
            </a:r>
          </a:p>
        </p:txBody>
      </p:sp>
      <p:sp>
        <p:nvSpPr>
          <p:cNvPr id="23558" name="Text Box 16"/>
          <p:cNvSpPr txBox="1">
            <a:spLocks noChangeArrowheads="1"/>
          </p:cNvSpPr>
          <p:nvPr/>
        </p:nvSpPr>
        <p:spPr bwMode="auto">
          <a:xfrm>
            <a:off x="287338" y="1773238"/>
            <a:ext cx="8083550" cy="69850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Отношение </a:t>
            </a: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следования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ошибок:  </a:t>
            </a:r>
            <a:r>
              <a:rPr lang="en-US" altLang="zh-TW" b="0" i="1">
                <a:latin typeface="Times New Roman" pitchFamily="18" charset="0"/>
                <a:ea typeface="新細明體" charset="-120"/>
                <a:sym typeface="Symbol" pitchFamily="18" charset="2"/>
              </a:rPr>
              <a:t>a</a:t>
            </a: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</a:t>
            </a:r>
            <a:r>
              <a:rPr lang="en-US" altLang="zh-TW" b="0" i="1">
                <a:latin typeface="Times New Roman" pitchFamily="18" charset="0"/>
                <a:ea typeface="新細明體" charset="-120"/>
                <a:sym typeface="Symbol" pitchFamily="18" charset="2"/>
              </a:rPr>
              <a:t>b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, если в любой безопасно-тестируемой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реализации, где есть  </a:t>
            </a:r>
            <a:r>
              <a:rPr lang="en-US" altLang="zh-TW" b="0" i="1">
                <a:latin typeface="Times New Roman" pitchFamily="18" charset="0"/>
                <a:ea typeface="新細明體" charset="-120"/>
                <a:sym typeface="Symbol" pitchFamily="18" charset="2"/>
              </a:rPr>
              <a:t>a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, есть и  </a:t>
            </a:r>
            <a:r>
              <a:rPr lang="en-US" altLang="zh-TW" b="0" i="1">
                <a:latin typeface="Times New Roman" pitchFamily="18" charset="0"/>
                <a:ea typeface="新細明體" charset="-120"/>
                <a:sym typeface="Symbol" pitchFamily="18" charset="2"/>
              </a:rPr>
              <a:t>b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. Предпорядок (рефлексивно и транзитивно).</a:t>
            </a:r>
          </a:p>
        </p:txBody>
      </p:sp>
      <p:sp>
        <p:nvSpPr>
          <p:cNvPr id="23559" name="Text Box 17"/>
          <p:cNvSpPr txBox="1">
            <a:spLocks noChangeArrowheads="1"/>
          </p:cNvSpPr>
          <p:nvPr/>
        </p:nvSpPr>
        <p:spPr bwMode="auto">
          <a:xfrm>
            <a:off x="215900" y="3294063"/>
            <a:ext cx="8785225" cy="1252537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lIns="72000" tIns="72000" rIns="72000" bIns="72000">
            <a:spAutoFit/>
          </a:bodyPr>
          <a:lstStyle/>
          <a:p>
            <a:r>
              <a:rPr lang="ru-RU" altLang="zh-TW" b="0">
                <a:latin typeface="Times New Roman" pitchFamily="18" charset="0"/>
                <a:sym typeface="Symbol" pitchFamily="18" charset="2"/>
              </a:rPr>
              <a:t>Набор тестов полный, если он обнаруживает хотя бы одну ошибку из </a:t>
            </a:r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каждого минимального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(по предпорядку) класса эквивалентности ошибок. </a:t>
            </a:r>
          </a:p>
          <a:p>
            <a:r>
              <a:rPr lang="ru-RU" altLang="zh-TW" b="0">
                <a:latin typeface="Times New Roman" pitchFamily="18" charset="0"/>
                <a:sym typeface="Symbol" pitchFamily="18" charset="2"/>
              </a:rPr>
              <a:t>Удаляем тесты, если оставшиеся тесты обнаруживают ошибки из всех минимальных классов эквивалентности ошибок, обнаруживаемых удаленными тестами.</a:t>
            </a:r>
          </a:p>
        </p:txBody>
      </p:sp>
      <p:sp>
        <p:nvSpPr>
          <p:cNvPr id="23560" name="Text Box 16"/>
          <p:cNvSpPr txBox="1">
            <a:spLocks noChangeArrowheads="1"/>
          </p:cNvSpPr>
          <p:nvPr/>
        </p:nvSpPr>
        <p:spPr bwMode="auto">
          <a:xfrm>
            <a:off x="287338" y="2528888"/>
            <a:ext cx="8234362" cy="700087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Пример следования ошибок - вычисляемые отказы: если трасса ошибки содержит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такой отказ, то трасса без этого отказа тоже  ошибка, и эти ошибки эквивалентны.</a:t>
            </a: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34925" y="61372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34925" y="63182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34925" y="59547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34925" y="58054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287338" y="4581525"/>
            <a:ext cx="8532812" cy="1252538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  <a:effectLst/>
        </p:spPr>
        <p:txBody>
          <a:bodyPr lIns="72000" tIns="72000" rIns="72000" bIns="72000">
            <a:spAutoFit/>
          </a:bodyPr>
          <a:lstStyle/>
          <a:p>
            <a:pPr marL="342900" indent="-342900">
              <a:defRPr/>
            </a:pPr>
            <a:r>
              <a:rPr lang="ru-RU" altLang="zh-TW" b="0" dirty="0">
                <a:latin typeface="Times New Roman" pitchFamily="18" charset="0"/>
                <a:sym typeface="Symbol" pitchFamily="18" charset="2"/>
              </a:rPr>
              <a:t>Множественное следование:  </a:t>
            </a:r>
            <a:r>
              <a:rPr lang="en-US" altLang="zh-TW" b="0" i="1" dirty="0">
                <a:latin typeface="Times New Roman" pitchFamily="18" charset="0"/>
                <a:ea typeface="新細明體" charset="-120"/>
                <a:sym typeface="Symbol" pitchFamily="18" charset="2"/>
              </a:rPr>
              <a:t>A</a:t>
            </a:r>
            <a:r>
              <a:rPr lang="ru-RU" altLang="zh-TW" b="0" i="1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b="0" dirty="0">
                <a:latin typeface="Times New Roman" pitchFamily="18" charset="0"/>
                <a:sym typeface="Symbol"/>
              </a:rPr>
              <a:t> </a:t>
            </a:r>
            <a:r>
              <a:rPr lang="en-US" altLang="zh-TW" b="0" i="1" dirty="0">
                <a:latin typeface="Times New Roman" pitchFamily="18" charset="0"/>
                <a:ea typeface="新細明體" charset="-120"/>
                <a:sym typeface="Symbol" pitchFamily="18" charset="2"/>
              </a:rPr>
              <a:t>B</a:t>
            </a:r>
            <a:r>
              <a:rPr lang="ru-RU" altLang="zh-TW" b="0" dirty="0">
                <a:latin typeface="Times New Roman" pitchFamily="18" charset="0"/>
                <a:sym typeface="Symbol" pitchFamily="18" charset="2"/>
              </a:rPr>
              <a:t>, если в любой безопасно-тестируемой</a:t>
            </a:r>
          </a:p>
          <a:p>
            <a:pPr marL="342900" indent="-342900">
              <a:defRPr/>
            </a:pPr>
            <a:r>
              <a:rPr lang="ru-RU" altLang="zh-TW" b="0" dirty="0">
                <a:latin typeface="Times New Roman" pitchFamily="18" charset="0"/>
                <a:sym typeface="Symbol" pitchFamily="18" charset="2"/>
              </a:rPr>
              <a:t>реализации, где есть  </a:t>
            </a:r>
            <a:r>
              <a:rPr lang="en-US" altLang="zh-TW" b="0" i="1" dirty="0" err="1">
                <a:latin typeface="Times New Roman" pitchFamily="18" charset="0"/>
                <a:ea typeface="新細明體" charset="-120"/>
                <a:sym typeface="Symbol" pitchFamily="18" charset="2"/>
              </a:rPr>
              <a:t>a</a:t>
            </a:r>
            <a:r>
              <a:rPr lang="en-US" altLang="zh-TW" b="0" i="1" dirty="0" err="1">
                <a:latin typeface="Times New Roman" pitchFamily="18" charset="0"/>
                <a:ea typeface="新細明體" charset="-120"/>
                <a:sym typeface="Symbol"/>
              </a:rPr>
              <a:t>A</a:t>
            </a:r>
            <a:r>
              <a:rPr lang="ru-RU" altLang="zh-TW" b="0" dirty="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altLang="zh-TW" b="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b="0" dirty="0">
                <a:latin typeface="Times New Roman" pitchFamily="18" charset="0"/>
                <a:sym typeface="Symbol" pitchFamily="18" charset="2"/>
              </a:rPr>
              <a:t>есть некоторое </a:t>
            </a:r>
            <a:r>
              <a:rPr lang="en-US" altLang="zh-TW" b="0" i="1" dirty="0" err="1">
                <a:latin typeface="Times New Roman" pitchFamily="18" charset="0"/>
                <a:ea typeface="新細明體" charset="-120"/>
                <a:sym typeface="Symbol" pitchFamily="18" charset="2"/>
              </a:rPr>
              <a:t>b</a:t>
            </a:r>
            <a:r>
              <a:rPr lang="en-US" altLang="zh-TW" b="0" i="1" dirty="0" err="1">
                <a:latin typeface="Times New Roman" pitchFamily="18" charset="0"/>
                <a:ea typeface="新細明體" charset="-120"/>
                <a:sym typeface="Symbol"/>
              </a:rPr>
              <a:t>B</a:t>
            </a:r>
            <a:r>
              <a:rPr lang="ru-RU" altLang="zh-TW" b="0" dirty="0">
                <a:latin typeface="Times New Roman" pitchFamily="18" charset="0"/>
                <a:sym typeface="Symbol" pitchFamily="18" charset="2"/>
              </a:rPr>
              <a:t>. Предпорядок.</a:t>
            </a:r>
          </a:p>
          <a:p>
            <a:pPr>
              <a:defRPr/>
            </a:pPr>
            <a:r>
              <a:rPr lang="ru-RU" altLang="zh-TW" b="0" u="sng" dirty="0">
                <a:latin typeface="Times New Roman" pitchFamily="18" charset="0"/>
                <a:sym typeface="Symbol" pitchFamily="18" charset="2"/>
              </a:rPr>
              <a:t>Значимый набор тестов</a:t>
            </a:r>
            <a:r>
              <a:rPr lang="ru-RU" altLang="zh-TW" b="0" dirty="0">
                <a:latin typeface="Times New Roman" pitchFamily="18" charset="0"/>
                <a:sym typeface="Symbol" pitchFamily="18" charset="2"/>
              </a:rPr>
              <a:t>: </a:t>
            </a:r>
            <a:r>
              <a:rPr lang="ru-RU" altLang="zh-TW" b="0" dirty="0" err="1">
                <a:latin typeface="Times New Roman" pitchFamily="18" charset="0"/>
                <a:sym typeface="Symbol" pitchFamily="18" charset="2"/>
              </a:rPr>
              <a:t>мн-во</a:t>
            </a:r>
            <a:r>
              <a:rPr lang="ru-RU" altLang="zh-TW" b="0" dirty="0">
                <a:latin typeface="Times New Roman" pitchFamily="18" charset="0"/>
                <a:sym typeface="Symbol" pitchFamily="18" charset="2"/>
              </a:rPr>
              <a:t> обнаруживаемых им ошибок </a:t>
            </a:r>
            <a:r>
              <a:rPr lang="ru-RU" altLang="zh-TW" b="0" dirty="0">
                <a:latin typeface="Times New Roman" pitchFamily="18" charset="0"/>
                <a:sym typeface="Symbol"/>
              </a:rPr>
              <a:t></a:t>
            </a:r>
            <a:r>
              <a:rPr lang="ru-RU" altLang="zh-TW" b="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b="0" dirty="0" err="1">
                <a:latin typeface="Times New Roman" pitchFamily="18" charset="0"/>
                <a:sym typeface="Symbol" pitchFamily="18" charset="2"/>
              </a:rPr>
              <a:t>мн-во</a:t>
            </a:r>
            <a:r>
              <a:rPr lang="ru-RU" altLang="zh-TW" b="0" dirty="0">
                <a:latin typeface="Times New Roman" pitchFamily="18" charset="0"/>
                <a:sym typeface="Symbol" pitchFamily="18" charset="2"/>
              </a:rPr>
              <a:t> всех ошибок.</a:t>
            </a:r>
          </a:p>
          <a:p>
            <a:pPr>
              <a:defRPr/>
            </a:pPr>
            <a:r>
              <a:rPr lang="ru-RU" altLang="zh-TW" b="0" u="sng" dirty="0">
                <a:latin typeface="Times New Roman" pitchFamily="18" charset="0"/>
                <a:sym typeface="Symbol" pitchFamily="18" charset="2"/>
              </a:rPr>
              <a:t>Полный набор тестов</a:t>
            </a:r>
            <a:r>
              <a:rPr lang="ru-RU" altLang="zh-TW" b="0" dirty="0">
                <a:latin typeface="Times New Roman" pitchFamily="18" charset="0"/>
                <a:sym typeface="Symbol" pitchFamily="18" charset="2"/>
              </a:rPr>
              <a:t>: </a:t>
            </a:r>
            <a:r>
              <a:rPr lang="ru-RU" altLang="zh-TW" b="0" dirty="0" err="1">
                <a:latin typeface="Times New Roman" pitchFamily="18" charset="0"/>
                <a:sym typeface="Symbol" pitchFamily="18" charset="2"/>
              </a:rPr>
              <a:t>мн-во</a:t>
            </a:r>
            <a:r>
              <a:rPr lang="ru-RU" altLang="zh-TW" b="0" dirty="0">
                <a:latin typeface="Times New Roman" pitchFamily="18" charset="0"/>
                <a:sym typeface="Symbol" pitchFamily="18" charset="2"/>
              </a:rPr>
              <a:t> обнаруживаемых им ошибок </a:t>
            </a:r>
            <a:r>
              <a:rPr lang="ru-RU" altLang="zh-TW" b="0" dirty="0">
                <a:latin typeface="Times New Roman" pitchFamily="18" charset="0"/>
                <a:sym typeface="Symbol"/>
              </a:rPr>
              <a:t> </a:t>
            </a:r>
            <a:r>
              <a:rPr lang="ru-RU" altLang="zh-TW" b="0" dirty="0" err="1">
                <a:latin typeface="Times New Roman" pitchFamily="18" charset="0"/>
                <a:sym typeface="Symbol" pitchFamily="18" charset="2"/>
              </a:rPr>
              <a:t>мн-во</a:t>
            </a:r>
            <a:r>
              <a:rPr lang="ru-RU" altLang="zh-TW" b="0" dirty="0">
                <a:latin typeface="Times New Roman" pitchFamily="18" charset="0"/>
                <a:sym typeface="Symbol" pitchFamily="18" charset="2"/>
              </a:rPr>
              <a:t> всех ошибок.</a:t>
            </a:r>
          </a:p>
        </p:txBody>
      </p:sp>
      <p:sp>
        <p:nvSpPr>
          <p:cNvPr id="23566" name="Text Box 17"/>
          <p:cNvSpPr txBox="1">
            <a:spLocks noChangeArrowheads="1"/>
          </p:cNvSpPr>
          <p:nvPr/>
        </p:nvSpPr>
        <p:spPr bwMode="auto">
          <a:xfrm>
            <a:off x="287338" y="5876925"/>
            <a:ext cx="8677275" cy="4222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lIns="72000" tIns="72000" rIns="72000" bIns="72000">
            <a:spAutoFit/>
          </a:bodyPr>
          <a:lstStyle/>
          <a:p>
            <a:r>
              <a:rPr lang="ru-RU" altLang="zh-TW" b="0">
                <a:latin typeface="Times New Roman" pitchFamily="18" charset="0"/>
                <a:sym typeface="Symbol" pitchFamily="18" charset="2"/>
              </a:rPr>
              <a:t>Ищем минимальное по вложенности мн-во ошибок, эквивалентное мн-ву всех ошибок.</a:t>
            </a: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0" y="1300163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4925" y="64976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24 L 5E-6 0.0685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6852 L 5E-6 0.18403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8403 L 5E-6 0.31019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31019 L 5E-6 0.48334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48334 L 5E-6 0.67199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1" grpId="2"/>
      <p:bldP spid="31" grpId="3"/>
      <p:bldP spid="31" grpId="4"/>
      <p:bldP spid="31" grpId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D81167A-2C2A-4732-B1D7-0485FFFE63E1}" type="slidenum">
              <a:rPr lang="ru-RU"/>
              <a:pPr/>
              <a:t>23</a:t>
            </a:fld>
            <a:endParaRPr lang="ru-RU"/>
          </a:p>
        </p:txBody>
      </p:sp>
      <p:grpSp>
        <p:nvGrpSpPr>
          <p:cNvPr id="24579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4585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24586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4587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4589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590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591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592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593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24594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24588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(25)</a:t>
                </a:r>
              </a:p>
            </p:txBody>
          </p:sp>
        </p:grpSp>
      </p:grpSp>
      <p:sp>
        <p:nvSpPr>
          <p:cNvPr id="1125389" name="Rectangle 13"/>
          <p:cNvSpPr>
            <a:spLocks noChangeArrowheads="1"/>
          </p:cNvSpPr>
          <p:nvPr/>
        </p:nvSpPr>
        <p:spPr bwMode="auto">
          <a:xfrm>
            <a:off x="87313" y="327025"/>
            <a:ext cx="8924925" cy="8604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5. </a:t>
            </a:r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Оптимизация тестов.</a:t>
            </a:r>
            <a:b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000" b="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Гипотеза о трёх оптимизациях</a:t>
            </a:r>
          </a:p>
        </p:txBody>
      </p:sp>
      <p:sp>
        <p:nvSpPr>
          <p:cNvPr id="24581" name="Text Box 14"/>
          <p:cNvSpPr txBox="1">
            <a:spLocks noChangeArrowheads="1"/>
          </p:cNvSpPr>
          <p:nvPr/>
        </p:nvSpPr>
        <p:spPr bwMode="auto">
          <a:xfrm>
            <a:off x="287338" y="1341438"/>
            <a:ext cx="8662987" cy="2916237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sz="2000" b="0" u="sng">
                <a:latin typeface="Times New Roman" pitchFamily="18" charset="0"/>
                <a:sym typeface="Symbol" pitchFamily="18" charset="2"/>
              </a:rPr>
              <a:t>ГИПОТЕЗА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: </a:t>
            </a:r>
          </a:p>
          <a:p>
            <a:pPr marL="342900" indent="-342900">
              <a:spcBef>
                <a:spcPts val="6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Если существует конечный полный набор тестов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для класса всех безопасно-тестируемых реализаций, 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то его можно построить с помощью трех оптимизаций, основанных на </a:t>
            </a:r>
          </a:p>
          <a:p>
            <a:pPr marL="342900" indent="-342900">
              <a:spcBef>
                <a:spcPts val="6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1) удалении неконформных трасс (пополнение),</a:t>
            </a:r>
          </a:p>
          <a:p>
            <a:pPr marL="342900" indent="-342900">
              <a:spcBef>
                <a:spcPts val="6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2) учете демонических трасс,</a:t>
            </a:r>
          </a:p>
          <a:p>
            <a:pPr marL="342900" indent="-342900">
              <a:spcBef>
                <a:spcPts val="6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3) множественном следовании ошибок: выделении конечного минимального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по вложенности множества ошибок, эквивалентного множеству всех ошибок.</a:t>
            </a:r>
          </a:p>
        </p:txBody>
      </p:sp>
      <p:sp>
        <p:nvSpPr>
          <p:cNvPr id="24582" name="Text Box 17"/>
          <p:cNvSpPr txBox="1">
            <a:spLocks noChangeArrowheads="1"/>
          </p:cNvSpPr>
          <p:nvPr/>
        </p:nvSpPr>
        <p:spPr bwMode="auto">
          <a:xfrm>
            <a:off x="287338" y="4662488"/>
            <a:ext cx="6210300" cy="1068387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ДОПОЛНИТЕЛЬНАЯ ПРАКТИЧЕСКАЯ ГИПОТЕЗА: 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Для конечной спецификации в конечной семантике 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это можно сделать алгоритмически за конечное время.</a:t>
            </a: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34925" y="65325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0" y="1408113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24 L 5E-6 0.4833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6C3DAE6-4C0C-4F34-BA77-64CC48292818}" type="slidenum">
              <a:rPr lang="ru-RU"/>
              <a:pPr/>
              <a:t>24</a:t>
            </a:fld>
            <a:endParaRPr lang="ru-RU"/>
          </a:p>
        </p:txBody>
      </p:sp>
      <p:grpSp>
        <p:nvGrpSpPr>
          <p:cNvPr id="25603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5611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25612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5613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5615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616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617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618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619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2562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25614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(25)</a:t>
                </a:r>
              </a:p>
            </p:txBody>
          </p:sp>
        </p:grpSp>
      </p:grpSp>
      <p:sp>
        <p:nvSpPr>
          <p:cNvPr id="1127437" name="Rectangle 13"/>
          <p:cNvSpPr>
            <a:spLocks noChangeArrowheads="1"/>
          </p:cNvSpPr>
          <p:nvPr/>
        </p:nvSpPr>
        <p:spPr bwMode="auto">
          <a:xfrm>
            <a:off x="87313" y="327025"/>
            <a:ext cx="8924925" cy="8604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</a:rPr>
              <a:t>5.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Оптимизация тестов.</a:t>
            </a:r>
            <a:b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000" b="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Тотальное тестирование</a:t>
            </a:r>
          </a:p>
        </p:txBody>
      </p:sp>
      <p:sp>
        <p:nvSpPr>
          <p:cNvPr id="25605" name="Text Box 14"/>
          <p:cNvSpPr txBox="1">
            <a:spLocks noChangeArrowheads="1"/>
          </p:cNvSpPr>
          <p:nvPr/>
        </p:nvSpPr>
        <p:spPr bwMode="auto">
          <a:xfrm>
            <a:off x="287338" y="1268413"/>
            <a:ext cx="8302625" cy="7048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Полное тестирование – это тестирование «до первой ошибки».</a:t>
            </a:r>
          </a:p>
          <a:p>
            <a:pPr marL="342900" indent="-342900"/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Тотальное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тестирование – это тестирование, пытающееся обнаружить все ошибки.</a:t>
            </a:r>
          </a:p>
        </p:txBody>
      </p:sp>
      <p:sp>
        <p:nvSpPr>
          <p:cNvPr id="25606" name="Text Box 15"/>
          <p:cNvSpPr txBox="1">
            <a:spLocks noChangeArrowheads="1"/>
          </p:cNvSpPr>
          <p:nvPr/>
        </p:nvSpPr>
        <p:spPr bwMode="auto">
          <a:xfrm>
            <a:off x="287338" y="2133600"/>
            <a:ext cx="6816725" cy="7048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Набор всех примитивных тестов не только полный, но и тотальный,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если продолжать тестирование после обнаружения ошибки.</a:t>
            </a:r>
          </a:p>
        </p:txBody>
      </p:sp>
      <p:sp>
        <p:nvSpPr>
          <p:cNvPr id="25607" name="Text Box 17"/>
          <p:cNvSpPr txBox="1">
            <a:spLocks noChangeArrowheads="1"/>
          </p:cNvSpPr>
          <p:nvPr/>
        </p:nvSpPr>
        <p:spPr bwMode="auto">
          <a:xfrm>
            <a:off x="287338" y="3068638"/>
            <a:ext cx="8042275" cy="1611312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Набор тестов тотальный, если он обнаруживает хотя бы одну ошибку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из </a:t>
            </a:r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каждого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(по предпорядку) класса эквивалентности ошибок.</a:t>
            </a:r>
          </a:p>
          <a:p>
            <a:pPr marL="342900" indent="-342900">
              <a:spcBef>
                <a:spcPct val="30000"/>
              </a:spcBef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Из набора примитивных тестов можно удалить любой поднабор тестов, если все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оставшиеся тесты обнаруживают ошибки, эквивалентные всем ошибкам,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которые обнаруживают удаляемые тесты.</a:t>
            </a:r>
          </a:p>
        </p:txBody>
      </p:sp>
      <p:sp>
        <p:nvSpPr>
          <p:cNvPr id="1127442" name="Text Box 18"/>
          <p:cNvSpPr txBox="1">
            <a:spLocks noChangeArrowheads="1"/>
          </p:cNvSpPr>
          <p:nvPr/>
        </p:nvSpPr>
        <p:spPr bwMode="auto">
          <a:xfrm>
            <a:off x="34925" y="63881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27443" name="Text Box 19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27444" name="Text Box 20"/>
          <p:cNvSpPr txBox="1">
            <a:spLocks noChangeArrowheads="1"/>
          </p:cNvSpPr>
          <p:nvPr/>
        </p:nvSpPr>
        <p:spPr bwMode="auto">
          <a:xfrm>
            <a:off x="0" y="1335088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2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" dur="500"/>
                                        <p:tgtEl>
                                          <p:spTgt spid="1127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5E-6 0.13125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127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27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27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3125 L 5E-6 0.2625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127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42" grpId="0"/>
      <p:bldP spid="1127443" grpId="0"/>
      <p:bldP spid="1127444" grpId="0"/>
      <p:bldP spid="1127444" grpId="1"/>
      <p:bldP spid="1127444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F62B39F-0836-45FF-A500-03A61902BF64}" type="slidenum">
              <a:rPr lang="ru-RU"/>
              <a:pPr/>
              <a:t>25</a:t>
            </a:fld>
            <a:endParaRPr lang="ru-RU"/>
          </a:p>
        </p:txBody>
      </p:sp>
      <p:pic>
        <p:nvPicPr>
          <p:cNvPr id="26627" name="Picture 2" descr="end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6636" name="Text Box 156"/>
          <p:cNvSpPr txBox="1">
            <a:spLocks noChangeArrowheads="1"/>
          </p:cNvSpPr>
          <p:nvPr/>
        </p:nvSpPr>
        <p:spPr bwMode="auto">
          <a:xfrm>
            <a:off x="684213" y="657225"/>
            <a:ext cx="5797550" cy="682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72000" tIns="36000" rIns="72000" bIns="360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4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Спасибо за внимание!</a:t>
            </a:r>
          </a:p>
        </p:txBody>
      </p:sp>
      <p:grpSp>
        <p:nvGrpSpPr>
          <p:cNvPr id="26629" name="Group 18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6630" name="Text Box 18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26631" name="Group 18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6632" name="Group 18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6634" name="Rectangle 18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35" name="Rectangle 18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36" name="Rectangle 18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37" name="Rectangle 18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38" name="Text Box 18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chemeClr val="bg1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chemeClr val="bg1"/>
                      </a:solidFill>
                    </a:rPr>
                    <a:t>&amp;</a:t>
                  </a:r>
                  <a:r>
                    <a:rPr lang="ru-RU" sz="1600" b="0">
                      <a:solidFill>
                        <a:schemeClr val="bg1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26639" name="Text Box 18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chemeClr val="bg1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26633" name="Text Box 190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endParaRPr lang="ru-RU" sz="1400" b="0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00"/>
                                        <p:tgtEl>
                                          <p:spTgt spid="9166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CC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00"/>
                                        <p:tgtEl>
                                          <p:spTgt spid="9166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00"/>
                                        <p:tgtEl>
                                          <p:spTgt spid="9166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66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D58ACBB-9C30-4946-9CB1-9BBA9A05B0A6}" type="slidenum">
              <a:rPr lang="ru-RU"/>
              <a:pPr/>
              <a:t>3</a:t>
            </a:fld>
            <a:endParaRPr lang="ru-RU"/>
          </a:p>
        </p:txBody>
      </p:sp>
      <p:sp>
        <p:nvSpPr>
          <p:cNvPr id="1090562" name="Line 2"/>
          <p:cNvSpPr>
            <a:spLocks noChangeShapeType="1"/>
          </p:cNvSpPr>
          <p:nvPr/>
        </p:nvSpPr>
        <p:spPr bwMode="auto">
          <a:xfrm>
            <a:off x="4348163" y="1485900"/>
            <a:ext cx="1587" cy="3095625"/>
          </a:xfrm>
          <a:prstGeom prst="line">
            <a:avLst/>
          </a:prstGeom>
          <a:noFill/>
          <a:ln w="76200">
            <a:solidFill>
              <a:srgbClr val="B2B2B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90563" name="AutoShape 3"/>
          <p:cNvSpPr>
            <a:spLocks noChangeArrowheads="1"/>
          </p:cNvSpPr>
          <p:nvPr/>
        </p:nvSpPr>
        <p:spPr bwMode="auto">
          <a:xfrm>
            <a:off x="2374900" y="2155825"/>
            <a:ext cx="1641475" cy="552450"/>
          </a:xfrm>
          <a:prstGeom prst="roundRect">
            <a:avLst>
              <a:gd name="adj" fmla="val 16667"/>
            </a:avLst>
          </a:prstGeom>
          <a:solidFill>
            <a:srgbClr val="F0FE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62000" tIns="118800" rIns="162000" bIns="118800" anchor="ctr">
            <a:spAutoFit/>
          </a:bodyPr>
          <a:lstStyle/>
          <a:p>
            <a:pPr algn="ctr"/>
            <a:r>
              <a:rPr lang="ru-RU" b="0"/>
              <a:t>Требования</a:t>
            </a:r>
          </a:p>
        </p:txBody>
      </p:sp>
      <p:sp>
        <p:nvSpPr>
          <p:cNvPr id="1090564" name="AutoShape 4"/>
          <p:cNvSpPr>
            <a:spLocks noChangeArrowheads="1"/>
          </p:cNvSpPr>
          <p:nvPr/>
        </p:nvSpPr>
        <p:spPr bwMode="auto">
          <a:xfrm>
            <a:off x="373063" y="3921125"/>
            <a:ext cx="2735262" cy="552450"/>
          </a:xfrm>
          <a:prstGeom prst="roundRect">
            <a:avLst>
              <a:gd name="adj" fmla="val 16667"/>
            </a:avLst>
          </a:prstGeom>
          <a:solidFill>
            <a:srgbClr val="F0FE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62000" tIns="118800" rIns="162000" bIns="118800" anchor="ctr">
            <a:spAutoFit/>
          </a:bodyPr>
          <a:lstStyle/>
          <a:p>
            <a:pPr algn="ctr"/>
            <a:r>
              <a:rPr lang="ru-RU" b="0"/>
              <a:t>Исследуемая система</a:t>
            </a: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03238" y="1387475"/>
            <a:ext cx="2706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0">
                <a:solidFill>
                  <a:srgbClr val="5F5F5F"/>
                </a:solidFill>
                <a:latin typeface="Arial Black" pitchFamily="34" charset="0"/>
              </a:rPr>
              <a:t>Реальный мир</a:t>
            </a:r>
          </a:p>
        </p:txBody>
      </p:sp>
      <p:sp>
        <p:nvSpPr>
          <p:cNvPr id="1090566" name="Text Box 6"/>
          <p:cNvSpPr txBox="1">
            <a:spLocks noChangeArrowheads="1"/>
          </p:cNvSpPr>
          <p:nvPr/>
        </p:nvSpPr>
        <p:spPr bwMode="auto">
          <a:xfrm>
            <a:off x="5521325" y="1387475"/>
            <a:ext cx="2974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0">
                <a:solidFill>
                  <a:srgbClr val="5F5F5F"/>
                </a:solidFill>
                <a:latin typeface="Arial Black" pitchFamily="34" charset="0"/>
              </a:rPr>
              <a:t>Модельный мир</a:t>
            </a:r>
          </a:p>
        </p:txBody>
      </p:sp>
      <p:sp>
        <p:nvSpPr>
          <p:cNvPr id="1090567" name="Text Box 7"/>
          <p:cNvSpPr txBox="1">
            <a:spLocks noChangeArrowheads="1"/>
          </p:cNvSpPr>
          <p:nvPr/>
        </p:nvSpPr>
        <p:spPr bwMode="auto">
          <a:xfrm>
            <a:off x="100013" y="3098800"/>
            <a:ext cx="1698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соответствует</a:t>
            </a:r>
          </a:p>
        </p:txBody>
      </p:sp>
      <p:sp>
        <p:nvSpPr>
          <p:cNvPr id="1090568" name="Text Box 8"/>
          <p:cNvSpPr txBox="1">
            <a:spLocks noChangeArrowheads="1"/>
          </p:cNvSpPr>
          <p:nvPr/>
        </p:nvSpPr>
        <p:spPr bwMode="auto">
          <a:xfrm>
            <a:off x="7513638" y="3098800"/>
            <a:ext cx="14509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0000"/>
              </a:lnSpc>
            </a:pPr>
            <a:r>
              <a:rPr lang="ru-RU" b="0"/>
              <a:t> конформна</a:t>
            </a:r>
          </a:p>
        </p:txBody>
      </p:sp>
      <p:cxnSp>
        <p:nvCxnSpPr>
          <p:cNvPr id="1090569" name="AutoShape 9"/>
          <p:cNvCxnSpPr>
            <a:cxnSpLocks noChangeShapeType="1"/>
            <a:stCxn id="1090564" idx="0"/>
            <a:endCxn id="1090563" idx="1"/>
          </p:cNvCxnSpPr>
          <p:nvPr/>
        </p:nvCxnSpPr>
        <p:spPr bwMode="auto">
          <a:xfrm rot="-5400000">
            <a:off x="1313656" y="2859882"/>
            <a:ext cx="1489075" cy="633412"/>
          </a:xfrm>
          <a:prstGeom prst="curvedConnector2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lg" len="lg"/>
          </a:ln>
        </p:spPr>
      </p:cxnSp>
      <p:cxnSp>
        <p:nvCxnSpPr>
          <p:cNvPr id="1090570" name="AutoShape 10"/>
          <p:cNvCxnSpPr>
            <a:cxnSpLocks noChangeShapeType="1"/>
            <a:endCxn id="1090573" idx="3"/>
          </p:cNvCxnSpPr>
          <p:nvPr/>
        </p:nvCxnSpPr>
        <p:spPr bwMode="auto">
          <a:xfrm rot="5400000" flipH="1">
            <a:off x="6507163" y="2813050"/>
            <a:ext cx="1506538" cy="744537"/>
          </a:xfrm>
          <a:prstGeom prst="curvedConnector2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lg" len="lg"/>
          </a:ln>
        </p:spPr>
      </p:cxnSp>
      <p:cxnSp>
        <p:nvCxnSpPr>
          <p:cNvPr id="1090571" name="AutoShape 11"/>
          <p:cNvCxnSpPr>
            <a:cxnSpLocks noChangeShapeType="1"/>
            <a:stCxn id="1090563" idx="3"/>
            <a:endCxn id="1090573" idx="1"/>
          </p:cNvCxnSpPr>
          <p:nvPr/>
        </p:nvCxnSpPr>
        <p:spPr bwMode="auto">
          <a:xfrm>
            <a:off x="4016375" y="2432050"/>
            <a:ext cx="942975" cy="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sm" len="lg"/>
          </a:ln>
        </p:spPr>
      </p:cxnSp>
      <p:sp>
        <p:nvSpPr>
          <p:cNvPr id="1090572" name="Rectangle 12"/>
          <p:cNvSpPr>
            <a:spLocks noGrp="1" noChangeArrowheads="1"/>
          </p:cNvSpPr>
          <p:nvPr>
            <p:ph type="title"/>
          </p:nvPr>
        </p:nvSpPr>
        <p:spPr>
          <a:xfrm>
            <a:off x="85725" y="328613"/>
            <a:ext cx="8924925" cy="555625"/>
          </a:xfrm>
          <a:solidFill>
            <a:srgbClr val="EBF5C7"/>
          </a:solidFill>
          <a:ln>
            <a:solidFill>
              <a:srgbClr val="DBED97"/>
            </a:solidFill>
          </a:ln>
        </p:spPr>
        <p:txBody>
          <a:bodyPr lIns="54000" tIns="90000" rIns="54000" bIns="90000"/>
          <a:lstStyle/>
          <a:p>
            <a:pPr eaLnBrk="1" hangingPunct="1">
              <a:defRPr/>
            </a:pPr>
            <a:r>
              <a:rPr lang="ru-RU" sz="24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1. </a:t>
            </a:r>
            <a:r>
              <a:rPr lang="ru-RU" sz="240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Формализация тестирования. </a:t>
            </a:r>
            <a:r>
              <a:rPr lang="ru-RU" sz="2000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Моделирование</a:t>
            </a:r>
            <a:endParaRPr lang="ru-RU" sz="2000" i="1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90573" name="Rectangle 13"/>
          <p:cNvSpPr>
            <a:spLocks noChangeArrowheads="1"/>
          </p:cNvSpPr>
          <p:nvPr/>
        </p:nvSpPr>
        <p:spPr bwMode="auto">
          <a:xfrm>
            <a:off x="4959350" y="2170113"/>
            <a:ext cx="1928813" cy="522287"/>
          </a:xfrm>
          <a:prstGeom prst="rect">
            <a:avLst/>
          </a:prstGeom>
          <a:solidFill>
            <a:srgbClr val="F0F8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62000" tIns="118800" rIns="162000" bIns="118800" anchor="ctr">
            <a:spAutoFit/>
          </a:bodyPr>
          <a:lstStyle/>
          <a:p>
            <a:pPr algn="ctr"/>
            <a:r>
              <a:rPr lang="ru-RU" b="0"/>
              <a:t>Спецификация</a:t>
            </a:r>
          </a:p>
        </p:txBody>
      </p:sp>
      <p:sp>
        <p:nvSpPr>
          <p:cNvPr id="1090574" name="Text Box 14"/>
          <p:cNvSpPr txBox="1">
            <a:spLocks noChangeArrowheads="1"/>
          </p:cNvSpPr>
          <p:nvPr/>
        </p:nvSpPr>
        <p:spPr bwMode="auto">
          <a:xfrm>
            <a:off x="34925" y="58420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90575" name="Text Box 15"/>
          <p:cNvSpPr txBox="1">
            <a:spLocks noChangeArrowheads="1"/>
          </p:cNvSpPr>
          <p:nvPr/>
        </p:nvSpPr>
        <p:spPr bwMode="auto">
          <a:xfrm>
            <a:off x="34925" y="60213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90576" name="Text Box 16"/>
          <p:cNvSpPr txBox="1">
            <a:spLocks noChangeArrowheads="1"/>
          </p:cNvSpPr>
          <p:nvPr/>
        </p:nvSpPr>
        <p:spPr bwMode="auto">
          <a:xfrm>
            <a:off x="34925" y="61944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90577" name="Text Box 17"/>
          <p:cNvSpPr txBox="1">
            <a:spLocks noChangeArrowheads="1"/>
          </p:cNvSpPr>
          <p:nvPr/>
        </p:nvSpPr>
        <p:spPr bwMode="auto">
          <a:xfrm>
            <a:off x="34925" y="63754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grpSp>
        <p:nvGrpSpPr>
          <p:cNvPr id="4115" name="Group 18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4128" name="Text Box 19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4129" name="Group 20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4130" name="Group 21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4132" name="Rectangle 2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133" name="Rectangle 23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134" name="Rectangle 24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135" name="Rectangle 25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136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4137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4131" name="Text Box 28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(25)</a:t>
                </a:r>
              </a:p>
            </p:txBody>
          </p:sp>
        </p:grpSp>
      </p:grpSp>
      <p:cxnSp>
        <p:nvCxnSpPr>
          <p:cNvPr id="1090589" name="AutoShape 29"/>
          <p:cNvCxnSpPr>
            <a:cxnSpLocks noChangeShapeType="1"/>
            <a:stCxn id="1090567" idx="3"/>
            <a:endCxn id="1090568" idx="1"/>
          </p:cNvCxnSpPr>
          <p:nvPr/>
        </p:nvCxnSpPr>
        <p:spPr bwMode="auto">
          <a:xfrm flipV="1">
            <a:off x="1798638" y="3268663"/>
            <a:ext cx="5715000" cy="14287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0000FF"/>
            </a:solidFill>
            <a:prstDash val="dash"/>
            <a:round/>
            <a:headEnd/>
            <a:tailEnd type="arrow" w="sm" len="lg"/>
          </a:ln>
        </p:spPr>
      </p:cxnSp>
      <p:sp>
        <p:nvSpPr>
          <p:cNvPr id="1090590" name="Text Box 30"/>
          <p:cNvSpPr txBox="1">
            <a:spLocks noChangeArrowheads="1"/>
          </p:cNvSpPr>
          <p:nvPr/>
        </p:nvSpPr>
        <p:spPr bwMode="auto">
          <a:xfrm>
            <a:off x="34925" y="65547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90591" name="Text Box 31"/>
          <p:cNvSpPr txBox="1">
            <a:spLocks noChangeArrowheads="1"/>
          </p:cNvSpPr>
          <p:nvPr/>
        </p:nvSpPr>
        <p:spPr bwMode="auto">
          <a:xfrm>
            <a:off x="3240088" y="3897313"/>
            <a:ext cx="6127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>
                <a:solidFill>
                  <a:srgbClr val="FF0000"/>
                </a:solidFill>
                <a:sym typeface="Wingdings" pitchFamily="2" charset="2"/>
              </a:rPr>
              <a:t></a:t>
            </a:r>
          </a:p>
        </p:txBody>
      </p:sp>
      <p:sp>
        <p:nvSpPr>
          <p:cNvPr id="1090592" name="Text Box 32"/>
          <p:cNvSpPr txBox="1">
            <a:spLocks noChangeArrowheads="1"/>
          </p:cNvSpPr>
          <p:nvPr/>
        </p:nvSpPr>
        <p:spPr bwMode="auto">
          <a:xfrm rot="-3424911">
            <a:off x="8180388" y="2628900"/>
            <a:ext cx="6127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>
                <a:solidFill>
                  <a:srgbClr val="FF0000"/>
                </a:solidFill>
                <a:sym typeface="Wingdings" pitchFamily="2" charset="2"/>
              </a:rPr>
              <a:t></a:t>
            </a:r>
          </a:p>
        </p:txBody>
      </p:sp>
      <p:sp>
        <p:nvSpPr>
          <p:cNvPr id="1090593" name="Text Box 33"/>
          <p:cNvSpPr txBox="1">
            <a:spLocks noChangeArrowheads="1"/>
          </p:cNvSpPr>
          <p:nvPr/>
        </p:nvSpPr>
        <p:spPr bwMode="auto">
          <a:xfrm>
            <a:off x="2190750" y="3324225"/>
            <a:ext cx="4865688" cy="212725"/>
          </a:xfrm>
          <a:prstGeom prst="rect">
            <a:avLst/>
          </a:prstGeom>
          <a:solidFill>
            <a:schemeClr val="bg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400" b="0">
                <a:solidFill>
                  <a:srgbClr val="0000FF"/>
                </a:solidFill>
              </a:rPr>
              <a:t>модель отношения «система соответствует требованиям»</a:t>
            </a:r>
          </a:p>
        </p:txBody>
      </p:sp>
      <p:sp>
        <p:nvSpPr>
          <p:cNvPr id="1090594" name="Text Box 34"/>
          <p:cNvSpPr txBox="1">
            <a:spLocks noChangeArrowheads="1"/>
          </p:cNvSpPr>
          <p:nvPr/>
        </p:nvSpPr>
        <p:spPr bwMode="auto">
          <a:xfrm>
            <a:off x="1871663" y="5597525"/>
            <a:ext cx="5000625" cy="711200"/>
          </a:xfrm>
          <a:prstGeom prst="rect">
            <a:avLst/>
          </a:prstGeom>
          <a:solidFill>
            <a:srgbClr val="F2FBD9"/>
          </a:solidFill>
          <a:ln w="9525">
            <a:solidFill>
              <a:srgbClr val="EEEDDE"/>
            </a:solidFill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r>
              <a:rPr lang="ru-RU" sz="2000" b="0"/>
              <a:t>Требования формулируются в терминах</a:t>
            </a:r>
          </a:p>
          <a:p>
            <a:r>
              <a:rPr lang="ru-RU" sz="2000" b="0"/>
              <a:t>взаимодействия системы с окружением.</a:t>
            </a:r>
          </a:p>
        </p:txBody>
      </p:sp>
      <p:sp>
        <p:nvSpPr>
          <p:cNvPr id="1090595" name="AutoShape 35"/>
          <p:cNvSpPr>
            <a:spLocks noChangeArrowheads="1"/>
          </p:cNvSpPr>
          <p:nvPr/>
        </p:nvSpPr>
        <p:spPr bwMode="auto">
          <a:xfrm flipV="1">
            <a:off x="7029450" y="4997450"/>
            <a:ext cx="1935163" cy="627063"/>
          </a:xfrm>
          <a:prstGeom prst="wedgeRoundRectCallout">
            <a:avLst>
              <a:gd name="adj1" fmla="val -50329"/>
              <a:gd name="adj2" fmla="val 133796"/>
              <a:gd name="adj3" fmla="val 16667"/>
            </a:avLst>
          </a:prstGeom>
          <a:solidFill>
            <a:srgbClr val="F9F7C7"/>
          </a:solidFill>
          <a:ln w="12700" algn="ctr">
            <a:solidFill>
              <a:srgbClr val="008000"/>
            </a:solidFill>
            <a:miter lim="800000"/>
            <a:headEnd/>
            <a:tailEnd/>
          </a:ln>
        </p:spPr>
        <p:txBody>
          <a:bodyPr rot="10800000" wrap="none" lIns="18000" tIns="10800" rIns="18000" bIns="10800">
            <a:spAutoFit/>
          </a:bodyPr>
          <a:lstStyle/>
          <a:p>
            <a:pPr algn="ctr"/>
            <a:r>
              <a:rPr lang="ru-RU" b="0">
                <a:latin typeface="Comic Sans MS" pitchFamily="66" charset="0"/>
              </a:rPr>
              <a:t>Необходимость</a:t>
            </a:r>
          </a:p>
          <a:p>
            <a:pPr algn="ctr"/>
            <a:r>
              <a:rPr lang="ru-RU" b="0">
                <a:latin typeface="Comic Sans MS" pitchFamily="66" charset="0"/>
              </a:rPr>
              <a:t>тестирования</a:t>
            </a:r>
          </a:p>
        </p:txBody>
      </p:sp>
      <p:sp>
        <p:nvSpPr>
          <p:cNvPr id="1090596" name="AutoShape 36"/>
          <p:cNvSpPr>
            <a:spLocks noChangeArrowheads="1"/>
          </p:cNvSpPr>
          <p:nvPr/>
        </p:nvSpPr>
        <p:spPr bwMode="auto">
          <a:xfrm>
            <a:off x="358775" y="4638675"/>
            <a:ext cx="1651000" cy="627063"/>
          </a:xfrm>
          <a:prstGeom prst="wedgeRoundRectCallout">
            <a:avLst>
              <a:gd name="adj1" fmla="val 118750"/>
              <a:gd name="adj2" fmla="val 102403"/>
              <a:gd name="adj3" fmla="val 16667"/>
            </a:avLst>
          </a:prstGeom>
          <a:solidFill>
            <a:srgbClr val="F9F7C7"/>
          </a:solidFill>
          <a:ln w="12700" algn="ctr">
            <a:solidFill>
              <a:srgbClr val="008000"/>
            </a:solidFill>
            <a:miter lim="800000"/>
            <a:headEnd/>
            <a:tailEnd/>
          </a:ln>
        </p:spPr>
        <p:txBody>
          <a:bodyPr wrap="none" lIns="18000" tIns="10800" rIns="18000" bIns="10800">
            <a:spAutoFit/>
          </a:bodyPr>
          <a:lstStyle/>
          <a:p>
            <a:pPr algn="ctr"/>
            <a:r>
              <a:rPr lang="ru-RU" b="0">
                <a:latin typeface="Comic Sans MS" pitchFamily="66" charset="0"/>
              </a:rPr>
              <a:t>Возможность</a:t>
            </a:r>
          </a:p>
          <a:p>
            <a:pPr algn="ctr"/>
            <a:r>
              <a:rPr lang="ru-RU" b="0">
                <a:latin typeface="Comic Sans MS" pitchFamily="66" charset="0"/>
              </a:rPr>
              <a:t>тестирования</a:t>
            </a:r>
          </a:p>
        </p:txBody>
      </p:sp>
      <p:cxnSp>
        <p:nvCxnSpPr>
          <p:cNvPr id="1090597" name="AutoShape 37"/>
          <p:cNvCxnSpPr>
            <a:cxnSpLocks noChangeShapeType="1"/>
            <a:stCxn id="1090564" idx="3"/>
            <a:endCxn id="1090600" idx="1"/>
          </p:cNvCxnSpPr>
          <p:nvPr/>
        </p:nvCxnSpPr>
        <p:spPr bwMode="auto">
          <a:xfrm>
            <a:off x="3108325" y="4197350"/>
            <a:ext cx="3811588" cy="1587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lg" len="lg"/>
          </a:ln>
        </p:spPr>
      </p:cxnSp>
      <p:cxnSp>
        <p:nvCxnSpPr>
          <p:cNvPr id="1090598" name="AutoShape 38"/>
          <p:cNvCxnSpPr>
            <a:cxnSpLocks noChangeShapeType="1"/>
            <a:stCxn id="1090564" idx="3"/>
            <a:endCxn id="1090600" idx="1"/>
          </p:cNvCxnSpPr>
          <p:nvPr/>
        </p:nvCxnSpPr>
        <p:spPr bwMode="auto">
          <a:xfrm>
            <a:off x="3108325" y="4197350"/>
            <a:ext cx="3811588" cy="15875"/>
          </a:xfrm>
          <a:prstGeom prst="straightConnector1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 type="arrow" w="lg" len="lg"/>
          </a:ln>
        </p:spPr>
      </p:cxnSp>
      <p:sp>
        <p:nvSpPr>
          <p:cNvPr id="1090599" name="Rectangle 39"/>
          <p:cNvSpPr>
            <a:spLocks noChangeArrowheads="1"/>
          </p:cNvSpPr>
          <p:nvPr/>
        </p:nvSpPr>
        <p:spPr bwMode="auto">
          <a:xfrm>
            <a:off x="6919913" y="3951288"/>
            <a:ext cx="1612900" cy="522287"/>
          </a:xfrm>
          <a:prstGeom prst="rect">
            <a:avLst/>
          </a:prstGeom>
          <a:solidFill>
            <a:srgbClr val="F0F8FE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lIns="162000" tIns="118800" rIns="162000" bIns="118800" anchor="ctr">
            <a:spAutoFit/>
          </a:bodyPr>
          <a:lstStyle/>
          <a:p>
            <a:pPr algn="ctr"/>
            <a:r>
              <a:rPr lang="ru-RU" b="0"/>
              <a:t>Реализация</a:t>
            </a:r>
          </a:p>
        </p:txBody>
      </p:sp>
      <p:sp>
        <p:nvSpPr>
          <p:cNvPr id="1090600" name="Rectangle 40"/>
          <p:cNvSpPr>
            <a:spLocks noChangeArrowheads="1"/>
          </p:cNvSpPr>
          <p:nvPr/>
        </p:nvSpPr>
        <p:spPr bwMode="auto">
          <a:xfrm>
            <a:off x="6919913" y="3951288"/>
            <a:ext cx="1612900" cy="522287"/>
          </a:xfrm>
          <a:prstGeom prst="rect">
            <a:avLst/>
          </a:prstGeom>
          <a:solidFill>
            <a:srgbClr val="F0F8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62000" tIns="118800" rIns="162000" bIns="118800" anchor="ctr">
            <a:spAutoFit/>
          </a:bodyPr>
          <a:lstStyle/>
          <a:p>
            <a:pPr algn="ctr"/>
            <a:r>
              <a:rPr lang="ru-RU" b="0"/>
              <a:t>Реализация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0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500"/>
                                        <p:tgtEl>
                                          <p:spTgt spid="1090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90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-0.13976 -0.1405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0905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" y="-7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90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90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0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90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90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1090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90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90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0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90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9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90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9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90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90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90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90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90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0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67" dur="500"/>
                                        <p:tgtEl>
                                          <p:spTgt spid="1090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0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90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090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90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90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1090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90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090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0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1090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1090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090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090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09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8" dur="500"/>
                                        <p:tgtEl>
                                          <p:spTgt spid="109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0" dur="500"/>
                                        <p:tgtEl>
                                          <p:spTgt spid="1090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0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-0.49115 0.33843 " pathEditMode="relative" rAng="0" ptsTypes="AA">
                                      <p:cBhvr>
                                        <p:cTn id="113" dur="500" fill="hold"/>
                                        <p:tgtEl>
                                          <p:spTgt spid="10905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" y="1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0562" grpId="0" animBg="1"/>
      <p:bldP spid="1090563" grpId="0" animBg="1"/>
      <p:bldP spid="1090564" grpId="0" animBg="1"/>
      <p:bldP spid="1090566" grpId="0"/>
      <p:bldP spid="1090567" grpId="0"/>
      <p:bldP spid="1090568" grpId="0"/>
      <p:bldP spid="1090573" grpId="0" animBg="1"/>
      <p:bldP spid="1090574" grpId="0"/>
      <p:bldP spid="1090575" grpId="0"/>
      <p:bldP spid="1090576" grpId="0"/>
      <p:bldP spid="1090577" grpId="0"/>
      <p:bldP spid="1090590" grpId="0"/>
      <p:bldP spid="1090591" grpId="0"/>
      <p:bldP spid="1090591" grpId="1"/>
      <p:bldP spid="1090591" grpId="2"/>
      <p:bldP spid="1090592" grpId="0"/>
      <p:bldP spid="1090592" grpId="1"/>
      <p:bldP spid="1090593" grpId="0" animBg="1"/>
      <p:bldP spid="1090594" grpId="0" animBg="1"/>
      <p:bldP spid="1090595" grpId="0" animBg="1"/>
      <p:bldP spid="1090596" grpId="0" animBg="1"/>
      <p:bldP spid="109060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BBF718F-08BE-4AAD-87D5-3EB5EE7BBF39}" type="slidenum">
              <a:rPr lang="ru-RU"/>
              <a:pPr/>
              <a:t>4</a:t>
            </a:fld>
            <a:endParaRPr lang="ru-RU"/>
          </a:p>
        </p:txBody>
      </p:sp>
      <p:pic>
        <p:nvPicPr>
          <p:cNvPr id="1082455" name="Picture 87" descr="COMPU0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760913"/>
            <a:ext cx="690245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2460" name="Text Box 92"/>
          <p:cNvSpPr txBox="1">
            <a:spLocks noChangeArrowheads="1"/>
          </p:cNvSpPr>
          <p:nvPr/>
        </p:nvSpPr>
        <p:spPr bwMode="auto">
          <a:xfrm>
            <a:off x="914400" y="5338763"/>
            <a:ext cx="66754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zh-TW" sz="3000" b="0">
                <a:solidFill>
                  <a:schemeClr val="bg1"/>
                </a:solidFill>
                <a:sym typeface="Symbol" pitchFamily="18" charset="2"/>
              </a:rPr>
              <a:t>чёрный ящик, в котором реализация</a:t>
            </a:r>
            <a:endParaRPr lang="ru-RU" sz="3000" b="0">
              <a:solidFill>
                <a:schemeClr val="bg1"/>
              </a:solidFill>
              <a:sym typeface="Symbol" pitchFamily="18" charset="2"/>
            </a:endParaRPr>
          </a:p>
        </p:txBody>
      </p:sp>
      <p:pic>
        <p:nvPicPr>
          <p:cNvPr id="1082456" name="Picture 88" descr="MONTORemp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5084763"/>
            <a:ext cx="1576387" cy="122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2457" name="Text Box 89"/>
          <p:cNvSpPr txBox="1">
            <a:spLocks noChangeArrowheads="1"/>
          </p:cNvSpPr>
          <p:nvPr/>
        </p:nvSpPr>
        <p:spPr bwMode="auto">
          <a:xfrm>
            <a:off x="5741988" y="5411788"/>
            <a:ext cx="36671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sym typeface="Symbol" pitchFamily="18" charset="2"/>
              </a:rPr>
              <a:t>A</a:t>
            </a:r>
          </a:p>
        </p:txBody>
      </p:sp>
      <p:sp>
        <p:nvSpPr>
          <p:cNvPr id="1082458" name="Text Box 90"/>
          <p:cNvSpPr txBox="1">
            <a:spLocks noChangeArrowheads="1"/>
          </p:cNvSpPr>
          <p:nvPr/>
        </p:nvSpPr>
        <p:spPr bwMode="auto">
          <a:xfrm>
            <a:off x="5370513" y="5319713"/>
            <a:ext cx="11668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sym typeface="Symbol" pitchFamily="18" charset="2"/>
              </a:rPr>
              <a:t>zA</a:t>
            </a:r>
          </a:p>
        </p:txBody>
      </p:sp>
      <p:sp>
        <p:nvSpPr>
          <p:cNvPr id="1082459" name="AutoShape 91"/>
          <p:cNvSpPr>
            <a:spLocks noChangeArrowheads="1"/>
          </p:cNvSpPr>
          <p:nvPr/>
        </p:nvSpPr>
        <p:spPr bwMode="auto">
          <a:xfrm>
            <a:off x="5316538" y="5253038"/>
            <a:ext cx="1263650" cy="892175"/>
          </a:xfrm>
          <a:prstGeom prst="roundRect">
            <a:avLst>
              <a:gd name="adj" fmla="val 3204"/>
            </a:avLst>
          </a:prstGeom>
          <a:solidFill>
            <a:srgbClr val="0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cxnSp>
        <p:nvCxnSpPr>
          <p:cNvPr id="5129" name="AutoShape 5"/>
          <p:cNvCxnSpPr>
            <a:cxnSpLocks noChangeShapeType="1"/>
            <a:stCxn id="5142" idx="0"/>
            <a:endCxn id="5141" idx="0"/>
          </p:cNvCxnSpPr>
          <p:nvPr/>
        </p:nvCxnSpPr>
        <p:spPr bwMode="auto">
          <a:xfrm flipV="1">
            <a:off x="1338263" y="1700213"/>
            <a:ext cx="0" cy="10080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none" w="lg" len="lg"/>
          </a:ln>
        </p:spPr>
      </p:cxnSp>
      <p:cxnSp>
        <p:nvCxnSpPr>
          <p:cNvPr id="5130" name="AutoShape 6"/>
          <p:cNvCxnSpPr>
            <a:cxnSpLocks noChangeShapeType="1"/>
            <a:stCxn id="5141" idx="1"/>
            <a:endCxn id="5142" idx="1"/>
          </p:cNvCxnSpPr>
          <p:nvPr/>
        </p:nvCxnSpPr>
        <p:spPr bwMode="auto">
          <a:xfrm>
            <a:off x="1482725" y="1700213"/>
            <a:ext cx="0" cy="10080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none" w="lg" len="lg"/>
          </a:ln>
        </p:spPr>
      </p:cxnSp>
      <p:grpSp>
        <p:nvGrpSpPr>
          <p:cNvPr id="5131" name="Group 8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5173" name="Text Box 9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5174" name="Group 10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5175" name="Group 11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5177" name="Rectangle 1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78" name="Rectangle 13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79" name="Rectangle 14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80" name="Rectangle 15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81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5182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5176" name="Text Box 18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(25)</a:t>
                </a:r>
              </a:p>
            </p:txBody>
          </p:sp>
        </p:grpSp>
      </p:grpSp>
      <p:sp>
        <p:nvSpPr>
          <p:cNvPr id="5132" name="AutoShape 19"/>
          <p:cNvSpPr>
            <a:spLocks noChangeArrowheads="1"/>
          </p:cNvSpPr>
          <p:nvPr/>
        </p:nvSpPr>
        <p:spPr bwMode="auto">
          <a:xfrm>
            <a:off x="623888" y="2708275"/>
            <a:ext cx="1643062" cy="552450"/>
          </a:xfrm>
          <a:prstGeom prst="roundRect">
            <a:avLst>
              <a:gd name="adj" fmla="val 16667"/>
            </a:avLst>
          </a:prstGeom>
          <a:solidFill>
            <a:srgbClr val="F0FE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62000" tIns="118800" rIns="162000" bIns="118800" anchor="ctr">
            <a:spAutoFit/>
          </a:bodyPr>
          <a:lstStyle/>
          <a:p>
            <a:pPr algn="ctr"/>
            <a:r>
              <a:rPr lang="ru-RU" b="0"/>
              <a:t>Реализация</a:t>
            </a:r>
          </a:p>
        </p:txBody>
      </p:sp>
      <p:sp>
        <p:nvSpPr>
          <p:cNvPr id="5133" name="AutoShape 20"/>
          <p:cNvSpPr>
            <a:spLocks noChangeArrowheads="1"/>
          </p:cNvSpPr>
          <p:nvPr/>
        </p:nvSpPr>
        <p:spPr bwMode="auto">
          <a:xfrm>
            <a:off x="674688" y="1160463"/>
            <a:ext cx="1543050" cy="552450"/>
          </a:xfrm>
          <a:prstGeom prst="roundRect">
            <a:avLst>
              <a:gd name="adj" fmla="val 16667"/>
            </a:avLst>
          </a:prstGeom>
          <a:solidFill>
            <a:srgbClr val="F0FE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62000" tIns="118800" rIns="162000" bIns="118800" anchor="ctr">
            <a:spAutoFit/>
          </a:bodyPr>
          <a:lstStyle/>
          <a:p>
            <a:pPr algn="ctr"/>
            <a:r>
              <a:rPr lang="ru-RU" b="0"/>
              <a:t>Окружение</a:t>
            </a:r>
          </a:p>
        </p:txBody>
      </p:sp>
      <p:sp>
        <p:nvSpPr>
          <p:cNvPr id="5134" name="Text Box 21"/>
          <p:cNvSpPr txBox="1">
            <a:spLocks noChangeArrowheads="1"/>
          </p:cNvSpPr>
          <p:nvPr/>
        </p:nvSpPr>
        <p:spPr bwMode="auto">
          <a:xfrm>
            <a:off x="0" y="2024063"/>
            <a:ext cx="1374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0"/>
              <a:t>воздействие</a:t>
            </a:r>
          </a:p>
        </p:txBody>
      </p:sp>
      <p:sp>
        <p:nvSpPr>
          <p:cNvPr id="5135" name="Text Box 22"/>
          <p:cNvSpPr txBox="1">
            <a:spLocks noChangeArrowheads="1"/>
          </p:cNvSpPr>
          <p:nvPr/>
        </p:nvSpPr>
        <p:spPr bwMode="auto">
          <a:xfrm>
            <a:off x="1446213" y="2024063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0"/>
              <a:t>наблюдение</a:t>
            </a:r>
          </a:p>
        </p:txBody>
      </p:sp>
      <p:sp>
        <p:nvSpPr>
          <p:cNvPr id="5136" name="Text Box 24"/>
          <p:cNvSpPr txBox="1">
            <a:spLocks noChangeArrowheads="1"/>
          </p:cNvSpPr>
          <p:nvPr/>
        </p:nvSpPr>
        <p:spPr bwMode="auto">
          <a:xfrm>
            <a:off x="3062288" y="1863725"/>
            <a:ext cx="17351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 i="1"/>
              <a:t>Наблюдение</a:t>
            </a:r>
            <a:r>
              <a:rPr lang="ru-RU" b="0"/>
              <a:t> =</a:t>
            </a:r>
          </a:p>
        </p:txBody>
      </p:sp>
      <p:sp>
        <p:nvSpPr>
          <p:cNvPr id="5137" name="Text Box 25"/>
          <p:cNvSpPr txBox="1">
            <a:spLocks noChangeArrowheads="1"/>
          </p:cNvSpPr>
          <p:nvPr/>
        </p:nvSpPr>
        <p:spPr bwMode="auto">
          <a:xfrm>
            <a:off x="4754563" y="1662113"/>
            <a:ext cx="37115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 i="1"/>
              <a:t>Внешнее</a:t>
            </a:r>
            <a:r>
              <a:rPr lang="ru-RU" b="0"/>
              <a:t> </a:t>
            </a:r>
            <a:r>
              <a:rPr lang="ru-RU" b="0" i="1"/>
              <a:t>действие</a:t>
            </a:r>
            <a:r>
              <a:rPr lang="en-US" b="0" i="1"/>
              <a:t> z</a:t>
            </a:r>
            <a:r>
              <a:rPr lang="en-US" b="0">
                <a:sym typeface="Symbol" pitchFamily="18" charset="2"/>
              </a:rPr>
              <a:t></a:t>
            </a:r>
            <a:r>
              <a:rPr lang="en-US" i="1">
                <a:sym typeface="Symbol" pitchFamily="18" charset="2"/>
              </a:rPr>
              <a:t>A</a:t>
            </a:r>
          </a:p>
          <a:p>
            <a:pPr>
              <a:lnSpc>
                <a:spcPct val="150000"/>
              </a:lnSpc>
            </a:pPr>
            <a:r>
              <a:rPr lang="ru-RU" b="0" i="1"/>
              <a:t>Отказ</a:t>
            </a:r>
            <a:r>
              <a:rPr lang="ru-RU" sz="1600" b="0"/>
              <a:t> (нет ни одного действия</a:t>
            </a:r>
            <a:endParaRPr lang="en-US" sz="1600" b="0"/>
          </a:p>
          <a:p>
            <a:pPr>
              <a:lnSpc>
                <a:spcPct val="70000"/>
              </a:lnSpc>
            </a:pPr>
            <a:r>
              <a:rPr lang="ru-RU" sz="1600" b="0"/>
              <a:t>                из заданного множества</a:t>
            </a:r>
            <a:r>
              <a:rPr lang="en-US" b="0"/>
              <a:t> </a:t>
            </a:r>
            <a:r>
              <a:rPr lang="en-US" i="1"/>
              <a:t>A</a:t>
            </a:r>
            <a:r>
              <a:rPr lang="ru-RU" sz="1600" b="0"/>
              <a:t>)</a:t>
            </a:r>
          </a:p>
        </p:txBody>
      </p:sp>
      <p:sp>
        <p:nvSpPr>
          <p:cNvPr id="5138" name="Text Box 26"/>
          <p:cNvSpPr txBox="1">
            <a:spLocks noChangeArrowheads="1"/>
          </p:cNvSpPr>
          <p:nvPr/>
        </p:nvSpPr>
        <p:spPr bwMode="auto">
          <a:xfrm>
            <a:off x="3063875" y="1125538"/>
            <a:ext cx="5876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 i="1"/>
              <a:t>Воздействие</a:t>
            </a:r>
            <a:r>
              <a:rPr lang="ru-RU" b="0"/>
              <a:t> =</a:t>
            </a:r>
            <a:r>
              <a:rPr lang="ru-RU" sz="1600" b="0"/>
              <a:t> Нажатие </a:t>
            </a:r>
            <a:r>
              <a:rPr lang="ru-RU" b="0" i="1"/>
              <a:t>кнопки</a:t>
            </a:r>
            <a:r>
              <a:rPr lang="ru-RU" sz="1600" b="0"/>
              <a:t> (множество действий</a:t>
            </a:r>
            <a:r>
              <a:rPr lang="en-US" b="0"/>
              <a:t> </a:t>
            </a:r>
            <a:r>
              <a:rPr lang="en-US" i="1"/>
              <a:t>A</a:t>
            </a:r>
            <a:r>
              <a:rPr lang="ru-RU" sz="1600" b="0"/>
              <a:t>)</a:t>
            </a:r>
          </a:p>
        </p:txBody>
      </p:sp>
      <p:sp>
        <p:nvSpPr>
          <p:cNvPr id="1082396" name="Text Box 28"/>
          <p:cNvSpPr txBox="1">
            <a:spLocks noChangeArrowheads="1"/>
          </p:cNvSpPr>
          <p:nvPr/>
        </p:nvSpPr>
        <p:spPr bwMode="auto">
          <a:xfrm>
            <a:off x="4467225" y="2800350"/>
            <a:ext cx="45688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>
                <a:latin typeface="Times New Roman" pitchFamily="18" charset="0"/>
                <a:sym typeface="Symbol" pitchFamily="18" charset="2"/>
              </a:rPr>
              <a:t></a:t>
            </a:r>
            <a:r>
              <a:rPr lang="en-US" i="1">
                <a:latin typeface="Times New Roman" pitchFamily="18" charset="0"/>
              </a:rPr>
              <a:t>L</a:t>
            </a:r>
            <a:r>
              <a:rPr lang="ru-RU" b="0"/>
              <a:t> </a:t>
            </a:r>
            <a:r>
              <a:rPr lang="ru-RU" sz="1600" b="0"/>
              <a:t>- алфавит внешних действий</a:t>
            </a:r>
          </a:p>
          <a:p>
            <a:pPr>
              <a:lnSpc>
                <a:spcPct val="90000"/>
              </a:lnSpc>
            </a:pPr>
            <a:r>
              <a:rPr lang="en-US">
                <a:sym typeface="Symbol" pitchFamily="18" charset="2"/>
              </a:rPr>
              <a:t></a:t>
            </a:r>
            <a:r>
              <a:rPr lang="en-US" i="1">
                <a:latin typeface="Times New Roman" pitchFamily="18" charset="0"/>
              </a:rPr>
              <a:t>R </a:t>
            </a:r>
            <a:r>
              <a:rPr lang="en-US">
                <a:latin typeface="Times New Roman" pitchFamily="18" charset="0"/>
                <a:sym typeface="Symbol" pitchFamily="18" charset="2"/>
              </a:rPr>
              <a:t>2</a:t>
            </a:r>
            <a:r>
              <a:rPr lang="en-US" i="1" baseline="30000">
                <a:latin typeface="Times New Roman" pitchFamily="18" charset="0"/>
                <a:sym typeface="Symbol" pitchFamily="18" charset="2"/>
              </a:rPr>
              <a:t>L</a:t>
            </a:r>
            <a:r>
              <a:rPr lang="ru-RU" b="0"/>
              <a:t> </a:t>
            </a:r>
            <a:r>
              <a:rPr lang="en-US" b="0">
                <a:sym typeface="Symbol" pitchFamily="18" charset="2"/>
              </a:rPr>
              <a:t> </a:t>
            </a:r>
            <a:r>
              <a:rPr lang="ru-RU" sz="1600" b="0">
                <a:sym typeface="Symbol" pitchFamily="18" charset="2"/>
              </a:rPr>
              <a:t>-</a:t>
            </a:r>
            <a:r>
              <a:rPr lang="en-US" sz="1600" b="0">
                <a:sym typeface="Symbol" pitchFamily="18" charset="2"/>
              </a:rPr>
              <a:t> </a:t>
            </a:r>
            <a:r>
              <a:rPr lang="ru-RU" sz="1600" b="0">
                <a:sym typeface="Symbol" pitchFamily="18" charset="2"/>
              </a:rPr>
              <a:t>кнопки с наблюдаемыми отказами</a:t>
            </a:r>
          </a:p>
          <a:p>
            <a:pPr>
              <a:lnSpc>
                <a:spcPct val="90000"/>
              </a:lnSpc>
            </a:pPr>
            <a:r>
              <a:rPr lang="en-US">
                <a:sym typeface="Symbol" pitchFamily="18" charset="2"/>
              </a:rPr>
              <a:t></a:t>
            </a:r>
            <a:r>
              <a:rPr lang="en-US" i="1">
                <a:latin typeface="Times New Roman" pitchFamily="18" charset="0"/>
              </a:rPr>
              <a:t>Q </a:t>
            </a:r>
            <a:r>
              <a:rPr lang="en-US">
                <a:latin typeface="Times New Roman" pitchFamily="18" charset="0"/>
                <a:sym typeface="Symbol" pitchFamily="18" charset="2"/>
              </a:rPr>
              <a:t>2</a:t>
            </a:r>
            <a:r>
              <a:rPr lang="en-US" i="1" baseline="30000">
                <a:latin typeface="Times New Roman" pitchFamily="18" charset="0"/>
                <a:sym typeface="Symbol" pitchFamily="18" charset="2"/>
              </a:rPr>
              <a:t>L</a:t>
            </a:r>
            <a:r>
              <a:rPr lang="en-US" b="0">
                <a:sym typeface="Symbol" pitchFamily="18" charset="2"/>
              </a:rPr>
              <a:t> </a:t>
            </a:r>
            <a:r>
              <a:rPr lang="ru-RU" sz="1600" b="0">
                <a:sym typeface="Symbol" pitchFamily="18" charset="2"/>
              </a:rPr>
              <a:t>-</a:t>
            </a:r>
            <a:r>
              <a:rPr lang="en-US" sz="1600" b="0">
                <a:sym typeface="Symbol" pitchFamily="18" charset="2"/>
              </a:rPr>
              <a:t> </a:t>
            </a:r>
            <a:r>
              <a:rPr lang="ru-RU" sz="1600" b="0">
                <a:sym typeface="Symbol" pitchFamily="18" charset="2"/>
              </a:rPr>
              <a:t>кнопки с </a:t>
            </a:r>
            <a:r>
              <a:rPr lang="ru-RU" sz="1600" b="0" i="1" u="sng">
                <a:sym typeface="Symbol" pitchFamily="18" charset="2"/>
              </a:rPr>
              <a:t>не</a:t>
            </a:r>
            <a:r>
              <a:rPr lang="ru-RU" sz="1600" b="0">
                <a:sym typeface="Symbol" pitchFamily="18" charset="2"/>
              </a:rPr>
              <a:t>наблюдаемыми отказами</a:t>
            </a:r>
            <a:endParaRPr lang="en-US" sz="1600" b="0">
              <a:sym typeface="Symbol" pitchFamily="18" charset="2"/>
            </a:endParaRPr>
          </a:p>
        </p:txBody>
      </p:sp>
      <p:sp>
        <p:nvSpPr>
          <p:cNvPr id="1082397" name="Text Box 29"/>
          <p:cNvSpPr txBox="1">
            <a:spLocks noChangeArrowheads="1"/>
          </p:cNvSpPr>
          <p:nvPr/>
        </p:nvSpPr>
        <p:spPr bwMode="auto">
          <a:xfrm>
            <a:off x="2771775" y="2903538"/>
            <a:ext cx="16351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b="0" i="1"/>
              <a:t>Семантика</a:t>
            </a:r>
            <a:r>
              <a:rPr lang="ru-RU" b="0"/>
              <a:t> =</a:t>
            </a:r>
          </a:p>
        </p:txBody>
      </p:sp>
      <p:sp>
        <p:nvSpPr>
          <p:cNvPr id="5141" name="Line 32"/>
          <p:cNvSpPr>
            <a:spLocks noChangeShapeType="1"/>
          </p:cNvSpPr>
          <p:nvPr/>
        </p:nvSpPr>
        <p:spPr bwMode="auto">
          <a:xfrm>
            <a:off x="1338263" y="1700213"/>
            <a:ext cx="144462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2" name="Line 33"/>
          <p:cNvSpPr>
            <a:spLocks noChangeShapeType="1"/>
          </p:cNvSpPr>
          <p:nvPr/>
        </p:nvSpPr>
        <p:spPr bwMode="auto">
          <a:xfrm>
            <a:off x="1338263" y="2708275"/>
            <a:ext cx="144462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82403" name="Text Box 35"/>
          <p:cNvSpPr txBox="1">
            <a:spLocks noChangeArrowheads="1"/>
          </p:cNvSpPr>
          <p:nvPr/>
        </p:nvSpPr>
        <p:spPr bwMode="auto">
          <a:xfrm>
            <a:off x="34925" y="55165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82404" name="Text Box 36"/>
          <p:cNvSpPr txBox="1">
            <a:spLocks noChangeArrowheads="1"/>
          </p:cNvSpPr>
          <p:nvPr/>
        </p:nvSpPr>
        <p:spPr bwMode="auto">
          <a:xfrm>
            <a:off x="34925" y="56959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82405" name="Text Box 37"/>
          <p:cNvSpPr txBox="1">
            <a:spLocks noChangeArrowheads="1"/>
          </p:cNvSpPr>
          <p:nvPr/>
        </p:nvSpPr>
        <p:spPr bwMode="auto">
          <a:xfrm>
            <a:off x="34925" y="58689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82406" name="Text Box 38"/>
          <p:cNvSpPr txBox="1">
            <a:spLocks noChangeArrowheads="1"/>
          </p:cNvSpPr>
          <p:nvPr/>
        </p:nvSpPr>
        <p:spPr bwMode="auto">
          <a:xfrm>
            <a:off x="34925" y="60499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82407" name="Text Box 39"/>
          <p:cNvSpPr txBox="1">
            <a:spLocks noChangeArrowheads="1"/>
          </p:cNvSpPr>
          <p:nvPr/>
        </p:nvSpPr>
        <p:spPr bwMode="auto">
          <a:xfrm>
            <a:off x="34925" y="62007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82408" name="Text Box 40"/>
          <p:cNvSpPr txBox="1">
            <a:spLocks noChangeArrowheads="1"/>
          </p:cNvSpPr>
          <p:nvPr/>
        </p:nvSpPr>
        <p:spPr bwMode="auto">
          <a:xfrm>
            <a:off x="34925" y="65325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82371" name="Text Box 3"/>
          <p:cNvSpPr txBox="1">
            <a:spLocks noChangeArrowheads="1"/>
          </p:cNvSpPr>
          <p:nvPr/>
        </p:nvSpPr>
        <p:spPr bwMode="auto">
          <a:xfrm rot="10800000" flipV="1">
            <a:off x="2451100" y="1014413"/>
            <a:ext cx="6127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082412" name="Rectangle 44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</a:rPr>
              <a:t>1.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Формализация тестирования. </a:t>
            </a:r>
            <a:r>
              <a:rPr lang="ru-RU" sz="2000" b="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Семантика взаимодействия</a:t>
            </a:r>
            <a:r>
              <a:rPr lang="en-US" sz="2000" b="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(1)</a:t>
            </a:r>
            <a:endParaRPr lang="ru-RU" sz="2000" b="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82461" name="AutoShape 93"/>
          <p:cNvSpPr>
            <a:spLocks noChangeAspect="1" noChangeArrowheads="1"/>
          </p:cNvSpPr>
          <p:nvPr/>
        </p:nvSpPr>
        <p:spPr bwMode="auto">
          <a:xfrm>
            <a:off x="3351213" y="5495925"/>
            <a:ext cx="644525" cy="739775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5" name="Group 94"/>
          <p:cNvGrpSpPr>
            <a:grpSpLocks/>
          </p:cNvGrpSpPr>
          <p:nvPr/>
        </p:nvGrpSpPr>
        <p:grpSpPr bwMode="auto">
          <a:xfrm>
            <a:off x="3328988" y="5480050"/>
            <a:ext cx="677862" cy="771525"/>
            <a:chOff x="2533" y="3634"/>
            <a:chExt cx="427" cy="486"/>
          </a:xfrm>
        </p:grpSpPr>
        <p:pic>
          <p:nvPicPr>
            <p:cNvPr id="5171" name="Picture 95" descr="KEYU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33" y="3634"/>
              <a:ext cx="427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72" name="Text Box 96"/>
            <p:cNvSpPr txBox="1">
              <a:spLocks noChangeAspect="1" noChangeArrowheads="1"/>
            </p:cNvSpPr>
            <p:nvPr/>
          </p:nvSpPr>
          <p:spPr bwMode="auto">
            <a:xfrm>
              <a:off x="2562" y="3701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000"/>
                <a:t> </a:t>
              </a:r>
              <a:r>
                <a:rPr lang="en-US" sz="3000"/>
                <a:t>C</a:t>
              </a:r>
              <a:endParaRPr lang="en-US" sz="3000" baseline="-25000">
                <a:sym typeface="Symbol" pitchFamily="18" charset="2"/>
              </a:endParaRPr>
            </a:p>
          </p:txBody>
        </p:sp>
      </p:grpSp>
      <p:pic>
        <p:nvPicPr>
          <p:cNvPr id="1082465" name="Picture 97" descr="switch of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5500" y="5214938"/>
            <a:ext cx="420688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2466" name="Picture 98" descr="switch 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73913" y="5213350"/>
            <a:ext cx="420687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2467" name="AutoShape 99"/>
          <p:cNvSpPr>
            <a:spLocks noChangeAspect="1" noChangeArrowheads="1"/>
          </p:cNvSpPr>
          <p:nvPr/>
        </p:nvSpPr>
        <p:spPr bwMode="auto">
          <a:xfrm>
            <a:off x="2576513" y="5495925"/>
            <a:ext cx="644525" cy="739775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6" name="Group 100"/>
          <p:cNvGrpSpPr>
            <a:grpSpLocks noChangeAspect="1"/>
          </p:cNvGrpSpPr>
          <p:nvPr/>
        </p:nvGrpSpPr>
        <p:grpSpPr bwMode="auto">
          <a:xfrm>
            <a:off x="2555875" y="5481638"/>
            <a:ext cx="677863" cy="771525"/>
            <a:chOff x="657" y="2069"/>
            <a:chExt cx="474" cy="540"/>
          </a:xfrm>
        </p:grpSpPr>
        <p:pic>
          <p:nvPicPr>
            <p:cNvPr id="5169" name="Picture 101" descr="KEYU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7" y="2069"/>
              <a:ext cx="474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70" name="Text Box 102"/>
            <p:cNvSpPr txBox="1">
              <a:spLocks noChangeAspect="1" noChangeArrowheads="1"/>
            </p:cNvSpPr>
            <p:nvPr/>
          </p:nvSpPr>
          <p:spPr bwMode="auto">
            <a:xfrm>
              <a:off x="701" y="2143"/>
              <a:ext cx="267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3000"/>
                <a:t> </a:t>
              </a:r>
              <a:r>
                <a:rPr lang="en-US" sz="3000"/>
                <a:t>B</a:t>
              </a:r>
              <a:endParaRPr lang="ru-RU" sz="3000"/>
            </a:p>
          </p:txBody>
        </p:sp>
      </p:grpSp>
      <p:sp>
        <p:nvSpPr>
          <p:cNvPr id="1082471" name="AutoShape 103"/>
          <p:cNvSpPr>
            <a:spLocks noChangeAspect="1" noChangeArrowheads="1"/>
          </p:cNvSpPr>
          <p:nvPr/>
        </p:nvSpPr>
        <p:spPr bwMode="auto">
          <a:xfrm>
            <a:off x="1822450" y="5495925"/>
            <a:ext cx="644525" cy="739775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82472" name="Text Box 104"/>
          <p:cNvSpPr txBox="1">
            <a:spLocks noChangeArrowheads="1"/>
          </p:cNvSpPr>
          <p:nvPr/>
        </p:nvSpPr>
        <p:spPr bwMode="auto">
          <a:xfrm>
            <a:off x="4129088" y="5326063"/>
            <a:ext cx="509587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>
                <a:solidFill>
                  <a:srgbClr val="F5F3E3"/>
                </a:solidFill>
              </a:rPr>
              <a:t>...</a:t>
            </a:r>
          </a:p>
        </p:txBody>
      </p:sp>
      <p:grpSp>
        <p:nvGrpSpPr>
          <p:cNvPr id="7" name="Group 105"/>
          <p:cNvGrpSpPr>
            <a:grpSpLocks/>
          </p:cNvGrpSpPr>
          <p:nvPr/>
        </p:nvGrpSpPr>
        <p:grpSpPr bwMode="auto">
          <a:xfrm>
            <a:off x="1800225" y="5480050"/>
            <a:ext cx="677863" cy="771525"/>
            <a:chOff x="1568" y="3634"/>
            <a:chExt cx="427" cy="486"/>
          </a:xfrm>
        </p:grpSpPr>
        <p:pic>
          <p:nvPicPr>
            <p:cNvPr id="5167" name="Picture 106" descr="KEYU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68" y="3634"/>
              <a:ext cx="427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68" name="Text Box 107"/>
            <p:cNvSpPr txBox="1">
              <a:spLocks noChangeAspect="1" noChangeArrowheads="1"/>
            </p:cNvSpPr>
            <p:nvPr/>
          </p:nvSpPr>
          <p:spPr bwMode="auto">
            <a:xfrm>
              <a:off x="1587" y="3701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000"/>
                <a:t> </a:t>
              </a:r>
              <a:r>
                <a:rPr lang="en-US" sz="3000"/>
                <a:t>A</a:t>
              </a:r>
              <a:endParaRPr lang="ru-RU" sz="3000"/>
            </a:p>
          </p:txBody>
        </p:sp>
      </p:grpSp>
      <p:sp>
        <p:nvSpPr>
          <p:cNvPr id="1082476" name="Text Box 108"/>
          <p:cNvSpPr txBox="1">
            <a:spLocks noChangeArrowheads="1"/>
          </p:cNvSpPr>
          <p:nvPr/>
        </p:nvSpPr>
        <p:spPr bwMode="auto">
          <a:xfrm>
            <a:off x="34925" y="49117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82477" name="Text Box 109"/>
          <p:cNvSpPr txBox="1">
            <a:spLocks noChangeArrowheads="1"/>
          </p:cNvSpPr>
          <p:nvPr/>
        </p:nvSpPr>
        <p:spPr bwMode="auto">
          <a:xfrm>
            <a:off x="34925" y="53070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82478" name="Text Box 110"/>
          <p:cNvSpPr txBox="1">
            <a:spLocks noChangeArrowheads="1"/>
          </p:cNvSpPr>
          <p:nvPr/>
        </p:nvSpPr>
        <p:spPr bwMode="auto">
          <a:xfrm>
            <a:off x="34925" y="51196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82479" name="Text Box 111"/>
          <p:cNvSpPr txBox="1">
            <a:spLocks noChangeArrowheads="1"/>
          </p:cNvSpPr>
          <p:nvPr/>
        </p:nvSpPr>
        <p:spPr bwMode="auto">
          <a:xfrm>
            <a:off x="4500563" y="3463925"/>
            <a:ext cx="419258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L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</a:t>
            </a:r>
            <a:r>
              <a:rPr lang="en-US">
                <a:latin typeface="Times New Roman" pitchFamily="18" charset="0"/>
                <a:sym typeface="Symbol" pitchFamily="18" charset="2"/>
              </a:rPr>
              <a:t>2</a:t>
            </a:r>
            <a:r>
              <a:rPr lang="en-US" i="1" baseline="30000">
                <a:latin typeface="Times New Roman" pitchFamily="18" charset="0"/>
                <a:sym typeface="Symbol" pitchFamily="18" charset="2"/>
              </a:rPr>
              <a:t>L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=,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R</a:t>
            </a:r>
            <a:r>
              <a:rPr lang="ru-RU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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Q</a:t>
            </a:r>
            <a:r>
              <a:rPr lang="ru-RU" i="1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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и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(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)  (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Q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)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L</a:t>
            </a:r>
            <a:endParaRPr lang="ru-RU" i="1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082480" name="Text Box 112"/>
          <p:cNvSpPr txBox="1">
            <a:spLocks noChangeArrowheads="1"/>
          </p:cNvSpPr>
          <p:nvPr/>
        </p:nvSpPr>
        <p:spPr bwMode="auto">
          <a:xfrm>
            <a:off x="539750" y="3644900"/>
            <a:ext cx="40655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0" i="1">
                <a:latin typeface="Times New Roman" pitchFamily="18" charset="0"/>
                <a:sym typeface="Symbol" pitchFamily="18" charset="2"/>
              </a:rPr>
              <a:t>failure trace semantics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: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R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>
                <a:latin typeface="Times New Roman" pitchFamily="18" charset="0"/>
                <a:sym typeface="Symbol" pitchFamily="18" charset="2"/>
              </a:rPr>
              <a:t>2</a:t>
            </a:r>
            <a:r>
              <a:rPr lang="en-US" i="1" baseline="30000">
                <a:latin typeface="Times New Roman" pitchFamily="18" charset="0"/>
                <a:sym typeface="Symbol" pitchFamily="18" charset="2"/>
              </a:rPr>
              <a:t>L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 и  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Q</a:t>
            </a:r>
            <a:r>
              <a:rPr lang="ru-RU" i="1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</a:t>
            </a:r>
            <a:endParaRPr lang="ru-RU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082481" name="Text Box 113"/>
          <p:cNvSpPr txBox="1">
            <a:spLocks noChangeArrowheads="1"/>
          </p:cNvSpPr>
          <p:nvPr/>
        </p:nvSpPr>
        <p:spPr bwMode="auto">
          <a:xfrm>
            <a:off x="539750" y="4076700"/>
            <a:ext cx="6610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>
                <a:latin typeface="Times New Roman" pitchFamily="18" charset="0"/>
                <a:sym typeface="Symbol" pitchFamily="18" charset="2"/>
              </a:rPr>
              <a:t>ioco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-semantics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: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L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=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I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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O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,  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R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{}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где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</a:t>
            </a:r>
            <a:r>
              <a:rPr lang="ru-RU">
                <a:sym typeface="Symbol" pitchFamily="18" charset="2"/>
              </a:rPr>
              <a:t>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=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O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 и  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Q</a:t>
            </a:r>
            <a:r>
              <a:rPr lang="ru-RU" i="1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{ {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x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} |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x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I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}</a:t>
            </a:r>
            <a:endParaRPr lang="ru-RU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082482" name="Text Box 114"/>
          <p:cNvSpPr txBox="1">
            <a:spLocks noChangeArrowheads="1"/>
          </p:cNvSpPr>
          <p:nvPr/>
        </p:nvSpPr>
        <p:spPr bwMode="auto">
          <a:xfrm>
            <a:off x="34925" y="63801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82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82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82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82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8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8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8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2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82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82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108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082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7" dur="500"/>
                                        <p:tgtEl>
                                          <p:spTgt spid="108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82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082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82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19063 0.06991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1082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82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082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82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63 0.06991 L -0.00243 -0.00347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1082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" y="-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082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082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82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94444E-6 -1.85185E-6 L 0.18906 0.1312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1082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082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082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82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7 0.13125 L -0.02205 0.26945 " pathEditMode="relative" rAng="0" ptsTypes="AA">
                                      <p:cBhvr>
                                        <p:cTn id="119" dur="500" fill="hold"/>
                                        <p:tgtEl>
                                          <p:spTgt spid="1082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082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08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31" dur="500"/>
                                        <p:tgtEl>
                                          <p:spTgt spid="1082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08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082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082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42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05 0.26945 L -0.27014 0.38496 " pathEditMode="relative" rAng="0" ptsTypes="AA">
                                      <p:cBhvr>
                                        <p:cTn id="143" dur="500" fill="hold"/>
                                        <p:tgtEl>
                                          <p:spTgt spid="1082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" y="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08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082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1082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42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14 0.38496 L -0.27014 0.4426 " pathEditMode="relative" rAng="0" ptsTypes="AA">
                                      <p:cBhvr>
                                        <p:cTn id="155" dur="500" fill="hold"/>
                                        <p:tgtEl>
                                          <p:spTgt spid="1082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108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460" grpId="0"/>
      <p:bldP spid="1082460" grpId="1"/>
      <p:bldP spid="1082457" grpId="0"/>
      <p:bldP spid="1082458" grpId="0"/>
      <p:bldP spid="1082458" grpId="1"/>
      <p:bldP spid="1082459" grpId="0" animBg="1"/>
      <p:bldP spid="1082396" grpId="0"/>
      <p:bldP spid="1082397" grpId="0"/>
      <p:bldP spid="1082403" grpId="0"/>
      <p:bldP spid="1082404" grpId="0"/>
      <p:bldP spid="1082405" grpId="0"/>
      <p:bldP spid="1082406" grpId="0"/>
      <p:bldP spid="1082407" grpId="0"/>
      <p:bldP spid="1082408" grpId="0"/>
      <p:bldP spid="1082371" grpId="0"/>
      <p:bldP spid="1082371" grpId="1"/>
      <p:bldP spid="1082371" grpId="2"/>
      <p:bldP spid="1082371" grpId="3"/>
      <p:bldP spid="1082371" grpId="4"/>
      <p:bldP spid="1082371" grpId="5"/>
      <p:bldP spid="1082371" grpId="6"/>
      <p:bldP spid="1082461" grpId="0" animBg="1"/>
      <p:bldP spid="1082467" grpId="0" animBg="1"/>
      <p:bldP spid="1082471" grpId="0" animBg="1"/>
      <p:bldP spid="1082472" grpId="0"/>
      <p:bldP spid="1082476" grpId="0"/>
      <p:bldP spid="1082477" grpId="0"/>
      <p:bldP spid="1082478" grpId="0"/>
      <p:bldP spid="1082479" grpId="0"/>
      <p:bldP spid="1082480" grpId="0"/>
      <p:bldP spid="1082481" grpId="0"/>
      <p:bldP spid="10824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1FB556A-DB2F-4331-83EA-60CDEFA7917E}" type="slidenum">
              <a:rPr lang="ru-RU"/>
              <a:pPr/>
              <a:t>5</a:t>
            </a:fld>
            <a:endParaRPr lang="ru-RU"/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539750" y="3522663"/>
            <a:ext cx="84042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latin typeface="Courier New" pitchFamily="49" charset="0"/>
                <a:sym typeface="Symbol" pitchFamily="18" charset="2"/>
              </a:rPr>
              <a:t>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b="0" i="1">
                <a:sym typeface="Symbol" pitchFamily="18" charset="2"/>
              </a:rPr>
              <a:t>= дивергенция = </a:t>
            </a:r>
            <a:r>
              <a:rPr lang="ru-RU" sz="1600" b="0"/>
              <a:t>бесконечная последовательность </a:t>
            </a:r>
            <a:r>
              <a:rPr lang="ru-RU" sz="2000">
                <a:sym typeface="Symbol" pitchFamily="18" charset="2"/>
              </a:rPr>
              <a:t></a:t>
            </a:r>
            <a:r>
              <a:rPr lang="ru-RU" sz="1600" b="0">
                <a:sym typeface="Symbol" pitchFamily="18" charset="2"/>
              </a:rPr>
              <a:t>-</a:t>
            </a:r>
            <a:r>
              <a:rPr lang="ru-RU" sz="1600" b="0"/>
              <a:t>действий («зацикливание»)</a:t>
            </a:r>
          </a:p>
        </p:txBody>
      </p:sp>
      <p:grpSp>
        <p:nvGrpSpPr>
          <p:cNvPr id="6148" name="Group 5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6163" name="Text Box 6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6164" name="Group 7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6165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6167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68" name="Rectangle 10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69" name="Rectangle 11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70" name="Rectangle 1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7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6172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6166" name="Text Box 15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(25)</a:t>
                </a:r>
              </a:p>
            </p:txBody>
          </p:sp>
        </p:grpSp>
      </p:grpSp>
      <p:sp>
        <p:nvSpPr>
          <p:cNvPr id="6149" name="Text Box 26"/>
          <p:cNvSpPr txBox="1">
            <a:spLocks noChangeArrowheads="1"/>
          </p:cNvSpPr>
          <p:nvPr/>
        </p:nvSpPr>
        <p:spPr bwMode="auto">
          <a:xfrm>
            <a:off x="539750" y="1484313"/>
            <a:ext cx="39163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0">
                <a:solidFill>
                  <a:srgbClr val="000000"/>
                </a:solidFill>
                <a:sym typeface="Symbol" pitchFamily="18" charset="2"/>
              </a:rPr>
              <a:t>Предполагаем отсутствие приоритетов</a:t>
            </a:r>
            <a:endParaRPr lang="ru-RU" sz="1600" b="0">
              <a:solidFill>
                <a:srgbClr val="000000"/>
              </a:solidFill>
            </a:endParaRPr>
          </a:p>
        </p:txBody>
      </p:sp>
      <p:sp>
        <p:nvSpPr>
          <p:cNvPr id="6150" name="Text Box 27"/>
          <p:cNvSpPr txBox="1">
            <a:spLocks noChangeArrowheads="1"/>
          </p:cNvSpPr>
          <p:nvPr/>
        </p:nvSpPr>
        <p:spPr bwMode="auto">
          <a:xfrm>
            <a:off x="539750" y="4565650"/>
            <a:ext cx="8507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latin typeface="Courier New" pitchFamily="49" charset="0"/>
                <a:sym typeface="Symbol" pitchFamily="18" charset="2"/>
              </a:rPr>
              <a:t>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b="0" i="1">
                <a:sym typeface="Symbol" pitchFamily="18" charset="2"/>
              </a:rPr>
              <a:t>= разрушение = </a:t>
            </a:r>
            <a:r>
              <a:rPr lang="ru-RU" sz="1600" b="0"/>
              <a:t>любое нежелательное поведение реализации (всегда разрешено)</a:t>
            </a:r>
          </a:p>
        </p:txBody>
      </p:sp>
      <p:sp>
        <p:nvSpPr>
          <p:cNvPr id="6151" name="Text Box 30"/>
          <p:cNvSpPr txBox="1">
            <a:spLocks noChangeArrowheads="1"/>
          </p:cNvSpPr>
          <p:nvPr/>
        </p:nvSpPr>
        <p:spPr bwMode="auto">
          <a:xfrm>
            <a:off x="323850" y="5265738"/>
            <a:ext cx="8651875" cy="900112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b="0" i="1">
                <a:sym typeface="Symbol" pitchFamily="18" charset="2"/>
              </a:rPr>
              <a:t>   Безопасное тестирование =	</a:t>
            </a:r>
            <a:r>
              <a:rPr lang="ru-RU" sz="1600" b="0">
                <a:sym typeface="Symbol" pitchFamily="18" charset="2"/>
              </a:rPr>
              <a:t>1) </a:t>
            </a:r>
            <a:r>
              <a:rPr lang="ru-RU" sz="1600" b="0"/>
              <a:t>нет попыток выхода из дивергенции,</a:t>
            </a:r>
          </a:p>
          <a:p>
            <a:r>
              <a:rPr lang="ru-RU" sz="1600" b="0"/>
              <a:t>				2) не возникает ненаблюдаемый отказ</a:t>
            </a:r>
            <a:r>
              <a:rPr lang="en-US" sz="1600" b="0"/>
              <a:t>,</a:t>
            </a:r>
            <a:endParaRPr lang="ru-RU" sz="1600" b="0"/>
          </a:p>
          <a:p>
            <a:r>
              <a:rPr lang="ru-RU" sz="1600" b="0"/>
              <a:t>				3) нет разрушения</a:t>
            </a:r>
            <a:r>
              <a:rPr lang="en-US" sz="1600" b="0"/>
              <a:t>.</a:t>
            </a:r>
            <a:endParaRPr lang="ru-RU" sz="1600" b="0"/>
          </a:p>
        </p:txBody>
      </p:sp>
      <p:sp>
        <p:nvSpPr>
          <p:cNvPr id="1088546" name="Text Box 34"/>
          <p:cNvSpPr txBox="1">
            <a:spLocks noChangeArrowheads="1"/>
          </p:cNvSpPr>
          <p:nvPr/>
        </p:nvSpPr>
        <p:spPr bwMode="auto">
          <a:xfrm>
            <a:off x="34925" y="58499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88547" name="Text Box 35"/>
          <p:cNvSpPr txBox="1">
            <a:spLocks noChangeArrowheads="1"/>
          </p:cNvSpPr>
          <p:nvPr/>
        </p:nvSpPr>
        <p:spPr bwMode="auto">
          <a:xfrm>
            <a:off x="34925" y="60293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88548" name="Text Box 36"/>
          <p:cNvSpPr txBox="1">
            <a:spLocks noChangeArrowheads="1"/>
          </p:cNvSpPr>
          <p:nvPr/>
        </p:nvSpPr>
        <p:spPr bwMode="auto">
          <a:xfrm>
            <a:off x="34925" y="62103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88549" name="Text Box 37"/>
          <p:cNvSpPr txBox="1">
            <a:spLocks noChangeArrowheads="1"/>
          </p:cNvSpPr>
          <p:nvPr/>
        </p:nvSpPr>
        <p:spPr bwMode="auto">
          <a:xfrm>
            <a:off x="34925" y="63896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88552" name="Rectangle 40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</a:rPr>
              <a:t>1.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Формализация тестирования. </a:t>
            </a:r>
            <a:r>
              <a:rPr lang="ru-RU" sz="2000" b="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Семантика взаимодействия</a:t>
            </a:r>
            <a:r>
              <a:rPr lang="en-US" sz="2000" b="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(2)</a:t>
            </a:r>
            <a:endParaRPr lang="ru-RU" sz="2000" b="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57" name="Text Box 41"/>
          <p:cNvSpPr txBox="1">
            <a:spLocks noChangeArrowheads="1"/>
          </p:cNvSpPr>
          <p:nvPr/>
        </p:nvSpPr>
        <p:spPr bwMode="auto">
          <a:xfrm>
            <a:off x="323850" y="1879600"/>
            <a:ext cx="8651875" cy="1477963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ru-RU" i="1"/>
              <a:t>   </a:t>
            </a:r>
            <a:r>
              <a:rPr lang="ru-RU" i="1" u="sng"/>
              <a:t>Практические предположения</a:t>
            </a:r>
            <a:r>
              <a:rPr lang="ru-RU" i="1"/>
              <a:t>:</a:t>
            </a:r>
            <a:endParaRPr lang="en-US" i="1"/>
          </a:p>
          <a:p>
            <a:pPr marL="342900" indent="-342900">
              <a:lnSpc>
                <a:spcPct val="125000"/>
              </a:lnSpc>
            </a:pPr>
            <a:r>
              <a:rPr lang="ru-RU" sz="1600" b="0"/>
              <a:t>1.	Бесконечная последовательность любых действий выполняется бесконечное время,</a:t>
            </a:r>
          </a:p>
          <a:p>
            <a:pPr marL="342900" indent="-342900"/>
            <a:r>
              <a:rPr lang="ru-RU" sz="1600" b="0"/>
              <a:t>	а конечная последовательность – конечное время.</a:t>
            </a:r>
          </a:p>
          <a:p>
            <a:pPr marL="342900" indent="-342900">
              <a:lnSpc>
                <a:spcPct val="125000"/>
              </a:lnSpc>
              <a:buFontTx/>
              <a:buAutoNum type="arabicPeriod" startAt="2"/>
            </a:pPr>
            <a:r>
              <a:rPr lang="ru-RU" sz="1600" b="0"/>
              <a:t>«Передача» тестового воздействия в реализацию и наблюдения от реализации</a:t>
            </a:r>
          </a:p>
          <a:p>
            <a:pPr marL="342900" indent="-342900"/>
            <a:r>
              <a:rPr lang="ru-RU" sz="1600" b="0"/>
              <a:t>	выполняется за конечное время.</a:t>
            </a:r>
          </a:p>
        </p:txBody>
      </p:sp>
      <p:sp>
        <p:nvSpPr>
          <p:cNvPr id="1088554" name="Text Box 42"/>
          <p:cNvSpPr txBox="1">
            <a:spLocks noChangeArrowheads="1"/>
          </p:cNvSpPr>
          <p:nvPr/>
        </p:nvSpPr>
        <p:spPr bwMode="auto">
          <a:xfrm rot="10800000" flipV="1">
            <a:off x="-36513" y="800100"/>
            <a:ext cx="612776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088555" name="Text Box 43"/>
          <p:cNvSpPr txBox="1">
            <a:spLocks noChangeArrowheads="1"/>
          </p:cNvSpPr>
          <p:nvPr/>
        </p:nvSpPr>
        <p:spPr bwMode="auto">
          <a:xfrm>
            <a:off x="34925" y="56975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6160" name="Text Box 44"/>
          <p:cNvSpPr txBox="1">
            <a:spLocks noChangeArrowheads="1"/>
          </p:cNvSpPr>
          <p:nvPr/>
        </p:nvSpPr>
        <p:spPr bwMode="auto">
          <a:xfrm>
            <a:off x="539750" y="4214813"/>
            <a:ext cx="2503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0"/>
              <a:t>Ненаблюдаемые отказы</a:t>
            </a:r>
          </a:p>
        </p:txBody>
      </p:sp>
      <p:sp>
        <p:nvSpPr>
          <p:cNvPr id="1088557" name="Text Box 45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6162" name="Text Box 46"/>
          <p:cNvSpPr txBox="1">
            <a:spLocks noChangeArrowheads="1"/>
          </p:cNvSpPr>
          <p:nvPr/>
        </p:nvSpPr>
        <p:spPr bwMode="auto">
          <a:xfrm>
            <a:off x="541338" y="981075"/>
            <a:ext cx="6424612" cy="412750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500"/>
              </a:lnSpc>
            </a:pPr>
            <a:r>
              <a:rPr lang="ru-RU" sz="2800">
                <a:latin typeface="Courier New" pitchFamily="49" charset="0"/>
                <a:sym typeface="Symbol" pitchFamily="18" charset="2"/>
              </a:rPr>
              <a:t>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sz="1600" b="0" i="1">
                <a:sym typeface="Symbol" pitchFamily="18" charset="2"/>
              </a:rPr>
              <a:t>= </a:t>
            </a:r>
            <a:r>
              <a:rPr lang="ru-RU" sz="1600" b="0" i="1"/>
              <a:t>Внутреннее действие</a:t>
            </a:r>
            <a:r>
              <a:rPr lang="ru-RU" sz="1600" b="0"/>
              <a:t> (ненаблюдаемо и всегда разрешено)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88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88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88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8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255 L -3.88889E-6 0.07218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088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88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88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7217 L -3.88889E-6 0.13254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088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7" dur="500"/>
                                        <p:tgtEl>
                                          <p:spTgt spid="1088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13434 L -3.88889E-6 0.39168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088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8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8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39168 L -3.88889E-6 0.47561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088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42" dur="500"/>
                                        <p:tgtEl>
                                          <p:spTgt spid="1088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47561 L -3.88889E-6 0.55723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1088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49" dur="500"/>
                                        <p:tgtEl>
                                          <p:spTgt spid="1088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8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55699 L -3.88889E-6 0.63584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88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8546" grpId="0"/>
      <p:bldP spid="1088547" grpId="0"/>
      <p:bldP spid="1088548" grpId="0"/>
      <p:bldP spid="1088549" grpId="0"/>
      <p:bldP spid="1088554" grpId="0"/>
      <p:bldP spid="1088554" grpId="1"/>
      <p:bldP spid="1088554" grpId="2"/>
      <p:bldP spid="1088554" grpId="3"/>
      <p:bldP spid="1088554" grpId="4"/>
      <p:bldP spid="1088554" grpId="5"/>
      <p:bldP spid="1088554" grpId="6"/>
      <p:bldP spid="1088555" grpId="0"/>
      <p:bldP spid="10885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B2E6AEE-C31B-4C34-BA4C-BF007282185E}" type="slidenum">
              <a:rPr lang="ru-RU"/>
              <a:pPr/>
              <a:t>6</a:t>
            </a:fld>
            <a:endParaRPr lang="ru-RU"/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5435600" y="836613"/>
            <a:ext cx="3565525" cy="2268537"/>
          </a:xfrm>
          <a:prstGeom prst="rect">
            <a:avLst/>
          </a:prstGeom>
          <a:solidFill>
            <a:srgbClr val="F1F8F9"/>
          </a:solidFill>
          <a:ln w="12700">
            <a:solidFill>
              <a:srgbClr val="81C0C9"/>
            </a:solidFill>
            <a:miter lim="800000"/>
            <a:headEnd/>
            <a:tailEnd/>
          </a:ln>
        </p:spPr>
        <p:txBody>
          <a:bodyPr lIns="72000" tIns="36000" rIns="72000" bIns="36000" anchor="ctr">
            <a:spAutoFit/>
          </a:bodyPr>
          <a:lstStyle/>
          <a:p>
            <a:endParaRPr lang="ru-RU"/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512763" y="1195388"/>
            <a:ext cx="2159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>
              <a:spcBef>
                <a:spcPct val="50000"/>
              </a:spcBef>
            </a:pPr>
            <a:r>
              <a:rPr lang="ru-RU" i="1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</a:rPr>
              <a:t> = </a:t>
            </a:r>
            <a:r>
              <a:rPr lang="ru-RU" i="1">
                <a:solidFill>
                  <a:srgbClr val="000000"/>
                </a:solidFill>
                <a:latin typeface="Times New Roman" pitchFamily="18" charset="0"/>
              </a:rPr>
              <a:t>LTS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</a:rPr>
              <a:t>( </a:t>
            </a:r>
            <a:r>
              <a:rPr lang="ru-RU" b="0" i="1">
                <a:solidFill>
                  <a:srgbClr val="000000"/>
                </a:solidFill>
                <a:latin typeface="Times New Roman" pitchFamily="18" charset="0"/>
              </a:rPr>
              <a:t>V</a:t>
            </a:r>
            <a:r>
              <a:rPr lang="ru-RU" i="1" baseline="-30000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ru-RU" i="1">
                <a:solidFill>
                  <a:srgbClr val="000000"/>
                </a:solidFill>
                <a:latin typeface="Times New Roman" pitchFamily="18" charset="0"/>
              </a:rPr>
              <a:t>L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ru-RU" b="0" i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ru-RU" i="1" baseline="-30000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ru-RU" b="0" i="1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ru-RU" b="0" baseline="-3000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</a:rPr>
              <a:t> )</a:t>
            </a:r>
          </a:p>
        </p:txBody>
      </p:sp>
      <p:grpSp>
        <p:nvGrpSpPr>
          <p:cNvPr id="7173" name="Group 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7241" name="Text Box 5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7242" name="Group 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7243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7245" name="Rectangle 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246" name="Rectangl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247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248" name="Rectangle 1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249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7250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7244" name="Text Box 14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(25)</a:t>
                </a:r>
              </a:p>
            </p:txBody>
          </p:sp>
        </p:grpSp>
      </p:grpSp>
      <p:sp>
        <p:nvSpPr>
          <p:cNvPr id="1192975" name="Text Box 15"/>
          <p:cNvSpPr txBox="1">
            <a:spLocks noChangeArrowheads="1"/>
          </p:cNvSpPr>
          <p:nvPr/>
        </p:nvSpPr>
        <p:spPr bwMode="auto">
          <a:xfrm>
            <a:off x="34925" y="54816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92976" name="Text Box 16"/>
          <p:cNvSpPr txBox="1">
            <a:spLocks noChangeArrowheads="1"/>
          </p:cNvSpPr>
          <p:nvPr/>
        </p:nvSpPr>
        <p:spPr bwMode="auto">
          <a:xfrm>
            <a:off x="34925" y="56546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92979" name="Text Box 19"/>
          <p:cNvSpPr txBox="1">
            <a:spLocks noChangeArrowheads="1"/>
          </p:cNvSpPr>
          <p:nvPr/>
        </p:nvSpPr>
        <p:spPr bwMode="auto">
          <a:xfrm>
            <a:off x="34925" y="63896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7177" name="Text Box 20"/>
          <p:cNvSpPr txBox="1">
            <a:spLocks noChangeArrowheads="1"/>
          </p:cNvSpPr>
          <p:nvPr/>
        </p:nvSpPr>
        <p:spPr bwMode="auto">
          <a:xfrm>
            <a:off x="2801938" y="1484313"/>
            <a:ext cx="20939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>
                <a:latin typeface="Times New Roman" pitchFamily="18" charset="0"/>
              </a:rPr>
              <a:t> начальное состояние</a:t>
            </a:r>
          </a:p>
        </p:txBody>
      </p:sp>
      <p:cxnSp>
        <p:nvCxnSpPr>
          <p:cNvPr id="7178" name="AutoShape 21"/>
          <p:cNvCxnSpPr>
            <a:cxnSpLocks noChangeShapeType="1"/>
            <a:stCxn id="7177" idx="1"/>
            <a:endCxn id="7179" idx="4"/>
          </p:cNvCxnSpPr>
          <p:nvPr/>
        </p:nvCxnSpPr>
        <p:spPr bwMode="auto">
          <a:xfrm rot="10800000">
            <a:off x="2439988" y="1471613"/>
            <a:ext cx="361950" cy="15081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7179" name="Oval 22"/>
          <p:cNvSpPr>
            <a:spLocks noChangeAspect="1" noChangeArrowheads="1"/>
          </p:cNvSpPr>
          <p:nvPr/>
        </p:nvSpPr>
        <p:spPr bwMode="auto">
          <a:xfrm>
            <a:off x="2420938" y="1435100"/>
            <a:ext cx="36512" cy="36513"/>
          </a:xfrm>
          <a:prstGeom prst="ellipse">
            <a:avLst/>
          </a:prstGeom>
          <a:noFill/>
          <a:ln w="19050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0" name="Text Box 23"/>
          <p:cNvSpPr txBox="1">
            <a:spLocks noChangeArrowheads="1"/>
          </p:cNvSpPr>
          <p:nvPr/>
        </p:nvSpPr>
        <p:spPr bwMode="auto">
          <a:xfrm>
            <a:off x="2427288" y="1698625"/>
            <a:ext cx="2184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>
                <a:latin typeface="Times New Roman" pitchFamily="18" charset="0"/>
              </a:rPr>
              <a:t> множество переходов</a:t>
            </a:r>
            <a:endParaRPr lang="ru-RU" baseline="-30000">
              <a:solidFill>
                <a:srgbClr val="000000"/>
              </a:solidFill>
              <a:latin typeface="Courier New" pitchFamily="49" charset="0"/>
            </a:endParaRPr>
          </a:p>
        </p:txBody>
      </p:sp>
      <p:cxnSp>
        <p:nvCxnSpPr>
          <p:cNvPr id="7181" name="AutoShape 24"/>
          <p:cNvCxnSpPr>
            <a:cxnSpLocks noChangeShapeType="1"/>
            <a:stCxn id="7180" idx="1"/>
            <a:endCxn id="7182" idx="4"/>
          </p:cNvCxnSpPr>
          <p:nvPr/>
        </p:nvCxnSpPr>
        <p:spPr bwMode="auto">
          <a:xfrm rot="10800000">
            <a:off x="2132013" y="1470025"/>
            <a:ext cx="295275" cy="366713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7182" name="Oval 25"/>
          <p:cNvSpPr>
            <a:spLocks noChangeAspect="1" noChangeArrowheads="1"/>
          </p:cNvSpPr>
          <p:nvPr/>
        </p:nvSpPr>
        <p:spPr bwMode="auto">
          <a:xfrm>
            <a:off x="2112963" y="1433513"/>
            <a:ext cx="36512" cy="36512"/>
          </a:xfrm>
          <a:prstGeom prst="ellipse">
            <a:avLst/>
          </a:prstGeom>
          <a:noFill/>
          <a:ln w="19050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3" name="Text Box 26"/>
          <p:cNvSpPr txBox="1">
            <a:spLocks noChangeArrowheads="1"/>
          </p:cNvSpPr>
          <p:nvPr/>
        </p:nvSpPr>
        <p:spPr bwMode="auto">
          <a:xfrm>
            <a:off x="2147888" y="1922463"/>
            <a:ext cx="27273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>
                <a:latin typeface="Times New Roman" pitchFamily="18" charset="0"/>
              </a:rPr>
              <a:t> алфавит внешних действий</a:t>
            </a:r>
          </a:p>
        </p:txBody>
      </p:sp>
      <p:cxnSp>
        <p:nvCxnSpPr>
          <p:cNvPr id="7184" name="AutoShape 27"/>
          <p:cNvCxnSpPr>
            <a:cxnSpLocks noChangeShapeType="1"/>
            <a:stCxn id="7183" idx="1"/>
            <a:endCxn id="7185" idx="4"/>
          </p:cNvCxnSpPr>
          <p:nvPr/>
        </p:nvCxnSpPr>
        <p:spPr bwMode="auto">
          <a:xfrm rot="10800000">
            <a:off x="1841500" y="1470025"/>
            <a:ext cx="306388" cy="59055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7185" name="Oval 28"/>
          <p:cNvSpPr>
            <a:spLocks noChangeAspect="1" noChangeArrowheads="1"/>
          </p:cNvSpPr>
          <p:nvPr/>
        </p:nvSpPr>
        <p:spPr bwMode="auto">
          <a:xfrm>
            <a:off x="1822450" y="1433513"/>
            <a:ext cx="36513" cy="36512"/>
          </a:xfrm>
          <a:prstGeom prst="ellipse">
            <a:avLst/>
          </a:prstGeom>
          <a:noFill/>
          <a:ln w="19050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6" name="Text Box 29"/>
          <p:cNvSpPr txBox="1">
            <a:spLocks noChangeArrowheads="1"/>
          </p:cNvSpPr>
          <p:nvPr/>
        </p:nvSpPr>
        <p:spPr bwMode="auto">
          <a:xfrm>
            <a:off x="1793875" y="2139950"/>
            <a:ext cx="2181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>
                <a:latin typeface="Times New Roman" pitchFamily="18" charset="0"/>
              </a:rPr>
              <a:t> множество состояний</a:t>
            </a:r>
          </a:p>
        </p:txBody>
      </p:sp>
      <p:cxnSp>
        <p:nvCxnSpPr>
          <p:cNvPr id="7187" name="AutoShape 30"/>
          <p:cNvCxnSpPr>
            <a:cxnSpLocks noChangeShapeType="1"/>
            <a:stCxn id="7186" idx="1"/>
            <a:endCxn id="7188" idx="4"/>
          </p:cNvCxnSpPr>
          <p:nvPr/>
        </p:nvCxnSpPr>
        <p:spPr bwMode="auto">
          <a:xfrm rot="10800000">
            <a:off x="1520825" y="1470025"/>
            <a:ext cx="273050" cy="808038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7188" name="Oval 31"/>
          <p:cNvSpPr>
            <a:spLocks noChangeAspect="1" noChangeArrowheads="1"/>
          </p:cNvSpPr>
          <p:nvPr/>
        </p:nvSpPr>
        <p:spPr bwMode="auto">
          <a:xfrm>
            <a:off x="1501775" y="1433513"/>
            <a:ext cx="36513" cy="36512"/>
          </a:xfrm>
          <a:prstGeom prst="ellipse">
            <a:avLst/>
          </a:prstGeom>
          <a:noFill/>
          <a:ln w="19050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9" name="Text Box 32"/>
          <p:cNvSpPr txBox="1">
            <a:spLocks noChangeArrowheads="1"/>
          </p:cNvSpPr>
          <p:nvPr/>
        </p:nvSpPr>
        <p:spPr bwMode="auto">
          <a:xfrm>
            <a:off x="269875" y="2600325"/>
            <a:ext cx="4749800" cy="430213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>
                <a:latin typeface="Times New Roman" pitchFamily="18" charset="0"/>
              </a:rPr>
              <a:t>Переход   </a:t>
            </a:r>
            <a:r>
              <a:rPr lang="en-US" b="0" i="1">
                <a:latin typeface="Times New Roman" pitchFamily="18" charset="0"/>
              </a:rPr>
              <a:t>s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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z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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s`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,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где  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,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s`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</a:t>
            </a:r>
            <a:r>
              <a:rPr lang="ru-RU" b="0" i="1">
                <a:solidFill>
                  <a:srgbClr val="000000"/>
                </a:solidFill>
                <a:latin typeface="Times New Roman" pitchFamily="18" charset="0"/>
              </a:rPr>
              <a:t>V</a:t>
            </a:r>
            <a:r>
              <a:rPr lang="ru-RU" i="1" baseline="-30000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 и  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z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L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{,}</a:t>
            </a:r>
          </a:p>
        </p:txBody>
      </p:sp>
      <p:sp>
        <p:nvSpPr>
          <p:cNvPr id="7190" name="Text Box 33"/>
          <p:cNvSpPr txBox="1">
            <a:spLocks noChangeArrowheads="1"/>
          </p:cNvSpPr>
          <p:nvPr/>
        </p:nvSpPr>
        <p:spPr bwMode="auto">
          <a:xfrm>
            <a:off x="269875" y="4149725"/>
            <a:ext cx="5487988" cy="7048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b="0">
                <a:latin typeface="Times New Roman" pitchFamily="18" charset="0"/>
              </a:rPr>
              <a:t>Состояние </a:t>
            </a:r>
            <a:r>
              <a:rPr lang="ru-RU" i="1">
                <a:solidFill>
                  <a:srgbClr val="0000FF"/>
                </a:solidFill>
                <a:latin typeface="Times New Roman" pitchFamily="18" charset="0"/>
              </a:rPr>
              <a:t>дивергентно</a:t>
            </a:r>
            <a:r>
              <a:rPr lang="ru-RU" b="0">
                <a:latin typeface="Times New Roman" pitchFamily="18" charset="0"/>
              </a:rPr>
              <a:t>, если в нём есть дивергенция,</a:t>
            </a:r>
          </a:p>
          <a:p>
            <a:r>
              <a:rPr lang="ru-RU" b="0">
                <a:latin typeface="Times New Roman" pitchFamily="18" charset="0"/>
              </a:rPr>
              <a:t>т.е. в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нём начинается бесконечная цепочка -действий</a:t>
            </a:r>
            <a:endParaRPr lang="ru-RU" b="0">
              <a:latin typeface="Times New Roman" pitchFamily="18" charset="0"/>
            </a:endParaRPr>
          </a:p>
        </p:txBody>
      </p:sp>
      <p:sp>
        <p:nvSpPr>
          <p:cNvPr id="7191" name="Text Box 34"/>
          <p:cNvSpPr txBox="1">
            <a:spLocks noChangeArrowheads="1"/>
          </p:cNvSpPr>
          <p:nvPr/>
        </p:nvSpPr>
        <p:spPr bwMode="auto">
          <a:xfrm>
            <a:off x="269875" y="3644900"/>
            <a:ext cx="8682038" cy="430213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i="1">
                <a:solidFill>
                  <a:srgbClr val="0000FF"/>
                </a:solidFill>
                <a:latin typeface="Times New Roman" pitchFamily="18" charset="0"/>
              </a:rPr>
              <a:t>Отказ</a:t>
            </a:r>
            <a:r>
              <a:rPr lang="ru-RU" b="0">
                <a:latin typeface="Times New Roman" pitchFamily="18" charset="0"/>
              </a:rPr>
              <a:t>  </a:t>
            </a:r>
            <a:r>
              <a:rPr lang="en-US" b="0">
                <a:latin typeface="Times New Roman" pitchFamily="18" charset="0"/>
              </a:rPr>
              <a:t>P</a:t>
            </a:r>
            <a:r>
              <a:rPr lang="ru-RU" b="0">
                <a:latin typeface="Times New Roman" pitchFamily="18" charset="0"/>
              </a:rPr>
              <a:t>  в состоянии  </a:t>
            </a:r>
            <a:r>
              <a:rPr lang="en-US" b="0">
                <a:latin typeface="Times New Roman" pitchFamily="18" charset="0"/>
              </a:rPr>
              <a:t>s</a:t>
            </a:r>
            <a:r>
              <a:rPr lang="ru-RU" b="0">
                <a:latin typeface="Times New Roman" pitchFamily="18" charset="0"/>
              </a:rPr>
              <a:t>  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</a:t>
            </a:r>
            <a:r>
              <a:rPr lang="ru-RU" b="0">
                <a:latin typeface="Times New Roman" pitchFamily="18" charset="0"/>
              </a:rPr>
              <a:t>  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из</a:t>
            </a:r>
            <a:r>
              <a:rPr lang="ru-RU" b="0">
                <a:latin typeface="Times New Roman" pitchFamily="18" charset="0"/>
              </a:rPr>
              <a:t>  </a:t>
            </a:r>
            <a:r>
              <a:rPr lang="en-US" b="0">
                <a:latin typeface="Times New Roman" pitchFamily="18" charset="0"/>
              </a:rPr>
              <a:t>s</a:t>
            </a:r>
            <a:r>
              <a:rPr lang="ru-RU" b="0">
                <a:latin typeface="Times New Roman" pitchFamily="18" charset="0"/>
              </a:rPr>
              <a:t> 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нет переходов по действиям 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zP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- и -переходов.</a:t>
            </a:r>
            <a:endParaRPr lang="en-US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7192" name="Text Box 35"/>
          <p:cNvSpPr txBox="1">
            <a:spLocks noChangeArrowheads="1"/>
          </p:cNvSpPr>
          <p:nvPr/>
        </p:nvSpPr>
        <p:spPr bwMode="auto">
          <a:xfrm>
            <a:off x="5832475" y="4149725"/>
            <a:ext cx="3125788" cy="7048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b="0">
                <a:latin typeface="Times New Roman" pitchFamily="18" charset="0"/>
                <a:sym typeface="Symbol" pitchFamily="18" charset="2"/>
              </a:rPr>
              <a:t>конвергентное состояние - это</a:t>
            </a:r>
          </a:p>
          <a:p>
            <a:r>
              <a:rPr lang="ru-RU" b="0">
                <a:latin typeface="Times New Roman" pitchFamily="18" charset="0"/>
                <a:sym typeface="Symbol" pitchFamily="18" charset="2"/>
              </a:rPr>
              <a:t>не дивергентное состояние</a:t>
            </a:r>
          </a:p>
        </p:txBody>
      </p:sp>
      <p:sp>
        <p:nvSpPr>
          <p:cNvPr id="7193" name="Text Box 36"/>
          <p:cNvSpPr txBox="1">
            <a:spLocks noChangeArrowheads="1"/>
          </p:cNvSpPr>
          <p:nvPr/>
        </p:nvSpPr>
        <p:spPr bwMode="auto">
          <a:xfrm>
            <a:off x="269875" y="3141663"/>
            <a:ext cx="7729538" cy="430212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>
                <a:latin typeface="Times New Roman" pitchFamily="18" charset="0"/>
              </a:rPr>
              <a:t>Маршрут</a:t>
            </a:r>
            <a:r>
              <a:rPr lang="ru-RU" b="0">
                <a:latin typeface="Times New Roman" pitchFamily="18" charset="0"/>
              </a:rPr>
              <a:t> = цепочка смежных переходов   </a:t>
            </a:r>
            <a:r>
              <a:rPr lang="en-US" b="0">
                <a:latin typeface="Times New Roman" pitchFamily="18" charset="0"/>
              </a:rPr>
              <a:t>s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z</a:t>
            </a:r>
            <a:r>
              <a:rPr lang="ru-RU" b="0" baseline="-25000">
                <a:latin typeface="Times New Roman" pitchFamily="18" charset="0"/>
                <a:sym typeface="Symbol" pitchFamily="18" charset="2"/>
              </a:rPr>
              <a:t>1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s</a:t>
            </a:r>
            <a:r>
              <a:rPr lang="ru-RU" b="0" baseline="-25000">
                <a:latin typeface="Times New Roman" pitchFamily="18" charset="0"/>
                <a:sym typeface="Symbol" pitchFamily="18" charset="2"/>
              </a:rPr>
              <a:t>1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z</a:t>
            </a:r>
            <a:r>
              <a:rPr lang="ru-RU" b="0" baseline="-25000">
                <a:latin typeface="Times New Roman" pitchFamily="18" charset="0"/>
                <a:sym typeface="Symbol" pitchFamily="18" charset="2"/>
              </a:rPr>
              <a:t>2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s</a:t>
            </a:r>
            <a:r>
              <a:rPr lang="ru-RU" b="0" baseline="-25000">
                <a:latin typeface="Times New Roman" pitchFamily="18" charset="0"/>
                <a:sym typeface="Symbol" pitchFamily="18" charset="2"/>
              </a:rPr>
              <a:t>2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z</a:t>
            </a:r>
            <a:r>
              <a:rPr lang="en-US" b="0" baseline="-25000">
                <a:latin typeface="Times New Roman" pitchFamily="18" charset="0"/>
                <a:sym typeface="Symbol" pitchFamily="18" charset="2"/>
              </a:rPr>
              <a:t>3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…z</a:t>
            </a:r>
            <a:r>
              <a:rPr lang="en-US" b="0" baseline="-25000">
                <a:latin typeface="Times New Roman" pitchFamily="18" charset="0"/>
                <a:sym typeface="Symbol" pitchFamily="18" charset="2"/>
              </a:rPr>
              <a:t>n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s</a:t>
            </a:r>
            <a:r>
              <a:rPr lang="en-US" b="0" baseline="-25000">
                <a:latin typeface="Times New Roman" pitchFamily="18" charset="0"/>
                <a:sym typeface="Symbol" pitchFamily="18" charset="2"/>
              </a:rPr>
              <a:t>n</a:t>
            </a:r>
          </a:p>
        </p:txBody>
      </p:sp>
      <p:sp>
        <p:nvSpPr>
          <p:cNvPr id="7194" name="Text Box 37"/>
          <p:cNvSpPr txBox="1">
            <a:spLocks noChangeArrowheads="1"/>
          </p:cNvSpPr>
          <p:nvPr/>
        </p:nvSpPr>
        <p:spPr bwMode="auto">
          <a:xfrm>
            <a:off x="5543550" y="2781300"/>
            <a:ext cx="3276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L</a:t>
            </a:r>
            <a:r>
              <a:rPr lang="en-US">
                <a:latin typeface="Courier New" pitchFamily="49" charset="0"/>
              </a:rPr>
              <a:t>={a</a:t>
            </a:r>
            <a:r>
              <a:rPr lang="en-US">
                <a:latin typeface="Times New Roman" pitchFamily="18" charset="0"/>
              </a:rPr>
              <a:t>,</a:t>
            </a:r>
            <a:r>
              <a:rPr lang="en-US">
                <a:latin typeface="Courier New" pitchFamily="49" charset="0"/>
              </a:rPr>
              <a:t>b</a:t>
            </a:r>
            <a:r>
              <a:rPr lang="en-US">
                <a:latin typeface="Times New Roman" pitchFamily="18" charset="0"/>
              </a:rPr>
              <a:t>,</a:t>
            </a:r>
            <a:r>
              <a:rPr lang="en-US">
                <a:latin typeface="Courier New" pitchFamily="49" charset="0"/>
              </a:rPr>
              <a:t>c} </a:t>
            </a:r>
            <a:r>
              <a:rPr lang="en-US">
                <a:latin typeface="Times New Roman" pitchFamily="18" charset="0"/>
              </a:rPr>
              <a:t>R</a:t>
            </a:r>
            <a:r>
              <a:rPr lang="en-US">
                <a:latin typeface="Courier New" pitchFamily="49" charset="0"/>
              </a:rPr>
              <a:t>={{a}</a:t>
            </a:r>
            <a:r>
              <a:rPr lang="en-US">
                <a:latin typeface="Times New Roman" pitchFamily="18" charset="0"/>
              </a:rPr>
              <a:t>,</a:t>
            </a:r>
            <a:r>
              <a:rPr lang="en-US">
                <a:latin typeface="Courier New" pitchFamily="49" charset="0"/>
              </a:rPr>
              <a:t>{b}</a:t>
            </a:r>
            <a:r>
              <a:rPr lang="en-US">
                <a:latin typeface="Times New Roman" pitchFamily="18" charset="0"/>
              </a:rPr>
              <a:t>,</a:t>
            </a:r>
            <a:r>
              <a:rPr lang="en-US">
                <a:latin typeface="Courier New" pitchFamily="49" charset="0"/>
              </a:rPr>
              <a:t>{bc}}</a:t>
            </a:r>
            <a:endParaRPr lang="ru-RU">
              <a:latin typeface="Courier New" pitchFamily="49" charset="0"/>
            </a:endParaRPr>
          </a:p>
        </p:txBody>
      </p:sp>
      <p:sp>
        <p:nvSpPr>
          <p:cNvPr id="7195" name="Text Box 38"/>
          <p:cNvSpPr txBox="1">
            <a:spLocks noChangeArrowheads="1"/>
          </p:cNvSpPr>
          <p:nvPr/>
        </p:nvSpPr>
        <p:spPr bwMode="auto">
          <a:xfrm>
            <a:off x="269875" y="4941888"/>
            <a:ext cx="8396288" cy="1363662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>
                <a:latin typeface="Times New Roman" pitchFamily="18" charset="0"/>
              </a:rPr>
              <a:t>(Тестовая) история</a:t>
            </a:r>
            <a:r>
              <a:rPr lang="ru-RU" b="0">
                <a:latin typeface="Times New Roman" pitchFamily="18" charset="0"/>
              </a:rPr>
              <a:t> = чередующаяся последовательность кнопок и наблюдений.</a:t>
            </a:r>
          </a:p>
          <a:p>
            <a:r>
              <a:rPr lang="ru-RU" i="1">
                <a:latin typeface="Times New Roman" pitchFamily="18" charset="0"/>
              </a:rPr>
              <a:t>Трасса</a:t>
            </a:r>
            <a:r>
              <a:rPr lang="ru-RU" b="0">
                <a:latin typeface="Times New Roman" pitchFamily="18" charset="0"/>
              </a:rPr>
              <a:t> = подпоследовательность наблюдений.</a:t>
            </a:r>
          </a:p>
          <a:p>
            <a:pPr>
              <a:spcBef>
                <a:spcPct val="30000"/>
              </a:spcBef>
            </a:pPr>
            <a:r>
              <a:rPr lang="ru-RU" i="1">
                <a:latin typeface="Times New Roman" pitchFamily="18" charset="0"/>
              </a:rPr>
              <a:t>Трасса </a:t>
            </a:r>
            <a:r>
              <a:rPr lang="en-US" i="1">
                <a:latin typeface="Times New Roman" pitchFamily="18" charset="0"/>
              </a:rPr>
              <a:t>LTS</a:t>
            </a:r>
            <a:r>
              <a:rPr lang="ru-RU" b="0">
                <a:latin typeface="Times New Roman" pitchFamily="18" charset="0"/>
              </a:rPr>
              <a:t> = цепочка пометок (с пропуском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</a:t>
            </a:r>
            <a:r>
              <a:rPr lang="ru-RU" b="0">
                <a:latin typeface="Times New Roman" pitchFamily="18" charset="0"/>
              </a:rPr>
              <a:t>) на переходах (включая виртуальные</a:t>
            </a:r>
          </a:p>
          <a:p>
            <a:pPr>
              <a:spcBef>
                <a:spcPct val="10000"/>
              </a:spcBef>
            </a:pPr>
            <a:r>
              <a:rPr lang="ru-RU" b="0">
                <a:latin typeface="Times New Roman" pitchFamily="18" charset="0"/>
              </a:rPr>
              <a:t>петли отказов и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</a:t>
            </a:r>
            <a:r>
              <a:rPr lang="ru-RU" b="0">
                <a:latin typeface="Times New Roman" pitchFamily="18" charset="0"/>
              </a:rPr>
              <a:t>) маршрута, который не продолжается после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 и </a:t>
            </a:r>
          </a:p>
        </p:txBody>
      </p:sp>
      <p:sp>
        <p:nvSpPr>
          <p:cNvPr id="1192999" name="Text Box 39"/>
          <p:cNvSpPr txBox="1">
            <a:spLocks noChangeArrowheads="1"/>
          </p:cNvSpPr>
          <p:nvPr/>
        </p:nvSpPr>
        <p:spPr bwMode="auto">
          <a:xfrm>
            <a:off x="0" y="1192213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93000" name="Text Box 40"/>
          <p:cNvSpPr txBox="1">
            <a:spLocks noChangeArrowheads="1"/>
          </p:cNvSpPr>
          <p:nvPr/>
        </p:nvSpPr>
        <p:spPr bwMode="auto">
          <a:xfrm>
            <a:off x="34925" y="58197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93001" name="Text Box 41"/>
          <p:cNvSpPr txBox="1">
            <a:spLocks noChangeArrowheads="1"/>
          </p:cNvSpPr>
          <p:nvPr/>
        </p:nvSpPr>
        <p:spPr bwMode="auto">
          <a:xfrm>
            <a:off x="34925" y="60928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7199" name="Text Box 42"/>
          <p:cNvSpPr txBox="1">
            <a:spLocks noChangeArrowheads="1"/>
          </p:cNvSpPr>
          <p:nvPr/>
        </p:nvSpPr>
        <p:spPr bwMode="auto">
          <a:xfrm>
            <a:off x="5580063" y="1127125"/>
            <a:ext cx="22542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sz="2000">
                <a:latin typeface="Courier New" pitchFamily="49" charset="0"/>
                <a:sym typeface="Symbol" pitchFamily="18" charset="2"/>
              </a:rPr>
              <a:t>S</a:t>
            </a:r>
            <a:endParaRPr lang="ru-RU" sz="2000">
              <a:latin typeface="Courier New" pitchFamily="49" charset="0"/>
              <a:sym typeface="Symbol" pitchFamily="18" charset="2"/>
            </a:endParaRPr>
          </a:p>
        </p:txBody>
      </p:sp>
      <p:sp>
        <p:nvSpPr>
          <p:cNvPr id="7200" name="Oval 43"/>
          <p:cNvSpPr>
            <a:spLocks noChangeAspect="1" noChangeArrowheads="1"/>
          </p:cNvSpPr>
          <p:nvPr/>
        </p:nvSpPr>
        <p:spPr bwMode="auto">
          <a:xfrm>
            <a:off x="6937375" y="1201738"/>
            <a:ext cx="247650" cy="2508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>
                <a:latin typeface="Courier New" pitchFamily="49" charset="0"/>
              </a:rPr>
              <a:t>2</a:t>
            </a:r>
            <a:endParaRPr lang="ru-RU" sz="1400" baseline="-25000">
              <a:latin typeface="Courier New" pitchFamily="49" charset="0"/>
            </a:endParaRPr>
          </a:p>
        </p:txBody>
      </p:sp>
      <p:sp>
        <p:nvSpPr>
          <p:cNvPr id="7201" name="Oval 44"/>
          <p:cNvSpPr>
            <a:spLocks noChangeAspect="1" noChangeArrowheads="1"/>
          </p:cNvSpPr>
          <p:nvPr/>
        </p:nvSpPr>
        <p:spPr bwMode="auto">
          <a:xfrm>
            <a:off x="6937375" y="2136775"/>
            <a:ext cx="247650" cy="2508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/>
              <a:t>3</a:t>
            </a:r>
          </a:p>
        </p:txBody>
      </p:sp>
      <p:sp>
        <p:nvSpPr>
          <p:cNvPr id="7202" name="Oval 45"/>
          <p:cNvSpPr>
            <a:spLocks noChangeAspect="1" noChangeArrowheads="1"/>
          </p:cNvSpPr>
          <p:nvPr/>
        </p:nvSpPr>
        <p:spPr bwMode="auto">
          <a:xfrm>
            <a:off x="6073775" y="1201738"/>
            <a:ext cx="247650" cy="250825"/>
          </a:xfrm>
          <a:prstGeom prst="ellipse">
            <a:avLst/>
          </a:prstGeom>
          <a:solidFill>
            <a:srgbClr val="C0C0C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/>
              <a:t>0</a:t>
            </a:r>
          </a:p>
        </p:txBody>
      </p:sp>
      <p:sp>
        <p:nvSpPr>
          <p:cNvPr id="7203" name="Oval 46"/>
          <p:cNvSpPr>
            <a:spLocks noChangeAspect="1" noChangeArrowheads="1"/>
          </p:cNvSpPr>
          <p:nvPr/>
        </p:nvSpPr>
        <p:spPr bwMode="auto">
          <a:xfrm>
            <a:off x="8126413" y="2136775"/>
            <a:ext cx="247650" cy="2508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/>
              <a:t>5</a:t>
            </a:r>
          </a:p>
        </p:txBody>
      </p:sp>
      <p:cxnSp>
        <p:nvCxnSpPr>
          <p:cNvPr id="7204" name="AutoShape 47"/>
          <p:cNvCxnSpPr>
            <a:cxnSpLocks noChangeShapeType="1"/>
            <a:stCxn id="7203" idx="2"/>
            <a:endCxn id="7201" idx="6"/>
          </p:cNvCxnSpPr>
          <p:nvPr/>
        </p:nvCxnSpPr>
        <p:spPr bwMode="auto">
          <a:xfrm flipH="1">
            <a:off x="7194550" y="2262188"/>
            <a:ext cx="922338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7205" name="AutoShape 48"/>
          <p:cNvCxnSpPr>
            <a:cxnSpLocks noChangeShapeType="1"/>
            <a:stCxn id="7200" idx="4"/>
            <a:endCxn id="7201" idx="0"/>
          </p:cNvCxnSpPr>
          <p:nvPr/>
        </p:nvCxnSpPr>
        <p:spPr bwMode="auto">
          <a:xfrm>
            <a:off x="7061200" y="1462088"/>
            <a:ext cx="0" cy="665162"/>
          </a:xfrm>
          <a:prstGeom prst="straightConnector1">
            <a:avLst/>
          </a:prstGeom>
          <a:noFill/>
          <a:ln w="12700">
            <a:solidFill>
              <a:srgbClr val="008000"/>
            </a:solidFill>
            <a:round/>
            <a:headEnd/>
            <a:tailEnd type="triangle" w="med" len="lg"/>
          </a:ln>
        </p:spPr>
      </p:cxnSp>
      <p:cxnSp>
        <p:nvCxnSpPr>
          <p:cNvPr id="7206" name="AutoShape 49"/>
          <p:cNvCxnSpPr>
            <a:cxnSpLocks noChangeShapeType="1"/>
            <a:stCxn id="7200" idx="6"/>
            <a:endCxn id="7207" idx="2"/>
          </p:cNvCxnSpPr>
          <p:nvPr/>
        </p:nvCxnSpPr>
        <p:spPr bwMode="auto">
          <a:xfrm>
            <a:off x="7194550" y="1327150"/>
            <a:ext cx="922338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</p:cxnSp>
      <p:sp>
        <p:nvSpPr>
          <p:cNvPr id="7207" name="Oval 50"/>
          <p:cNvSpPr>
            <a:spLocks noChangeAspect="1" noChangeArrowheads="1"/>
          </p:cNvSpPr>
          <p:nvPr/>
        </p:nvSpPr>
        <p:spPr bwMode="auto">
          <a:xfrm>
            <a:off x="8126413" y="1201738"/>
            <a:ext cx="247650" cy="2508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/>
              <a:t>4</a:t>
            </a:r>
          </a:p>
        </p:txBody>
      </p:sp>
      <p:cxnSp>
        <p:nvCxnSpPr>
          <p:cNvPr id="7208" name="AutoShape 51"/>
          <p:cNvCxnSpPr>
            <a:cxnSpLocks noChangeShapeType="1"/>
            <a:stCxn id="7207" idx="6"/>
            <a:endCxn id="7207" idx="7"/>
          </p:cNvCxnSpPr>
          <p:nvPr/>
        </p:nvCxnSpPr>
        <p:spPr bwMode="auto">
          <a:xfrm flipH="1" flipV="1">
            <a:off x="8337550" y="1228725"/>
            <a:ext cx="46038" cy="98425"/>
          </a:xfrm>
          <a:prstGeom prst="curvedConnector4">
            <a:avLst>
              <a:gd name="adj1" fmla="val -475861"/>
              <a:gd name="adj2" fmla="val 359676"/>
            </a:avLst>
          </a:prstGeom>
          <a:noFill/>
          <a:ln w="12700">
            <a:solidFill>
              <a:srgbClr val="008000"/>
            </a:solidFill>
            <a:round/>
            <a:headEnd/>
            <a:tailEnd type="triangle" w="med" len="lg"/>
          </a:ln>
        </p:spPr>
      </p:cxnSp>
      <p:cxnSp>
        <p:nvCxnSpPr>
          <p:cNvPr id="7209" name="AutoShape 52"/>
          <p:cNvCxnSpPr>
            <a:cxnSpLocks noChangeShapeType="1"/>
            <a:stCxn id="7202" idx="6"/>
            <a:endCxn id="7200" idx="2"/>
          </p:cNvCxnSpPr>
          <p:nvPr/>
        </p:nvCxnSpPr>
        <p:spPr bwMode="auto">
          <a:xfrm>
            <a:off x="6330950" y="1327150"/>
            <a:ext cx="59690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7210" name="AutoShape 53"/>
          <p:cNvCxnSpPr>
            <a:cxnSpLocks noChangeShapeType="1"/>
            <a:stCxn id="7211" idx="5"/>
            <a:endCxn id="7211" idx="2"/>
          </p:cNvCxnSpPr>
          <p:nvPr/>
        </p:nvCxnSpPr>
        <p:spPr bwMode="auto">
          <a:xfrm rot="16200000" flipV="1">
            <a:off x="6125369" y="2201069"/>
            <a:ext cx="98425" cy="220663"/>
          </a:xfrm>
          <a:prstGeom prst="curvedConnector4">
            <a:avLst>
              <a:gd name="adj1" fmla="val -259676"/>
              <a:gd name="adj2" fmla="val 199282"/>
            </a:avLst>
          </a:prstGeom>
          <a:noFill/>
          <a:ln w="12700">
            <a:solidFill>
              <a:srgbClr val="FF0000"/>
            </a:solidFill>
            <a:round/>
            <a:headEnd/>
            <a:tailEnd type="triangle" w="med" len="lg"/>
          </a:ln>
        </p:spPr>
      </p:cxnSp>
      <p:sp>
        <p:nvSpPr>
          <p:cNvPr id="7211" name="Oval 54"/>
          <p:cNvSpPr>
            <a:spLocks noChangeAspect="1" noChangeArrowheads="1"/>
          </p:cNvSpPr>
          <p:nvPr/>
        </p:nvSpPr>
        <p:spPr bwMode="auto">
          <a:xfrm>
            <a:off x="6073775" y="2136775"/>
            <a:ext cx="247650" cy="2508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/>
              <a:t>1</a:t>
            </a:r>
          </a:p>
        </p:txBody>
      </p:sp>
      <p:cxnSp>
        <p:nvCxnSpPr>
          <p:cNvPr id="7212" name="AutoShape 55"/>
          <p:cNvCxnSpPr>
            <a:cxnSpLocks noChangeShapeType="1"/>
            <a:stCxn id="7202" idx="4"/>
            <a:endCxn id="7211" idx="0"/>
          </p:cNvCxnSpPr>
          <p:nvPr/>
        </p:nvCxnSpPr>
        <p:spPr bwMode="auto">
          <a:xfrm>
            <a:off x="6197600" y="1462088"/>
            <a:ext cx="0" cy="66516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</p:cxnSp>
      <p:sp>
        <p:nvSpPr>
          <p:cNvPr id="7213" name="Text Box 56"/>
          <p:cNvSpPr txBox="1">
            <a:spLocks noChangeArrowheads="1"/>
          </p:cNvSpPr>
          <p:nvPr/>
        </p:nvSpPr>
        <p:spPr bwMode="auto">
          <a:xfrm>
            <a:off x="5975350" y="2465388"/>
            <a:ext cx="157163" cy="215900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>
              <a:lnSpc>
                <a:spcPct val="50000"/>
              </a:lnSpc>
            </a:pPr>
            <a:r>
              <a:rPr lang="ru-RU" sz="2000">
                <a:sym typeface="Symbol" pitchFamily="18" charset="2"/>
              </a:rPr>
              <a:t></a:t>
            </a:r>
          </a:p>
        </p:txBody>
      </p:sp>
      <p:sp>
        <p:nvSpPr>
          <p:cNvPr id="7214" name="Text Box 57"/>
          <p:cNvSpPr txBox="1">
            <a:spLocks noChangeArrowheads="1"/>
          </p:cNvSpPr>
          <p:nvPr/>
        </p:nvSpPr>
        <p:spPr bwMode="auto">
          <a:xfrm>
            <a:off x="8486775" y="914400"/>
            <a:ext cx="117475" cy="236538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>
              <a:lnSpc>
                <a:spcPct val="70000"/>
              </a:lnSpc>
            </a:pPr>
            <a:r>
              <a:rPr lang="ru-RU" sz="1600">
                <a:sym typeface="Symbol" pitchFamily="18" charset="2"/>
              </a:rPr>
              <a:t></a:t>
            </a:r>
          </a:p>
        </p:txBody>
      </p:sp>
      <p:sp>
        <p:nvSpPr>
          <p:cNvPr id="7215" name="Text Box 58"/>
          <p:cNvSpPr txBox="1">
            <a:spLocks noChangeArrowheads="1"/>
          </p:cNvSpPr>
          <p:nvPr/>
        </p:nvSpPr>
        <p:spPr bwMode="auto">
          <a:xfrm>
            <a:off x="7010400" y="1670050"/>
            <a:ext cx="107950" cy="192088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</p:spPr>
        <p:txBody>
          <a:bodyPr wrap="none" lIns="72000" tIns="36000" rIns="72000" bIns="36000"/>
          <a:lstStyle/>
          <a:p>
            <a:pPr algn="ctr">
              <a:lnSpc>
                <a:spcPct val="50000"/>
              </a:lnSpc>
            </a:pPr>
            <a:r>
              <a:rPr lang="ru-RU" sz="1600">
                <a:latin typeface="Courier New" pitchFamily="49" charset="0"/>
                <a:sym typeface="Symbol" pitchFamily="18" charset="2"/>
              </a:rPr>
              <a:t></a:t>
            </a:r>
          </a:p>
        </p:txBody>
      </p:sp>
      <p:sp>
        <p:nvSpPr>
          <p:cNvPr id="7216" name="Text Box 59"/>
          <p:cNvSpPr txBox="1">
            <a:spLocks noChangeArrowheads="1"/>
          </p:cNvSpPr>
          <p:nvPr/>
        </p:nvSpPr>
        <p:spPr bwMode="auto">
          <a:xfrm>
            <a:off x="7621588" y="2173288"/>
            <a:ext cx="144462" cy="173037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>
              <a:lnSpc>
                <a:spcPct val="50000"/>
              </a:lnSpc>
            </a:pPr>
            <a:r>
              <a:rPr lang="en-US" sz="1600" b="0">
                <a:sym typeface="Symbol" pitchFamily="18" charset="2"/>
              </a:rPr>
              <a:t>b</a:t>
            </a:r>
            <a:endParaRPr lang="ru-RU" sz="1600" b="0">
              <a:sym typeface="Symbol" pitchFamily="18" charset="2"/>
            </a:endParaRPr>
          </a:p>
        </p:txBody>
      </p:sp>
      <p:sp>
        <p:nvSpPr>
          <p:cNvPr id="7217" name="Text Box 60"/>
          <p:cNvSpPr txBox="1">
            <a:spLocks noChangeArrowheads="1"/>
          </p:cNvSpPr>
          <p:nvPr/>
        </p:nvSpPr>
        <p:spPr bwMode="auto">
          <a:xfrm>
            <a:off x="7550150" y="1238250"/>
            <a:ext cx="144463" cy="173038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>
              <a:lnSpc>
                <a:spcPct val="50000"/>
              </a:lnSpc>
            </a:pPr>
            <a:r>
              <a:rPr lang="en-US" sz="1600" b="0">
                <a:sym typeface="Symbol" pitchFamily="18" charset="2"/>
              </a:rPr>
              <a:t>a</a:t>
            </a:r>
            <a:endParaRPr lang="ru-RU" sz="1600" b="0">
              <a:sym typeface="Symbol" pitchFamily="18" charset="2"/>
            </a:endParaRPr>
          </a:p>
        </p:txBody>
      </p:sp>
      <p:sp>
        <p:nvSpPr>
          <p:cNvPr id="7218" name="Text Box 61"/>
          <p:cNvSpPr txBox="1">
            <a:spLocks noChangeArrowheads="1"/>
          </p:cNvSpPr>
          <p:nvPr/>
        </p:nvSpPr>
        <p:spPr bwMode="auto">
          <a:xfrm>
            <a:off x="6146800" y="1633538"/>
            <a:ext cx="142875" cy="244475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>
              <a:lnSpc>
                <a:spcPct val="70000"/>
              </a:lnSpc>
            </a:pPr>
            <a:r>
              <a:rPr lang="en-US" sz="1600" b="0">
                <a:sym typeface="Symbol" pitchFamily="18" charset="2"/>
              </a:rPr>
              <a:t>c</a:t>
            </a:r>
            <a:endParaRPr lang="ru-RU" sz="1600" b="0">
              <a:sym typeface="Symbol" pitchFamily="18" charset="2"/>
            </a:endParaRPr>
          </a:p>
        </p:txBody>
      </p:sp>
      <p:cxnSp>
        <p:nvCxnSpPr>
          <p:cNvPr id="7219" name="AutoShape 62"/>
          <p:cNvCxnSpPr>
            <a:cxnSpLocks noChangeShapeType="1"/>
            <a:stCxn id="7201" idx="7"/>
            <a:endCxn id="7203" idx="1"/>
          </p:cNvCxnSpPr>
          <p:nvPr/>
        </p:nvCxnSpPr>
        <p:spPr bwMode="auto">
          <a:xfrm rot="5400000" flipV="1">
            <a:off x="7654925" y="1657351"/>
            <a:ext cx="1587" cy="1014412"/>
          </a:xfrm>
          <a:prstGeom prst="curvedConnector3">
            <a:avLst>
              <a:gd name="adj1" fmla="val -16100005"/>
            </a:avLst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</p:cxnSp>
      <p:sp>
        <p:nvSpPr>
          <p:cNvPr id="7220" name="Text Box 63"/>
          <p:cNvSpPr txBox="1">
            <a:spLocks noChangeArrowheads="1"/>
          </p:cNvSpPr>
          <p:nvPr/>
        </p:nvSpPr>
        <p:spPr bwMode="auto">
          <a:xfrm>
            <a:off x="7602538" y="1830388"/>
            <a:ext cx="144462" cy="173037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>
              <a:lnSpc>
                <a:spcPct val="50000"/>
              </a:lnSpc>
            </a:pPr>
            <a:r>
              <a:rPr lang="en-US" sz="1600" b="0">
                <a:sym typeface="Symbol" pitchFamily="18" charset="2"/>
              </a:rPr>
              <a:t>c</a:t>
            </a:r>
            <a:endParaRPr lang="ru-RU" sz="1600" b="0">
              <a:sym typeface="Symbol" pitchFamily="18" charset="2"/>
            </a:endParaRPr>
          </a:p>
        </p:txBody>
      </p:sp>
      <p:cxnSp>
        <p:nvCxnSpPr>
          <p:cNvPr id="1193024" name="AutoShape 64"/>
          <p:cNvCxnSpPr>
            <a:cxnSpLocks noChangeShapeType="1"/>
            <a:stCxn id="7202" idx="2"/>
            <a:endCxn id="7202" idx="0"/>
          </p:cNvCxnSpPr>
          <p:nvPr/>
        </p:nvCxnSpPr>
        <p:spPr bwMode="auto">
          <a:xfrm rot="10800000" flipH="1">
            <a:off x="6064250" y="1192213"/>
            <a:ext cx="133350" cy="134937"/>
          </a:xfrm>
          <a:prstGeom prst="curvedConnector4">
            <a:avLst>
              <a:gd name="adj1" fmla="val -164287"/>
              <a:gd name="adj2" fmla="val 262352"/>
            </a:avLst>
          </a:prstGeom>
          <a:noFill/>
          <a:ln w="12700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sp>
        <p:nvSpPr>
          <p:cNvPr id="1193025" name="Text Box 65"/>
          <p:cNvSpPr txBox="1">
            <a:spLocks noChangeArrowheads="1"/>
          </p:cNvSpPr>
          <p:nvPr/>
        </p:nvSpPr>
        <p:spPr bwMode="auto">
          <a:xfrm>
            <a:off x="5795963" y="908050"/>
            <a:ext cx="323850" cy="180975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>
              <a:lnSpc>
                <a:spcPct val="50000"/>
              </a:lnSpc>
            </a:pPr>
            <a:r>
              <a:rPr lang="en-US" sz="1600" b="0">
                <a:solidFill>
                  <a:srgbClr val="4D4D4D"/>
                </a:solidFill>
                <a:sym typeface="Symbol" pitchFamily="18" charset="2"/>
              </a:rPr>
              <a:t>{a}</a:t>
            </a:r>
            <a:endParaRPr lang="ru-RU" sz="1600" b="0">
              <a:solidFill>
                <a:srgbClr val="4D4D4D"/>
              </a:solidFill>
              <a:sym typeface="Symbol" pitchFamily="18" charset="2"/>
            </a:endParaRPr>
          </a:p>
        </p:txBody>
      </p:sp>
      <p:cxnSp>
        <p:nvCxnSpPr>
          <p:cNvPr id="1193026" name="AutoShape 66"/>
          <p:cNvCxnSpPr>
            <a:cxnSpLocks noChangeShapeType="1"/>
            <a:stCxn id="7201" idx="2"/>
            <a:endCxn id="7201" idx="1"/>
          </p:cNvCxnSpPr>
          <p:nvPr/>
        </p:nvCxnSpPr>
        <p:spPr bwMode="auto">
          <a:xfrm rot="10800000" flipH="1">
            <a:off x="6927850" y="2163763"/>
            <a:ext cx="46038" cy="98425"/>
          </a:xfrm>
          <a:prstGeom prst="curvedConnector4">
            <a:avLst>
              <a:gd name="adj1" fmla="val -475861"/>
              <a:gd name="adj2" fmla="val 359676"/>
            </a:avLst>
          </a:prstGeom>
          <a:noFill/>
          <a:ln w="12700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sp>
        <p:nvSpPr>
          <p:cNvPr id="1193027" name="Text Box 67"/>
          <p:cNvSpPr txBox="1">
            <a:spLocks noChangeArrowheads="1"/>
          </p:cNvSpPr>
          <p:nvPr/>
        </p:nvSpPr>
        <p:spPr bwMode="auto">
          <a:xfrm>
            <a:off x="6615113" y="1811338"/>
            <a:ext cx="252412" cy="163512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>
              <a:lnSpc>
                <a:spcPct val="50000"/>
              </a:lnSpc>
            </a:pPr>
            <a:r>
              <a:rPr lang="en-US" sz="1600" b="0">
                <a:solidFill>
                  <a:srgbClr val="4D4D4D"/>
                </a:solidFill>
                <a:sym typeface="Symbol" pitchFamily="18" charset="2"/>
              </a:rPr>
              <a:t>{b}</a:t>
            </a:r>
            <a:endParaRPr lang="ru-RU" sz="1600" b="0">
              <a:solidFill>
                <a:srgbClr val="4D4D4D"/>
              </a:solidFill>
              <a:sym typeface="Symbol" pitchFamily="18" charset="2"/>
            </a:endParaRPr>
          </a:p>
        </p:txBody>
      </p:sp>
      <p:cxnSp>
        <p:nvCxnSpPr>
          <p:cNvPr id="1193028" name="AutoShape 68"/>
          <p:cNvCxnSpPr>
            <a:cxnSpLocks noChangeShapeType="1"/>
            <a:stCxn id="7201" idx="2"/>
            <a:endCxn id="7201" idx="3"/>
          </p:cNvCxnSpPr>
          <p:nvPr/>
        </p:nvCxnSpPr>
        <p:spPr bwMode="auto">
          <a:xfrm rot="10800000" flipH="1" flipV="1">
            <a:off x="6927850" y="2262188"/>
            <a:ext cx="46038" cy="98425"/>
          </a:xfrm>
          <a:prstGeom prst="curvedConnector4">
            <a:avLst>
              <a:gd name="adj1" fmla="val -475861"/>
              <a:gd name="adj2" fmla="val 359676"/>
            </a:avLst>
          </a:prstGeom>
          <a:noFill/>
          <a:ln w="12700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sp>
        <p:nvSpPr>
          <p:cNvPr id="1193029" name="Text Box 69"/>
          <p:cNvSpPr txBox="1">
            <a:spLocks noChangeArrowheads="1"/>
          </p:cNvSpPr>
          <p:nvPr/>
        </p:nvSpPr>
        <p:spPr bwMode="auto">
          <a:xfrm>
            <a:off x="6551613" y="2424113"/>
            <a:ext cx="323850" cy="215900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>
              <a:lnSpc>
                <a:spcPct val="60000"/>
              </a:lnSpc>
            </a:pPr>
            <a:r>
              <a:rPr lang="en-US" sz="1600" b="0">
                <a:solidFill>
                  <a:srgbClr val="4D4D4D"/>
                </a:solidFill>
                <a:sym typeface="Symbol" pitchFamily="18" charset="2"/>
              </a:rPr>
              <a:t>{a}</a:t>
            </a:r>
            <a:endParaRPr lang="ru-RU" sz="1600" b="0">
              <a:solidFill>
                <a:srgbClr val="4D4D4D"/>
              </a:solidFill>
              <a:sym typeface="Symbol" pitchFamily="18" charset="2"/>
            </a:endParaRPr>
          </a:p>
        </p:txBody>
      </p:sp>
      <p:cxnSp>
        <p:nvCxnSpPr>
          <p:cNvPr id="1193030" name="AutoShape 70"/>
          <p:cNvCxnSpPr>
            <a:cxnSpLocks noChangeShapeType="1"/>
            <a:stCxn id="7203" idx="6"/>
            <a:endCxn id="7203" idx="5"/>
          </p:cNvCxnSpPr>
          <p:nvPr/>
        </p:nvCxnSpPr>
        <p:spPr bwMode="auto">
          <a:xfrm flipH="1">
            <a:off x="8337550" y="2262188"/>
            <a:ext cx="46038" cy="98425"/>
          </a:xfrm>
          <a:prstGeom prst="curvedConnector4">
            <a:avLst>
              <a:gd name="adj1" fmla="val -475861"/>
              <a:gd name="adj2" fmla="val 359676"/>
            </a:avLst>
          </a:prstGeom>
          <a:noFill/>
          <a:ln w="12700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sp>
        <p:nvSpPr>
          <p:cNvPr id="1193031" name="Text Box 71"/>
          <p:cNvSpPr txBox="1">
            <a:spLocks noChangeArrowheads="1"/>
          </p:cNvSpPr>
          <p:nvPr/>
        </p:nvSpPr>
        <p:spPr bwMode="auto">
          <a:xfrm>
            <a:off x="8496300" y="2424113"/>
            <a:ext cx="323850" cy="215900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>
              <a:lnSpc>
                <a:spcPct val="60000"/>
              </a:lnSpc>
            </a:pPr>
            <a:r>
              <a:rPr lang="en-US" sz="1600" b="0">
                <a:solidFill>
                  <a:srgbClr val="4D4D4D"/>
                </a:solidFill>
                <a:sym typeface="Symbol" pitchFamily="18" charset="2"/>
              </a:rPr>
              <a:t>{a}</a:t>
            </a:r>
            <a:endParaRPr lang="ru-RU" sz="1600" b="0">
              <a:solidFill>
                <a:srgbClr val="4D4D4D"/>
              </a:solidFill>
              <a:sym typeface="Symbol" pitchFamily="18" charset="2"/>
            </a:endParaRPr>
          </a:p>
        </p:txBody>
      </p:sp>
      <p:cxnSp>
        <p:nvCxnSpPr>
          <p:cNvPr id="1193032" name="AutoShape 72"/>
          <p:cNvCxnSpPr>
            <a:cxnSpLocks noChangeShapeType="1"/>
            <a:stCxn id="7207" idx="6"/>
            <a:endCxn id="7207" idx="4"/>
          </p:cNvCxnSpPr>
          <p:nvPr/>
        </p:nvCxnSpPr>
        <p:spPr bwMode="auto">
          <a:xfrm flipH="1">
            <a:off x="8250238" y="1327150"/>
            <a:ext cx="133350" cy="134938"/>
          </a:xfrm>
          <a:prstGeom prst="curvedConnector4">
            <a:avLst>
              <a:gd name="adj1" fmla="val -164287"/>
              <a:gd name="adj2" fmla="val 262352"/>
            </a:avLst>
          </a:prstGeom>
          <a:noFill/>
          <a:ln w="12700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sp>
        <p:nvSpPr>
          <p:cNvPr id="1193033" name="Text Box 73"/>
          <p:cNvSpPr txBox="1">
            <a:spLocks noChangeArrowheads="1"/>
          </p:cNvSpPr>
          <p:nvPr/>
        </p:nvSpPr>
        <p:spPr bwMode="auto">
          <a:xfrm>
            <a:off x="8459788" y="1412875"/>
            <a:ext cx="323850" cy="215900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>
              <a:lnSpc>
                <a:spcPct val="60000"/>
              </a:lnSpc>
            </a:pPr>
            <a:r>
              <a:rPr lang="en-US" sz="2000">
                <a:solidFill>
                  <a:srgbClr val="4D4D4D"/>
                </a:solidFill>
                <a:sym typeface="Symbol" pitchFamily="18" charset="2"/>
              </a:rPr>
              <a:t></a:t>
            </a:r>
            <a:endParaRPr lang="ru-RU" sz="2000" b="0">
              <a:solidFill>
                <a:srgbClr val="4D4D4D"/>
              </a:solidFill>
              <a:sym typeface="Symbol" pitchFamily="18" charset="2"/>
            </a:endParaRPr>
          </a:p>
        </p:txBody>
      </p:sp>
      <p:sp>
        <p:nvSpPr>
          <p:cNvPr id="1193034" name="Text Box 74"/>
          <p:cNvSpPr txBox="1">
            <a:spLocks noChangeArrowheads="1"/>
          </p:cNvSpPr>
          <p:nvPr/>
        </p:nvSpPr>
        <p:spPr bwMode="auto">
          <a:xfrm>
            <a:off x="5435600" y="873125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93035" name="Text Box 75"/>
          <p:cNvSpPr txBox="1">
            <a:spLocks noChangeArrowheads="1"/>
          </p:cNvSpPr>
          <p:nvPr/>
        </p:nvSpPr>
        <p:spPr bwMode="auto">
          <a:xfrm>
            <a:off x="6337300" y="1839913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93036" name="Text Box 76"/>
          <p:cNvSpPr txBox="1">
            <a:spLocks noChangeArrowheads="1"/>
          </p:cNvSpPr>
          <p:nvPr/>
        </p:nvSpPr>
        <p:spPr bwMode="auto">
          <a:xfrm>
            <a:off x="6335713" y="2343150"/>
            <a:ext cx="2873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93037" name="Text Box 77"/>
          <p:cNvSpPr txBox="1">
            <a:spLocks noChangeArrowheads="1"/>
          </p:cNvSpPr>
          <p:nvPr/>
        </p:nvSpPr>
        <p:spPr bwMode="auto">
          <a:xfrm>
            <a:off x="7993063" y="2343150"/>
            <a:ext cx="2873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93038" name="Text Box 78"/>
          <p:cNvSpPr txBox="1">
            <a:spLocks noChangeArrowheads="1"/>
          </p:cNvSpPr>
          <p:nvPr/>
        </p:nvSpPr>
        <p:spPr bwMode="auto">
          <a:xfrm>
            <a:off x="7956550" y="1449388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7236" name="Text Box 79"/>
          <p:cNvSpPr txBox="1">
            <a:spLocks noChangeArrowheads="1"/>
          </p:cNvSpPr>
          <p:nvPr/>
        </p:nvSpPr>
        <p:spPr bwMode="auto">
          <a:xfrm>
            <a:off x="6505575" y="1236663"/>
            <a:ext cx="144463" cy="173037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>
              <a:lnSpc>
                <a:spcPct val="50000"/>
              </a:lnSpc>
            </a:pPr>
            <a:r>
              <a:rPr lang="en-US" sz="1600" b="0">
                <a:sym typeface="Symbol" pitchFamily="18" charset="2"/>
              </a:rPr>
              <a:t>b</a:t>
            </a:r>
            <a:endParaRPr lang="ru-RU" sz="1600" b="0">
              <a:sym typeface="Symbol" pitchFamily="18" charset="2"/>
            </a:endParaRPr>
          </a:p>
        </p:txBody>
      </p:sp>
      <p:sp>
        <p:nvSpPr>
          <p:cNvPr id="1193040" name="Text Box 80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93041" name="Rectangle 81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</a:rPr>
              <a:t>2.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Модели. </a:t>
            </a:r>
            <a:r>
              <a:rPr lang="en-US" sz="2000" b="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LTS</a:t>
            </a:r>
            <a:r>
              <a:rPr lang="ru-RU" sz="2000" b="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en-US" sz="2000" b="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Labelled Transition System</a:t>
            </a:r>
            <a:r>
              <a:rPr lang="ru-RU" sz="2000" b="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endParaRPr lang="ru-RU" sz="2000" b="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1" name="Text Box 40"/>
          <p:cNvSpPr txBox="1">
            <a:spLocks noChangeArrowheads="1"/>
          </p:cNvSpPr>
          <p:nvPr/>
        </p:nvSpPr>
        <p:spPr bwMode="auto">
          <a:xfrm>
            <a:off x="34925" y="59499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82" name="Text Box 19"/>
          <p:cNvSpPr txBox="1">
            <a:spLocks noChangeArrowheads="1"/>
          </p:cNvSpPr>
          <p:nvPr/>
        </p:nvSpPr>
        <p:spPr bwMode="auto">
          <a:xfrm>
            <a:off x="34925" y="62372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92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92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92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2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5E-6 0.21551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1929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92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92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21551 L 5E-6 0.29422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1929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93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93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29422 L 5E-6 0.36783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1929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93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93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93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93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93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93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93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93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93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93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93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9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93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93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930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9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93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93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93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9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9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9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93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9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93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93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93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9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93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93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93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9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93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93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93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9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93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93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93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19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193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193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1" dur="500"/>
                                        <p:tgtEl>
                                          <p:spTgt spid="1193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4" dur="500"/>
                                        <p:tgtEl>
                                          <p:spTgt spid="1193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7" dur="500"/>
                                        <p:tgtEl>
                                          <p:spTgt spid="1193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20" dur="500"/>
                                        <p:tgtEl>
                                          <p:spTgt spid="1193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36783 L 5E-6 0.44653 " pathEditMode="relative" rAng="0" ptsTypes="AA">
                                      <p:cBhvr>
                                        <p:cTn id="123" dur="500" fill="hold"/>
                                        <p:tgtEl>
                                          <p:spTgt spid="11929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193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193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93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93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193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193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193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193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193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193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192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1192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44653 L 5E-6 0.56736 " pathEditMode="relative" rAng="0" ptsTypes="AA">
                                      <p:cBhvr>
                                        <p:cTn id="155" dur="500" fill="hold"/>
                                        <p:tgtEl>
                                          <p:spTgt spid="11929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1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57" dur="500"/>
                                        <p:tgtEl>
                                          <p:spTgt spid="1193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1193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193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2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56736 L 5E-6 0.65139 " pathEditMode="relative" rAng="0" ptsTypes="AA">
                                      <p:cBhvr>
                                        <p:cTn id="166" dur="500" fill="hold"/>
                                        <p:tgtEl>
                                          <p:spTgt spid="11929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2975" grpId="0"/>
      <p:bldP spid="1192976" grpId="0"/>
      <p:bldP spid="1192979" grpId="0"/>
      <p:bldP spid="1192999" grpId="0"/>
      <p:bldP spid="1192999" grpId="1"/>
      <p:bldP spid="1192999" grpId="2"/>
      <p:bldP spid="1192999" grpId="3"/>
      <p:bldP spid="1192999" grpId="4"/>
      <p:bldP spid="1192999" grpId="5"/>
      <p:bldP spid="1192999" grpId="6"/>
      <p:bldP spid="1193000" grpId="0"/>
      <p:bldP spid="1193001" grpId="0"/>
      <p:bldP spid="1193025" grpId="0" animBg="1"/>
      <p:bldP spid="1193027" grpId="0" animBg="1"/>
      <p:bldP spid="1193029" grpId="0" animBg="1"/>
      <p:bldP spid="1193031" grpId="0" animBg="1"/>
      <p:bldP spid="1193033" grpId="0" animBg="1"/>
      <p:bldP spid="1193034" grpId="0"/>
      <p:bldP spid="1193034" grpId="1"/>
      <p:bldP spid="1193035" grpId="0"/>
      <p:bldP spid="1193035" grpId="1"/>
      <p:bldP spid="1193036" grpId="0"/>
      <p:bldP spid="1193036" grpId="1"/>
      <p:bldP spid="1193037" grpId="0"/>
      <p:bldP spid="1193037" grpId="1"/>
      <p:bldP spid="1193038" grpId="0"/>
      <p:bldP spid="1193038" grpId="1"/>
      <p:bldP spid="1193040" grpId="0"/>
      <p:bldP spid="81" grpId="0"/>
      <p:bldP spid="8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4A973E5-3569-4C60-87E8-D78E941EBAFB}" type="slidenum">
              <a:rPr lang="ru-RU"/>
              <a:pPr/>
              <a:t>7</a:t>
            </a:fld>
            <a:endParaRPr lang="ru-RU"/>
          </a:p>
        </p:txBody>
      </p:sp>
      <p:grpSp>
        <p:nvGrpSpPr>
          <p:cNvPr id="8195" name="Group 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8212" name="Text Box 5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8213" name="Group 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8214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8216" name="Rectangle 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217" name="Rectangl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218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219" name="Rectangle 1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220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822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8215" name="Text Box 14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(25)</a:t>
                </a:r>
              </a:p>
            </p:txBody>
          </p:sp>
        </p:grpSp>
      </p:grpSp>
      <p:sp>
        <p:nvSpPr>
          <p:cNvPr id="1094674" name="Text Box 18"/>
          <p:cNvSpPr txBox="1">
            <a:spLocks noChangeArrowheads="1"/>
          </p:cNvSpPr>
          <p:nvPr/>
        </p:nvSpPr>
        <p:spPr bwMode="auto">
          <a:xfrm>
            <a:off x="34925" y="60658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94675" name="Text Box 19"/>
          <p:cNvSpPr txBox="1">
            <a:spLocks noChangeArrowheads="1"/>
          </p:cNvSpPr>
          <p:nvPr/>
        </p:nvSpPr>
        <p:spPr bwMode="auto">
          <a:xfrm>
            <a:off x="34925" y="62468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8198" name="Text Box 32"/>
          <p:cNvSpPr txBox="1">
            <a:spLocks noChangeArrowheads="1"/>
          </p:cNvSpPr>
          <p:nvPr/>
        </p:nvSpPr>
        <p:spPr bwMode="auto">
          <a:xfrm>
            <a:off x="269875" y="981075"/>
            <a:ext cx="7419975" cy="83820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>
                <a:latin typeface="Times New Roman" pitchFamily="18" charset="0"/>
              </a:rPr>
              <a:t>Трассовая модель = множество трасс некоторой </a:t>
            </a:r>
            <a:r>
              <a:rPr lang="en-US" b="0">
                <a:latin typeface="Times New Roman" pitchFamily="18" charset="0"/>
              </a:rPr>
              <a:t>LTS</a:t>
            </a:r>
            <a:r>
              <a:rPr lang="ru-RU" b="0">
                <a:latin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ru-RU" b="0">
                <a:latin typeface="Times New Roman" pitchFamily="18" charset="0"/>
              </a:rPr>
              <a:t>Независимое от </a:t>
            </a:r>
            <a:r>
              <a:rPr lang="en-US" b="0">
                <a:latin typeface="Times New Roman" pitchFamily="18" charset="0"/>
              </a:rPr>
              <a:t>LTS</a:t>
            </a:r>
            <a:r>
              <a:rPr lang="ru-RU" b="0">
                <a:latin typeface="Times New Roman" pitchFamily="18" charset="0"/>
              </a:rPr>
              <a:t> определение через набор 5 свойств множества трасс.</a:t>
            </a:r>
          </a:p>
        </p:txBody>
      </p:sp>
      <p:sp>
        <p:nvSpPr>
          <p:cNvPr id="8199" name="Text Box 34"/>
          <p:cNvSpPr txBox="1">
            <a:spLocks noChangeArrowheads="1"/>
          </p:cNvSpPr>
          <p:nvPr/>
        </p:nvSpPr>
        <p:spPr bwMode="auto">
          <a:xfrm>
            <a:off x="269875" y="3402013"/>
            <a:ext cx="5584825" cy="430212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30000"/>
              </a:spcBef>
            </a:pPr>
            <a:r>
              <a:rPr lang="ru-RU" b="0" i="1">
                <a:latin typeface="Times New Roman" pitchFamily="18" charset="0"/>
                <a:sym typeface="Symbol" pitchFamily="18" charset="2"/>
              </a:rPr>
              <a:t>Простая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трасса – трасса без отказов (только действия).</a:t>
            </a:r>
          </a:p>
        </p:txBody>
      </p:sp>
      <p:sp>
        <p:nvSpPr>
          <p:cNvPr id="8200" name="Text Box 36"/>
          <p:cNvSpPr txBox="1">
            <a:spLocks noChangeArrowheads="1"/>
          </p:cNvSpPr>
          <p:nvPr/>
        </p:nvSpPr>
        <p:spPr bwMode="auto">
          <a:xfrm>
            <a:off x="269875" y="2176463"/>
            <a:ext cx="8497888" cy="1144587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latin typeface="Times New Roman" pitchFamily="18" charset="0"/>
              </a:rPr>
              <a:t>R</a:t>
            </a:r>
            <a:r>
              <a:rPr lang="en-US" b="0">
                <a:latin typeface="Times New Roman" pitchFamily="18" charset="0"/>
              </a:rPr>
              <a:t>-</a:t>
            </a:r>
            <a:r>
              <a:rPr lang="ru-RU" b="0">
                <a:latin typeface="Times New Roman" pitchFamily="18" charset="0"/>
              </a:rPr>
              <a:t>трасса – трасса, содержащая отказы только из семейства  </a:t>
            </a:r>
            <a:r>
              <a:rPr lang="en-US" i="1">
                <a:latin typeface="Times New Roman" pitchFamily="18" charset="0"/>
              </a:rPr>
              <a:t>R</a:t>
            </a:r>
            <a:endParaRPr lang="en-US" i="1" baseline="-2500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30000"/>
              </a:spcBef>
            </a:pPr>
            <a:r>
              <a:rPr lang="en-US" i="1">
                <a:latin typeface="Times New Roman" pitchFamily="18" charset="0"/>
              </a:rPr>
              <a:t>R</a:t>
            </a:r>
            <a:r>
              <a:rPr lang="en-US" b="0">
                <a:latin typeface="Times New Roman" pitchFamily="18" charset="0"/>
              </a:rPr>
              <a:t>-</a:t>
            </a:r>
            <a:r>
              <a:rPr lang="ru-RU" b="0">
                <a:latin typeface="Times New Roman" pitchFamily="18" charset="0"/>
              </a:rPr>
              <a:t>модель – трассовая модель, содержащая только </a:t>
            </a:r>
            <a:r>
              <a:rPr lang="en-US" i="1">
                <a:latin typeface="Times New Roman" pitchFamily="18" charset="0"/>
              </a:rPr>
              <a:t>R</a:t>
            </a:r>
            <a:r>
              <a:rPr lang="ru-RU" b="0">
                <a:latin typeface="Times New Roman" pitchFamily="18" charset="0"/>
              </a:rPr>
              <a:t>-трассы</a:t>
            </a:r>
          </a:p>
          <a:p>
            <a:pPr>
              <a:spcBef>
                <a:spcPct val="30000"/>
              </a:spcBef>
            </a:pPr>
            <a:r>
              <a:rPr lang="ru-RU" b="0">
                <a:latin typeface="Times New Roman" pitchFamily="18" charset="0"/>
              </a:rPr>
              <a:t>Для учета ненаблюдаемых отказов в реализации нужны трассы с отказами из </a:t>
            </a:r>
            <a:r>
              <a:rPr lang="en-US" b="0">
                <a:latin typeface="Times New Roman" pitchFamily="18" charset="0"/>
              </a:rPr>
              <a:t>  </a:t>
            </a:r>
            <a:r>
              <a:rPr lang="en-US" i="1">
                <a:latin typeface="Times New Roman" pitchFamily="18" charset="0"/>
              </a:rPr>
              <a:t>R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Q</a:t>
            </a:r>
            <a:endParaRPr lang="ru-RU" i="1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8201" name="Text Box 38"/>
          <p:cNvSpPr txBox="1">
            <a:spLocks noChangeArrowheads="1"/>
          </p:cNvSpPr>
          <p:nvPr/>
        </p:nvSpPr>
        <p:spPr bwMode="auto">
          <a:xfrm>
            <a:off x="269875" y="5373688"/>
            <a:ext cx="8120063" cy="7048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>
                <a:latin typeface="Times New Roman" pitchFamily="18" charset="0"/>
              </a:rPr>
              <a:t>Недетерминизм в </a:t>
            </a:r>
            <a:r>
              <a:rPr lang="en-US" i="1">
                <a:latin typeface="Times New Roman" pitchFamily="18" charset="0"/>
              </a:rPr>
              <a:t>LTS</a:t>
            </a:r>
            <a:r>
              <a:rPr lang="ru-RU" b="0">
                <a:latin typeface="Times New Roman" pitchFamily="18" charset="0"/>
              </a:rPr>
              <a:t> = наличие </a:t>
            </a:r>
            <a:r>
              <a:rPr lang="ru-RU">
                <a:latin typeface="Times New Roman" pitchFamily="18" charset="0"/>
                <a:sym typeface="Symbol" pitchFamily="18" charset="2"/>
              </a:rPr>
              <a:t></a:t>
            </a:r>
            <a:r>
              <a:rPr lang="ru-RU" b="0">
                <a:latin typeface="Times New Roman" pitchFamily="18" charset="0"/>
              </a:rPr>
              <a:t>-переходов и/или «веера» переходов </a:t>
            </a:r>
            <a:r>
              <a:rPr lang="en-US" b="0">
                <a:latin typeface="Times New Roman" pitchFamily="18" charset="0"/>
              </a:rPr>
              <a:t> </a:t>
            </a:r>
            <a:r>
              <a:rPr lang="en-US" b="0" i="1">
                <a:latin typeface="Times New Roman" pitchFamily="18" charset="0"/>
              </a:rPr>
              <a:t>s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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z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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s`</a:t>
            </a:r>
          </a:p>
          <a:p>
            <a:r>
              <a:rPr lang="ru-RU" b="0">
                <a:latin typeface="Times New Roman" pitchFamily="18" charset="0"/>
              </a:rPr>
              <a:t>из одного состояния </a:t>
            </a:r>
            <a:r>
              <a:rPr lang="en-US" b="0" i="1">
                <a:latin typeface="Times New Roman" pitchFamily="18" charset="0"/>
              </a:rPr>
              <a:t>s</a:t>
            </a:r>
            <a:r>
              <a:rPr lang="en-US" b="0">
                <a:latin typeface="Times New Roman" pitchFamily="18" charset="0"/>
              </a:rPr>
              <a:t> </a:t>
            </a:r>
            <a:r>
              <a:rPr lang="ru-RU" b="0">
                <a:latin typeface="Times New Roman" pitchFamily="18" charset="0"/>
              </a:rPr>
              <a:t>по одному действию </a:t>
            </a:r>
            <a:r>
              <a:rPr lang="en-US" b="0" i="1">
                <a:latin typeface="Times New Roman" pitchFamily="18" charset="0"/>
              </a:rPr>
              <a:t>z</a:t>
            </a:r>
            <a:r>
              <a:rPr lang="ru-RU" b="0">
                <a:latin typeface="Times New Roman" pitchFamily="18" charset="0"/>
              </a:rPr>
              <a:t> в разные постсостояния </a:t>
            </a:r>
            <a:r>
              <a:rPr lang="en-US" b="0" i="1">
                <a:latin typeface="Times New Roman" pitchFamily="18" charset="0"/>
              </a:rPr>
              <a:t>s`</a:t>
            </a:r>
            <a:endParaRPr lang="ru-RU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094695" name="Text Box 39"/>
          <p:cNvSpPr txBox="1">
            <a:spLocks noChangeArrowheads="1"/>
          </p:cNvSpPr>
          <p:nvPr/>
        </p:nvSpPr>
        <p:spPr bwMode="auto">
          <a:xfrm>
            <a:off x="0" y="1052513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094697" name="Text Box 41"/>
          <p:cNvSpPr txBox="1">
            <a:spLocks noChangeArrowheads="1"/>
          </p:cNvSpPr>
          <p:nvPr/>
        </p:nvSpPr>
        <p:spPr bwMode="auto">
          <a:xfrm>
            <a:off x="34925" y="58832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94736" name="Text Box 80"/>
          <p:cNvSpPr txBox="1">
            <a:spLocks noChangeArrowheads="1"/>
          </p:cNvSpPr>
          <p:nvPr/>
        </p:nvSpPr>
        <p:spPr bwMode="auto">
          <a:xfrm>
            <a:off x="34925" y="64262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94737" name="Rectangle 81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</a:rPr>
              <a:t>2.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Модели. </a:t>
            </a:r>
            <a:r>
              <a:rPr lang="ru-RU" sz="2000" b="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Трассовая модель</a:t>
            </a:r>
            <a:endParaRPr lang="ru-RU" sz="2000" b="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206" name="Text Box 82"/>
          <p:cNvSpPr txBox="1">
            <a:spLocks noChangeArrowheads="1"/>
          </p:cNvSpPr>
          <p:nvPr/>
        </p:nvSpPr>
        <p:spPr bwMode="auto">
          <a:xfrm>
            <a:off x="257175" y="4833938"/>
            <a:ext cx="8699500" cy="41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b="0">
                <a:latin typeface="Times New Roman" pitchFamily="18" charset="0"/>
                <a:sym typeface="Symbol" pitchFamily="18" charset="2"/>
              </a:rPr>
              <a:t>Для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ioco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-semantics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R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{}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и 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Q</a:t>
            </a:r>
            <a:r>
              <a:rPr lang="ru-RU" i="1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{ {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x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} |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x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I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}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)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R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трассы без  и  -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suspension traces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.</a:t>
            </a:r>
            <a:endParaRPr lang="ru-RU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094739" name="Text Box 83"/>
          <p:cNvSpPr txBox="1">
            <a:spLocks noChangeArrowheads="1"/>
          </p:cNvSpPr>
          <p:nvPr/>
        </p:nvSpPr>
        <p:spPr bwMode="auto">
          <a:xfrm>
            <a:off x="34925" y="5553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8208" name="Text Box 84"/>
          <p:cNvSpPr txBox="1">
            <a:spLocks noChangeArrowheads="1"/>
          </p:cNvSpPr>
          <p:nvPr/>
        </p:nvSpPr>
        <p:spPr bwMode="auto">
          <a:xfrm>
            <a:off x="250825" y="3933825"/>
            <a:ext cx="7999413" cy="7048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b="0">
                <a:latin typeface="Times New Roman" pitchFamily="18" charset="0"/>
                <a:sym typeface="Symbol" pitchFamily="18" charset="2"/>
              </a:rPr>
              <a:t>Для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failure trace semantics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(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R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2</a:t>
            </a:r>
            <a:r>
              <a:rPr lang="en-US" i="1" baseline="30000">
                <a:latin typeface="Times New Roman" pitchFamily="18" charset="0"/>
                <a:sym typeface="Symbol" pitchFamily="18" charset="2"/>
              </a:rPr>
              <a:t>L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 и  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Q</a:t>
            </a:r>
            <a:r>
              <a:rPr lang="ru-RU" i="1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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) имеем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полную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трассовую модель.</a:t>
            </a:r>
          </a:p>
          <a:p>
            <a:r>
              <a:rPr lang="ru-RU" b="0">
                <a:latin typeface="Times New Roman" pitchFamily="18" charset="0"/>
                <a:sym typeface="Symbol" pitchFamily="18" charset="2"/>
              </a:rPr>
              <a:t>Полные трассы без  и  -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failure traces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sp>
        <p:nvSpPr>
          <p:cNvPr id="1094741" name="Text Box 85"/>
          <p:cNvSpPr txBox="1">
            <a:spLocks noChangeArrowheads="1"/>
          </p:cNvSpPr>
          <p:nvPr/>
        </p:nvSpPr>
        <p:spPr bwMode="auto">
          <a:xfrm>
            <a:off x="34925" y="66055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07950" y="2036763"/>
            <a:ext cx="8820150" cy="2616200"/>
          </a:xfrm>
          <a:prstGeom prst="rect">
            <a:avLst/>
          </a:prstGeom>
          <a:solidFill>
            <a:srgbClr val="E3F5A1"/>
          </a:solidFill>
          <a:ln w="9525">
            <a:solidFill>
              <a:srgbClr val="DAC052"/>
            </a:solidFill>
            <a:miter lim="800000"/>
            <a:headEnd/>
            <a:tailEnd/>
          </a:ln>
        </p:spPr>
        <p:txBody>
          <a:bodyPr rIns="0">
            <a:spAutoFit/>
          </a:bodyPr>
          <a:lstStyle/>
          <a:p>
            <a:r>
              <a:rPr lang="ru-RU"/>
              <a:t>Допустимость:</a:t>
            </a:r>
            <a:r>
              <a:rPr lang="ru-RU" b="0"/>
              <a:t> </a:t>
            </a:r>
            <a:r>
              <a:rPr lang="ru-RU" b="0">
                <a:sym typeface="Symbol" pitchFamily="18" charset="2"/>
              </a:rPr>
              <a:t> и  только</a:t>
            </a:r>
            <a:r>
              <a:rPr lang="ru-RU" b="0"/>
              <a:t> в конце трасс.</a:t>
            </a:r>
          </a:p>
          <a:p>
            <a:pPr>
              <a:spcBef>
                <a:spcPts val="600"/>
              </a:spcBef>
            </a:pPr>
            <a:r>
              <a:rPr lang="ru-RU"/>
              <a:t>Согласованность:</a:t>
            </a:r>
            <a:r>
              <a:rPr lang="ru-RU" b="0"/>
              <a:t> после отказов нет действий из этих отказов, нет </a:t>
            </a:r>
            <a:r>
              <a:rPr lang="ru-RU" b="0">
                <a:sym typeface="Symbol" pitchFamily="18" charset="2"/>
              </a:rPr>
              <a:t> и нет .</a:t>
            </a:r>
          </a:p>
          <a:p>
            <a:pPr>
              <a:spcBef>
                <a:spcPts val="600"/>
              </a:spcBef>
            </a:pPr>
            <a:r>
              <a:rPr lang="ru-RU"/>
              <a:t>Конвергентность:</a:t>
            </a:r>
            <a:r>
              <a:rPr lang="ru-RU" b="0"/>
              <a:t> если в конце трассы и после нее нет </a:t>
            </a:r>
            <a:r>
              <a:rPr lang="ru-RU" b="0">
                <a:sym typeface="Symbol" pitchFamily="18" charset="2"/>
              </a:rPr>
              <a:t> и , то трасса</a:t>
            </a:r>
          </a:p>
          <a:p>
            <a:r>
              <a:rPr lang="ru-RU" b="0"/>
              <a:t>                                 продолжается </a:t>
            </a:r>
            <a:r>
              <a:rPr lang="ru-RU" b="0">
                <a:sym typeface="Symbol" pitchFamily="18" charset="2"/>
              </a:rPr>
              <a:t></a:t>
            </a:r>
            <a:r>
              <a:rPr lang="ru-RU" b="0"/>
              <a:t>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b="0"/>
              <a:t>-отказом или действием из него.</a:t>
            </a:r>
          </a:p>
          <a:p>
            <a:pPr>
              <a:spcBef>
                <a:spcPts val="600"/>
              </a:spcBef>
            </a:pPr>
            <a:r>
              <a:rPr lang="ru-RU"/>
              <a:t>Замкнутость:</a:t>
            </a:r>
            <a:r>
              <a:rPr lang="ru-RU" b="0"/>
              <a:t> замкнутость по удалению отказа из трассы (</a:t>
            </a:r>
            <a:r>
              <a:rPr lang="en-US" i="1"/>
              <a:t>d</a:t>
            </a:r>
            <a:r>
              <a:rPr lang="ru-RU" b="0"/>
              <a:t>-замкнутость).</a:t>
            </a:r>
          </a:p>
          <a:p>
            <a:pPr>
              <a:spcBef>
                <a:spcPts val="600"/>
              </a:spcBef>
            </a:pPr>
            <a:r>
              <a:rPr lang="ru-RU"/>
              <a:t>Полнота:</a:t>
            </a:r>
            <a:r>
              <a:rPr lang="ru-RU" b="0"/>
              <a:t> замкнутость по вставке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b="0"/>
              <a:t>-отказа в трассу после префикса,</a:t>
            </a:r>
          </a:p>
          <a:p>
            <a:r>
              <a:rPr lang="ru-RU" b="0"/>
              <a:t>                  не продолжающегося действиями из этого отказа</a:t>
            </a:r>
          </a:p>
          <a:p>
            <a:r>
              <a:rPr lang="ru-RU" b="0"/>
              <a:t>                  и заканчивающегося каким-нибудь отказом.</a:t>
            </a:r>
          </a:p>
        </p:txBody>
      </p:sp>
      <p:sp>
        <p:nvSpPr>
          <p:cNvPr id="29" name="Text Box 83"/>
          <p:cNvSpPr txBox="1">
            <a:spLocks noChangeArrowheads="1"/>
          </p:cNvSpPr>
          <p:nvPr/>
        </p:nvSpPr>
        <p:spPr bwMode="auto">
          <a:xfrm>
            <a:off x="34925" y="57340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94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94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094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94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94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578 L 5E-6 0.17315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0946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39" dur="500"/>
                                        <p:tgtEl>
                                          <p:spTgt spid="1094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4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7315 L 5E-6 0.35162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0946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94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94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35168 L 5E-6 0.4296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10946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94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94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4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4296 L 5E-6 0.5502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0946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94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94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4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55029 L 5E-6 0.63422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0946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674" grpId="0"/>
      <p:bldP spid="1094675" grpId="0"/>
      <p:bldP spid="1094695" grpId="0"/>
      <p:bldP spid="1094695" grpId="1"/>
      <p:bldP spid="1094695" grpId="2"/>
      <p:bldP spid="1094695" grpId="3"/>
      <p:bldP spid="1094695" grpId="4"/>
      <p:bldP spid="1094695" grpId="5"/>
      <p:bldP spid="1094697" grpId="0"/>
      <p:bldP spid="1094736" grpId="0"/>
      <p:bldP spid="1094739" grpId="0"/>
      <p:bldP spid="1094741" grpId="0"/>
      <p:bldP spid="28" grpId="0" animBg="1"/>
      <p:bldP spid="28" grpId="1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9FD04FC-E1C8-4FB8-91FA-DCA3EA0F91E5}" type="slidenum">
              <a:rPr lang="ru-RU"/>
              <a:pPr/>
              <a:t>8</a:t>
            </a:fld>
            <a:endParaRPr lang="ru-RU"/>
          </a:p>
        </p:txBody>
      </p:sp>
      <p:grpSp>
        <p:nvGrpSpPr>
          <p:cNvPr id="9219" name="Group 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9226" name="Text Box 5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9227" name="Group 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9228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9230" name="Rectangle 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31" name="Rectangl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32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33" name="Rectangle 1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34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923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9229" name="Text Box 14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(25)</a:t>
                </a:r>
              </a:p>
            </p:txBody>
          </p:sp>
        </p:grpSp>
      </p:grpSp>
      <p:sp>
        <p:nvSpPr>
          <p:cNvPr id="959506" name="Text Box 18"/>
          <p:cNvSpPr txBox="1">
            <a:spLocks noChangeArrowheads="1"/>
          </p:cNvSpPr>
          <p:nvPr/>
        </p:nvSpPr>
        <p:spPr bwMode="auto">
          <a:xfrm>
            <a:off x="34925" y="63515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959507" name="Text Box 19"/>
          <p:cNvSpPr txBox="1">
            <a:spLocks noChangeArrowheads="1"/>
          </p:cNvSpPr>
          <p:nvPr/>
        </p:nvSpPr>
        <p:spPr bwMode="auto">
          <a:xfrm>
            <a:off x="34925" y="65325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9222" name="Text Box 87"/>
          <p:cNvSpPr txBox="1">
            <a:spLocks noChangeArrowheads="1"/>
          </p:cNvSpPr>
          <p:nvPr/>
        </p:nvSpPr>
        <p:spPr bwMode="auto">
          <a:xfrm>
            <a:off x="287338" y="1412875"/>
            <a:ext cx="8335962" cy="1344613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40000"/>
              </a:spcBef>
            </a:pPr>
            <a:r>
              <a:rPr lang="ru-RU" sz="20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Реализация </a:t>
            </a:r>
            <a:r>
              <a:rPr lang="en-US" sz="20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</a:t>
            </a:r>
            <a:r>
              <a:rPr lang="en-US" sz="2000" i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ru-RU" sz="20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</a:t>
            </a:r>
            <a:r>
              <a:rPr lang="ru-RU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</a:t>
            </a:r>
            <a:r>
              <a:rPr lang="ru-RU" sz="2000" b="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</a:t>
            </a:r>
            <a:r>
              <a:rPr lang="en-US" sz="2000" b="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0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</a:t>
            </a:r>
            <a:r>
              <a:rPr lang="ru-RU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</a:t>
            </a:r>
            <a:r>
              <a:rPr lang="ru-RU" sz="20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Q</a:t>
            </a:r>
            <a:r>
              <a:rPr lang="ru-RU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</a:t>
            </a:r>
            <a:r>
              <a:rPr lang="ru-RU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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0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ru-RU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endParaRPr lang="en-US" sz="2000" b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>
              <a:spcBef>
                <a:spcPct val="40000"/>
              </a:spcBef>
            </a:pPr>
            <a:r>
              <a:rPr lang="en-US" sz="2000" b="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 </a:t>
            </a:r>
            <a:r>
              <a:rPr lang="en-US" sz="20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safe</a:t>
            </a:r>
            <a:r>
              <a:rPr lang="ru-RU" sz="2000" b="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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 </a:t>
            </a:r>
            <a:r>
              <a:rPr lang="en-US" sz="20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 </a:t>
            </a:r>
            <a:r>
              <a:rPr lang="en-US" sz="20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after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 </a:t>
            </a:r>
            <a:r>
              <a:rPr lang="ru-RU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=</a:t>
            </a:r>
            <a:r>
              <a:rPr lang="en-US" sz="2000" b="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def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</a:t>
            </a:r>
            <a:r>
              <a:rPr lang="ru-RU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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&lt;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</a:t>
            </a:r>
            <a:r>
              <a:rPr lang="en-US" altLang="zh-TW" sz="2000" b="0">
                <a:solidFill>
                  <a:srgbClr val="000000"/>
                </a:solidFill>
                <a:latin typeface="Times New Roman" pitchFamily="18" charset="0"/>
                <a:ea typeface="新細明體" charset="-120"/>
                <a:sym typeface="Symbol" pitchFamily="18" charset="2"/>
              </a:rPr>
              <a:t>&gt; 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</a:t>
            </a:r>
            <a:r>
              <a:rPr lang="en-US" altLang="zh-TW" sz="2000" b="0">
                <a:solidFill>
                  <a:srgbClr val="000000"/>
                </a:solidFill>
                <a:latin typeface="Times New Roman" pitchFamily="18" charset="0"/>
                <a:ea typeface="新細明體" charset="-120"/>
                <a:sym typeface="Symbol" pitchFamily="18" charset="2"/>
              </a:rPr>
              <a:t> </a:t>
            </a:r>
            <a:r>
              <a:rPr lang="en-US" altLang="zh-TW" sz="2000" i="1">
                <a:solidFill>
                  <a:srgbClr val="000000"/>
                </a:solidFill>
                <a:latin typeface="Times New Roman" pitchFamily="18" charset="0"/>
                <a:ea typeface="新細明體" charset="-120"/>
                <a:sym typeface="Symbol" pitchFamily="18" charset="2"/>
              </a:rPr>
              <a:t>I</a:t>
            </a:r>
            <a:r>
              <a:rPr lang="en-US" altLang="zh-TW" sz="2000" b="0">
                <a:solidFill>
                  <a:srgbClr val="000000"/>
                </a:solidFill>
                <a:latin typeface="Times New Roman" pitchFamily="18" charset="0"/>
                <a:ea typeface="新細明體" charset="-120"/>
                <a:sym typeface="Symbol" pitchFamily="18" charset="2"/>
              </a:rPr>
              <a:t>     &amp;     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</a:t>
            </a:r>
            <a:r>
              <a:rPr lang="en-US" altLang="zh-TW" sz="2000" b="0" i="1">
                <a:solidFill>
                  <a:srgbClr val="000000"/>
                </a:solidFill>
                <a:latin typeface="Times New Roman" pitchFamily="18" charset="0"/>
                <a:ea typeface="新細明體" charset="-120"/>
                <a:sym typeface="Symbol" pitchFamily="18" charset="2"/>
              </a:rPr>
              <a:t>u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altLang="zh-TW" sz="2000" b="0" i="1">
                <a:solidFill>
                  <a:srgbClr val="000000"/>
                </a:solidFill>
                <a:latin typeface="Times New Roman" pitchFamily="18" charset="0"/>
                <a:ea typeface="新細明體" charset="-120"/>
                <a:sym typeface="Symbol" pitchFamily="18" charset="2"/>
              </a:rPr>
              <a:t>P</a:t>
            </a:r>
            <a:r>
              <a:rPr lang="en-US" altLang="zh-TW" sz="2000" b="0">
                <a:solidFill>
                  <a:srgbClr val="000000"/>
                </a:solidFill>
                <a:latin typeface="Times New Roman" pitchFamily="18" charset="0"/>
                <a:ea typeface="新細明體" charset="-120"/>
                <a:sym typeface="Symbol" pitchFamily="18" charset="2"/>
              </a:rPr>
              <a:t>  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</a:t>
            </a:r>
            <a:r>
              <a:rPr lang="en-US" altLang="zh-TW" sz="2000" b="0">
                <a:solidFill>
                  <a:srgbClr val="000000"/>
                </a:solidFill>
                <a:latin typeface="Times New Roman" pitchFamily="18" charset="0"/>
                <a:ea typeface="新細明體" charset="-120"/>
                <a:sym typeface="Symbol" pitchFamily="18" charset="2"/>
              </a:rPr>
              <a:t>&lt;</a:t>
            </a:r>
            <a:r>
              <a:rPr lang="en-US" altLang="zh-TW" sz="2000" b="0" i="1">
                <a:solidFill>
                  <a:srgbClr val="000000"/>
                </a:solidFill>
                <a:latin typeface="Times New Roman" pitchFamily="18" charset="0"/>
                <a:ea typeface="新細明體" charset="-120"/>
                <a:sym typeface="Symbol" pitchFamily="18" charset="2"/>
              </a:rPr>
              <a:t>u</a:t>
            </a:r>
            <a:r>
              <a:rPr lang="en-US" altLang="zh-TW" sz="2000" b="0">
                <a:solidFill>
                  <a:srgbClr val="000000"/>
                </a:solidFill>
                <a:latin typeface="Times New Roman" pitchFamily="18" charset="0"/>
                <a:ea typeface="新細明體" charset="-120"/>
                <a:sym typeface="Symbol" pitchFamily="18" charset="2"/>
              </a:rPr>
              <a:t>,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en-US" altLang="zh-TW" sz="2000" b="0">
                <a:solidFill>
                  <a:srgbClr val="000000"/>
                </a:solidFill>
                <a:latin typeface="Times New Roman" pitchFamily="18" charset="0"/>
                <a:ea typeface="新細明體" charset="-120"/>
                <a:sym typeface="Symbol" pitchFamily="18" charset="2"/>
              </a:rPr>
              <a:t>&gt; 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</a:t>
            </a:r>
            <a:r>
              <a:rPr lang="en-US" altLang="zh-TW" sz="2000" b="0">
                <a:solidFill>
                  <a:srgbClr val="000000"/>
                </a:solidFill>
                <a:latin typeface="Times New Roman" pitchFamily="18" charset="0"/>
                <a:ea typeface="新細明體" charset="-120"/>
                <a:sym typeface="Symbol" pitchFamily="18" charset="2"/>
              </a:rPr>
              <a:t> </a:t>
            </a:r>
            <a:r>
              <a:rPr lang="en-US" altLang="zh-TW" sz="2000" i="1">
                <a:solidFill>
                  <a:srgbClr val="000000"/>
                </a:solidFill>
                <a:latin typeface="Times New Roman" pitchFamily="18" charset="0"/>
                <a:ea typeface="新細明體" charset="-120"/>
                <a:sym typeface="Symbol" pitchFamily="18" charset="2"/>
              </a:rPr>
              <a:t>I</a:t>
            </a:r>
            <a:endParaRPr lang="en-US" altLang="zh-TW" sz="2000" b="0">
              <a:latin typeface="Times New Roman" pitchFamily="18" charset="0"/>
              <a:ea typeface="新細明體" charset="-120"/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en-US" sz="2000" b="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 </a:t>
            </a:r>
            <a:r>
              <a:rPr lang="en-US" sz="20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safe in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 </a:t>
            </a:r>
            <a:r>
              <a:rPr lang="en-US" sz="20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 </a:t>
            </a:r>
            <a:r>
              <a:rPr lang="en-US" sz="20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after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 </a:t>
            </a:r>
            <a:r>
              <a:rPr lang="ru-RU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=</a:t>
            </a:r>
            <a:r>
              <a:rPr lang="en-US" sz="2000" b="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def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</a:t>
            </a:r>
            <a:r>
              <a:rPr lang="en-US" sz="2000" b="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 </a:t>
            </a:r>
            <a:r>
              <a:rPr lang="en-US" sz="20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safe</a:t>
            </a:r>
            <a:r>
              <a:rPr lang="ru-RU" sz="2000" b="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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 </a:t>
            </a:r>
            <a:r>
              <a:rPr lang="en-US" sz="20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 </a:t>
            </a:r>
            <a:r>
              <a:rPr lang="en-US" sz="20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after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 </a:t>
            </a:r>
            <a:r>
              <a:rPr lang="ru-RU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&amp;     ( </a:t>
            </a:r>
            <a:r>
              <a:rPr lang="en-US" sz="2000" b="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 </a:t>
            </a:r>
            <a:r>
              <a:rPr lang="ru-RU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Q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</a:t>
            </a:r>
            <a:r>
              <a:rPr lang="ru-RU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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</a:t>
            </a:r>
            <a:r>
              <a:rPr lang="ru-RU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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&lt;</a:t>
            </a:r>
            <a:r>
              <a:rPr lang="en-US" sz="2000" b="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&gt; </a:t>
            </a:r>
            <a:r>
              <a:rPr lang="ru-RU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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 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</a:t>
            </a:r>
            <a:endParaRPr lang="en-US" sz="2000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959580" name="Text Box 92"/>
          <p:cNvSpPr txBox="1">
            <a:spLocks noChangeArrowheads="1"/>
          </p:cNvSpPr>
          <p:nvPr/>
        </p:nvSpPr>
        <p:spPr bwMode="auto">
          <a:xfrm>
            <a:off x="0" y="1484313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959582" name="Rectangle 94"/>
          <p:cNvSpPr>
            <a:spLocks noChangeArrowheads="1"/>
          </p:cNvSpPr>
          <p:nvPr/>
        </p:nvSpPr>
        <p:spPr bwMode="auto">
          <a:xfrm>
            <a:off x="87313" y="327025"/>
            <a:ext cx="8924925" cy="8604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</a:rPr>
              <a:t>3.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Гипотеза о безопасности и безопасная конформность.</a:t>
            </a:r>
            <a:b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000" b="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Отношение безопасности кнопок</a:t>
            </a:r>
            <a:endParaRPr lang="ru-RU" sz="2000" b="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225" name="Text Box 96"/>
          <p:cNvSpPr txBox="1">
            <a:spLocks noChangeArrowheads="1"/>
          </p:cNvSpPr>
          <p:nvPr/>
        </p:nvSpPr>
        <p:spPr bwMode="auto">
          <a:xfrm>
            <a:off x="307975" y="3455988"/>
            <a:ext cx="8018463" cy="216852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40000"/>
              </a:spcBef>
            </a:pPr>
            <a:r>
              <a:rPr lang="ru-RU" sz="20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Спецификация</a:t>
            </a:r>
            <a:r>
              <a:rPr lang="en-US" sz="20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</a:t>
            </a:r>
            <a:r>
              <a:rPr lang="en-US" sz="2000" i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ru-RU" sz="20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</a:t>
            </a:r>
            <a:r>
              <a:rPr lang="ru-RU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</a:t>
            </a:r>
            <a:r>
              <a:rPr lang="ru-RU" sz="2000" b="0" i="1">
                <a:latin typeface="Times New Roman" pitchFamily="18" charset="0"/>
                <a:sym typeface="Symbol" pitchFamily="18" charset="2"/>
              </a:rPr>
              <a:t>R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 </a:t>
            </a:r>
            <a:r>
              <a:rPr lang="ru-RU" sz="2000" i="1">
                <a:latin typeface="Times New Roman" pitchFamily="18" charset="0"/>
                <a:sym typeface="Symbol" pitchFamily="18" charset="2"/>
              </a:rPr>
              <a:t>R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</a:t>
            </a:r>
            <a:r>
              <a:rPr lang="ru-RU" sz="2000" b="0" i="1">
                <a:latin typeface="Times New Roman" pitchFamily="18" charset="0"/>
                <a:sym typeface="Symbol" pitchFamily="18" charset="2"/>
              </a:rPr>
              <a:t>z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 </a:t>
            </a:r>
            <a:r>
              <a:rPr lang="ru-RU" sz="2000" i="1">
                <a:latin typeface="Times New Roman" pitchFamily="18" charset="0"/>
                <a:sym typeface="Symbol" pitchFamily="18" charset="2"/>
              </a:rPr>
              <a:t>L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</a:t>
            </a:r>
            <a:r>
              <a:rPr lang="ru-RU" sz="2000" b="0" i="1">
                <a:latin typeface="Times New Roman" pitchFamily="18" charset="0"/>
                <a:sym typeface="Symbol" pitchFamily="18" charset="2"/>
              </a:rPr>
              <a:t>Q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 </a:t>
            </a:r>
            <a:r>
              <a:rPr lang="ru-RU" sz="2000" i="1">
                <a:latin typeface="Times New Roman" pitchFamily="18" charset="0"/>
                <a:sym typeface="Symbol" pitchFamily="18" charset="2"/>
              </a:rPr>
              <a:t>Q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  </a:t>
            </a:r>
            <a:r>
              <a:rPr lang="ru-RU" sz="2000" i="1">
                <a:latin typeface="Times New Roman" pitchFamily="18" charset="0"/>
                <a:sym typeface="Symbol" pitchFamily="18" charset="2"/>
              </a:rPr>
              <a:t>S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endParaRPr lang="en-US" sz="2000" b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>
              <a:spcBef>
                <a:spcPct val="40000"/>
              </a:spcBef>
            </a:pP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1. </a:t>
            </a:r>
            <a:r>
              <a:rPr lang="en-US" altLang="zh-TW" sz="2000" b="0" i="1">
                <a:latin typeface="Times New Roman" pitchFamily="18" charset="0"/>
                <a:ea typeface="新細明體" charset="-120"/>
                <a:sym typeface="Symbol" pitchFamily="18" charset="2"/>
              </a:rPr>
              <a:t>R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 </a:t>
            </a:r>
            <a:r>
              <a:rPr lang="en-US" altLang="zh-TW" sz="2000" i="1">
                <a:latin typeface="Times New Roman" pitchFamily="18" charset="0"/>
                <a:ea typeface="新細明體" charset="-120"/>
                <a:sym typeface="Symbol" pitchFamily="18" charset="2"/>
              </a:rPr>
              <a:t>safe by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 </a:t>
            </a:r>
            <a:r>
              <a:rPr lang="en-US" altLang="zh-TW" sz="2000" i="1">
                <a:latin typeface="Times New Roman" pitchFamily="18" charset="0"/>
                <a:ea typeface="新細明體" charset="-120"/>
                <a:sym typeface="Symbol" pitchFamily="18" charset="2"/>
              </a:rPr>
              <a:t>S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 </a:t>
            </a:r>
            <a:r>
              <a:rPr lang="en-US" altLang="zh-TW" sz="2000" i="1">
                <a:latin typeface="Times New Roman" pitchFamily="18" charset="0"/>
                <a:ea typeface="新細明體" charset="-120"/>
                <a:sym typeface="Symbol" pitchFamily="18" charset="2"/>
              </a:rPr>
              <a:t>after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 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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    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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     </a:t>
            </a:r>
            <a:r>
              <a:rPr lang="en-US" altLang="zh-TW" sz="2000" b="0" i="1">
                <a:latin typeface="Times New Roman" pitchFamily="18" charset="0"/>
                <a:ea typeface="新細明體" charset="-120"/>
                <a:sym typeface="Symbol" pitchFamily="18" charset="2"/>
              </a:rPr>
              <a:t>R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 </a:t>
            </a:r>
            <a:r>
              <a:rPr lang="en-US" altLang="zh-TW" sz="2000" i="1">
                <a:latin typeface="Times New Roman" pitchFamily="18" charset="0"/>
                <a:ea typeface="新細明體" charset="-120"/>
                <a:sym typeface="Symbol" pitchFamily="18" charset="2"/>
              </a:rPr>
              <a:t>safe</a:t>
            </a:r>
            <a:r>
              <a:rPr lang="ru-RU" altLang="zh-TW" sz="2000" b="0" baseline="-25000">
                <a:latin typeface="Times New Roman" pitchFamily="18" charset="0"/>
                <a:sym typeface="Symbol" pitchFamily="18" charset="2"/>
              </a:rPr>
              <a:t>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 </a:t>
            </a:r>
            <a:r>
              <a:rPr lang="en-US" altLang="zh-TW" sz="2000" i="1">
                <a:latin typeface="Times New Roman" pitchFamily="18" charset="0"/>
                <a:ea typeface="新細明體" charset="-120"/>
                <a:sym typeface="Symbol" pitchFamily="18" charset="2"/>
              </a:rPr>
              <a:t>S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 </a:t>
            </a:r>
            <a:r>
              <a:rPr lang="en-US" altLang="zh-TW" sz="2000" i="1">
                <a:latin typeface="Times New Roman" pitchFamily="18" charset="0"/>
                <a:ea typeface="新細明體" charset="-120"/>
                <a:sym typeface="Symbol" pitchFamily="18" charset="2"/>
              </a:rPr>
              <a:t>after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 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</a:t>
            </a:r>
            <a:endParaRPr lang="en-US" altLang="zh-TW" sz="2000" b="0">
              <a:latin typeface="Times New Roman" pitchFamily="18" charset="0"/>
              <a:ea typeface="新細明體" charset="-120"/>
              <a:sym typeface="Symbol" pitchFamily="18" charset="2"/>
            </a:endParaRPr>
          </a:p>
          <a:p>
            <a:pPr>
              <a:spcBef>
                <a:spcPct val="40000"/>
              </a:spcBef>
            </a:pPr>
            <a:r>
              <a:rPr lang="en-US" sz="2000" b="0">
                <a:latin typeface="Times New Roman" pitchFamily="18" charset="0"/>
                <a:sym typeface="Symbol" pitchFamily="18" charset="2"/>
              </a:rPr>
              <a:t>2.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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P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R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Q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    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safe</a:t>
            </a:r>
            <a:r>
              <a:rPr lang="ru-RU" sz="2000" b="0" baseline="-25000">
                <a:latin typeface="Times New Roman" pitchFamily="18" charset="0"/>
                <a:sym typeface="Symbol" pitchFamily="18" charset="2"/>
              </a:rPr>
              <a:t>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 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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    &amp;     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z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    &amp;    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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&lt;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z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&gt;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</a:t>
            </a:r>
          </a:p>
          <a:p>
            <a:pPr>
              <a:spcBef>
                <a:spcPct val="40000"/>
              </a:spcBef>
            </a:pPr>
            <a:r>
              <a:rPr lang="en-US" sz="2000" b="0">
                <a:latin typeface="Times New Roman" pitchFamily="18" charset="0"/>
                <a:sym typeface="Symbol" pitchFamily="18" charset="2"/>
              </a:rPr>
              <a:t>   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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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P`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R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Q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    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z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P`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    &amp;     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P`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safe by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 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</a:t>
            </a:r>
            <a:endParaRPr lang="en-US" sz="2000" b="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40000"/>
              </a:spcBef>
            </a:pPr>
            <a:r>
              <a:rPr lang="en-US" sz="2000" b="0">
                <a:latin typeface="Times New Roman" pitchFamily="18" charset="0"/>
                <a:sym typeface="Symbol" pitchFamily="18" charset="2"/>
              </a:rPr>
              <a:t>3. 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Q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safe by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 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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   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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    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Q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safe</a:t>
            </a:r>
            <a:r>
              <a:rPr lang="ru-RU" sz="2000" b="0" baseline="-25000">
                <a:latin typeface="Times New Roman" pitchFamily="18" charset="0"/>
                <a:sym typeface="Symbol" pitchFamily="18" charset="2"/>
              </a:rPr>
              <a:t>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 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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    &amp;    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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v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Q   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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&lt;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v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&gt;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</a:t>
            </a:r>
            <a:endParaRPr lang="en-US" sz="2000" b="0">
              <a:latin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959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959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59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59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56647E-6 L 5E-6 0.2985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9595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9506" grpId="0"/>
      <p:bldP spid="959507" grpId="0"/>
      <p:bldP spid="959580" grpId="0"/>
      <p:bldP spid="95958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2BD2AE6-5859-421B-AA5B-D819A1820E98}" type="slidenum">
              <a:rPr lang="ru-RU"/>
              <a:pPr/>
              <a:t>9</a:t>
            </a:fld>
            <a:endParaRPr lang="ru-RU"/>
          </a:p>
        </p:txBody>
      </p:sp>
      <p:grpSp>
        <p:nvGrpSpPr>
          <p:cNvPr id="10243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0254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0255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0256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0258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259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260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261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262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0263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10257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(25)</a:t>
                </a:r>
              </a:p>
            </p:txBody>
          </p:sp>
        </p:grpSp>
      </p:grpSp>
      <p:sp>
        <p:nvSpPr>
          <p:cNvPr id="1098765" name="Text Box 13"/>
          <p:cNvSpPr txBox="1">
            <a:spLocks noChangeArrowheads="1"/>
          </p:cNvSpPr>
          <p:nvPr/>
        </p:nvSpPr>
        <p:spPr bwMode="auto">
          <a:xfrm>
            <a:off x="34925" y="60277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98766" name="Text Box 14"/>
          <p:cNvSpPr txBox="1">
            <a:spLocks noChangeArrowheads="1"/>
          </p:cNvSpPr>
          <p:nvPr/>
        </p:nvSpPr>
        <p:spPr bwMode="auto">
          <a:xfrm>
            <a:off x="34925" y="65325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246" name="Text Box 15"/>
          <p:cNvSpPr txBox="1">
            <a:spLocks noChangeArrowheads="1"/>
          </p:cNvSpPr>
          <p:nvPr/>
        </p:nvSpPr>
        <p:spPr bwMode="auto">
          <a:xfrm>
            <a:off x="287338" y="1268413"/>
            <a:ext cx="7539037" cy="2300287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40000"/>
              </a:spcBef>
            </a:pPr>
            <a:r>
              <a:rPr lang="ru-RU" sz="2000" u="sng">
                <a:latin typeface="Times New Roman" pitchFamily="18" charset="0"/>
                <a:sym typeface="Symbol" pitchFamily="18" charset="2"/>
              </a:rPr>
              <a:t>Безопасные (после трассы) наблюдения:</a:t>
            </a:r>
            <a:endParaRPr lang="en-US" sz="2000" u="sng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40000"/>
              </a:spcBef>
            </a:pPr>
            <a:r>
              <a:rPr lang="ru-RU" i="1">
                <a:latin typeface="Times New Roman" pitchFamily="18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-отказ 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 безопасен, если после трассы безопасна кнопка 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 </a:t>
            </a:r>
          </a:p>
          <a:p>
            <a:pPr>
              <a:spcBef>
                <a:spcPct val="3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Действие 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z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 безопасно, если оно разрешается некоторой кнопкой,</a:t>
            </a:r>
          </a:p>
          <a:p>
            <a:r>
              <a:rPr lang="ru-RU" b="0">
                <a:latin typeface="Times New Roman" pitchFamily="18" charset="0"/>
                <a:sym typeface="Symbol" pitchFamily="18" charset="2"/>
              </a:rPr>
              <a:t>безопасной после трассы: </a:t>
            </a:r>
            <a:endParaRPr lang="ru-RU" b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>
              <a:spcBef>
                <a:spcPct val="30000"/>
              </a:spcBef>
            </a:pPr>
            <a:r>
              <a:rPr lang="en-US" altLang="zh-TW" sz="2000" b="0" i="1">
                <a:latin typeface="Times New Roman" pitchFamily="18" charset="0"/>
                <a:ea typeface="新細明體" charset="-120"/>
                <a:sym typeface="Symbol" pitchFamily="18" charset="2"/>
              </a:rPr>
              <a:t>z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 </a:t>
            </a:r>
            <a:r>
              <a:rPr lang="en-US" altLang="zh-TW" sz="2000" i="1">
                <a:latin typeface="Times New Roman" pitchFamily="18" charset="0"/>
                <a:ea typeface="新細明體" charset="-120"/>
                <a:sym typeface="Symbol" pitchFamily="18" charset="2"/>
              </a:rPr>
              <a:t>safe by S after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 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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=</a:t>
            </a:r>
            <a:r>
              <a:rPr lang="en-US" altLang="zh-TW" sz="2000" b="0" baseline="-25000">
                <a:latin typeface="Times New Roman" pitchFamily="18" charset="0"/>
                <a:ea typeface="新細明體" charset="-120"/>
                <a:sym typeface="Symbol" pitchFamily="18" charset="2"/>
              </a:rPr>
              <a:t>def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</a:t>
            </a:r>
            <a:r>
              <a:rPr lang="en-US" altLang="zh-TW" sz="2000" b="0" i="1">
                <a:latin typeface="Times New Roman" pitchFamily="18" charset="0"/>
                <a:ea typeface="新細明體" charset="-120"/>
                <a:sym typeface="Symbol" pitchFamily="18" charset="2"/>
              </a:rPr>
              <a:t>P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 </a:t>
            </a:r>
            <a:r>
              <a:rPr lang="en-US" altLang="zh-TW" sz="2000" i="1">
                <a:latin typeface="Times New Roman" pitchFamily="18" charset="0"/>
                <a:ea typeface="新細明體" charset="-120"/>
                <a:sym typeface="Symbol" pitchFamily="18" charset="2"/>
              </a:rPr>
              <a:t>R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altLang="zh-TW" sz="2000" i="1">
                <a:latin typeface="Times New Roman" pitchFamily="18" charset="0"/>
                <a:ea typeface="新細明體" charset="-120"/>
                <a:sym typeface="Symbol" pitchFamily="18" charset="2"/>
              </a:rPr>
              <a:t>Q</a:t>
            </a:r>
            <a:r>
              <a:rPr lang="ru-RU" altLang="zh-TW" sz="2000" i="1"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 </a:t>
            </a:r>
            <a:r>
              <a:rPr lang="en-US" altLang="zh-TW" sz="2000" b="0" i="1">
                <a:latin typeface="Times New Roman" pitchFamily="18" charset="0"/>
                <a:ea typeface="新細明體" charset="-120"/>
                <a:sym typeface="Symbol" pitchFamily="18" charset="2"/>
              </a:rPr>
              <a:t>z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 </a:t>
            </a:r>
            <a:r>
              <a:rPr lang="en-US" altLang="zh-TW" sz="2000" b="0" i="1">
                <a:latin typeface="Times New Roman" pitchFamily="18" charset="0"/>
                <a:ea typeface="新細明體" charset="-120"/>
                <a:sym typeface="Symbol" pitchFamily="18" charset="2"/>
              </a:rPr>
              <a:t>P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&amp;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altLang="zh-TW" sz="2000" b="0" i="1">
                <a:latin typeface="Times New Roman" pitchFamily="18" charset="0"/>
                <a:ea typeface="新細明體" charset="-120"/>
                <a:sym typeface="Symbol" pitchFamily="18" charset="2"/>
              </a:rPr>
              <a:t>P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 </a:t>
            </a:r>
            <a:r>
              <a:rPr lang="en-US" altLang="zh-TW" sz="2000" i="1">
                <a:latin typeface="Times New Roman" pitchFamily="18" charset="0"/>
                <a:ea typeface="新細明體" charset="-120"/>
                <a:sym typeface="Symbol" pitchFamily="18" charset="2"/>
              </a:rPr>
              <a:t>safe by S after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 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</a:t>
            </a:r>
            <a:endParaRPr lang="en-US" sz="2000" b="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40000"/>
              </a:spcBef>
            </a:pPr>
            <a:r>
              <a:rPr lang="en-US" altLang="zh-TW" sz="2000" b="0" i="1">
                <a:latin typeface="Times New Roman" pitchFamily="18" charset="0"/>
                <a:ea typeface="新細明體" charset="-120"/>
                <a:sym typeface="Symbol" pitchFamily="18" charset="2"/>
              </a:rPr>
              <a:t>z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 </a:t>
            </a:r>
            <a:r>
              <a:rPr lang="en-US" altLang="zh-TW" sz="2000" i="1">
                <a:latin typeface="Times New Roman" pitchFamily="18" charset="0"/>
                <a:ea typeface="新細明體" charset="-120"/>
                <a:sym typeface="Symbol" pitchFamily="18" charset="2"/>
              </a:rPr>
              <a:t>safe in I after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 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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=</a:t>
            </a:r>
            <a:r>
              <a:rPr lang="en-US" altLang="zh-TW" sz="2000" b="0" baseline="-25000">
                <a:latin typeface="Times New Roman" pitchFamily="18" charset="0"/>
                <a:ea typeface="新細明體" charset="-120"/>
                <a:sym typeface="Symbol" pitchFamily="18" charset="2"/>
              </a:rPr>
              <a:t>def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</a:t>
            </a:r>
            <a:r>
              <a:rPr lang="en-US" altLang="zh-TW" sz="2000" b="0" i="1">
                <a:latin typeface="Times New Roman" pitchFamily="18" charset="0"/>
                <a:ea typeface="新細明體" charset="-120"/>
                <a:sym typeface="Symbol" pitchFamily="18" charset="2"/>
              </a:rPr>
              <a:t>P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 </a:t>
            </a:r>
            <a:r>
              <a:rPr lang="en-US" altLang="zh-TW" sz="2000" i="1">
                <a:latin typeface="Times New Roman" pitchFamily="18" charset="0"/>
                <a:ea typeface="新細明體" charset="-120"/>
                <a:sym typeface="Symbol" pitchFamily="18" charset="2"/>
              </a:rPr>
              <a:t>R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altLang="zh-TW" sz="2000" i="1">
                <a:latin typeface="Times New Roman" pitchFamily="18" charset="0"/>
                <a:ea typeface="新細明體" charset="-120"/>
                <a:sym typeface="Symbol" pitchFamily="18" charset="2"/>
              </a:rPr>
              <a:t>Q</a:t>
            </a:r>
            <a:r>
              <a:rPr lang="ru-RU" altLang="zh-TW" sz="2000" i="1"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 </a:t>
            </a:r>
            <a:r>
              <a:rPr lang="en-US" altLang="zh-TW" sz="2000" b="0" i="1">
                <a:latin typeface="Times New Roman" pitchFamily="18" charset="0"/>
                <a:ea typeface="新細明體" charset="-120"/>
                <a:sym typeface="Symbol" pitchFamily="18" charset="2"/>
              </a:rPr>
              <a:t>z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 </a:t>
            </a:r>
            <a:r>
              <a:rPr lang="en-US" altLang="zh-TW" sz="2000" b="0" i="1">
                <a:latin typeface="Times New Roman" pitchFamily="18" charset="0"/>
                <a:ea typeface="新細明體" charset="-120"/>
                <a:sym typeface="Symbol" pitchFamily="18" charset="2"/>
              </a:rPr>
              <a:t>P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&amp;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altLang="zh-TW" sz="2000" b="0" i="1">
                <a:latin typeface="Times New Roman" pitchFamily="18" charset="0"/>
                <a:ea typeface="新細明體" charset="-120"/>
                <a:sym typeface="Symbol" pitchFamily="18" charset="2"/>
              </a:rPr>
              <a:t>P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 </a:t>
            </a:r>
            <a:r>
              <a:rPr lang="en-US" altLang="zh-TW" sz="2000" i="1">
                <a:latin typeface="Times New Roman" pitchFamily="18" charset="0"/>
                <a:ea typeface="新細明體" charset="-120"/>
                <a:sym typeface="Symbol" pitchFamily="18" charset="2"/>
              </a:rPr>
              <a:t>safe in I after</a:t>
            </a:r>
            <a:r>
              <a:rPr lang="en-US" altLang="zh-TW" sz="2000" b="0">
                <a:latin typeface="Times New Roman" pitchFamily="18" charset="0"/>
                <a:ea typeface="新細明體" charset="-120"/>
                <a:sym typeface="Symbol" pitchFamily="18" charset="2"/>
              </a:rPr>
              <a:t> 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 </a:t>
            </a:r>
            <a:endParaRPr lang="en-US" altLang="zh-TW" sz="2000" b="0">
              <a:latin typeface="Times New Roman" pitchFamily="18" charset="0"/>
              <a:ea typeface="新細明體" charset="-120"/>
              <a:sym typeface="Symbol" pitchFamily="18" charset="2"/>
            </a:endParaRPr>
          </a:p>
        </p:txBody>
      </p:sp>
      <p:sp>
        <p:nvSpPr>
          <p:cNvPr id="1098768" name="Text Box 16"/>
          <p:cNvSpPr txBox="1">
            <a:spLocks noChangeArrowheads="1"/>
          </p:cNvSpPr>
          <p:nvPr/>
        </p:nvSpPr>
        <p:spPr bwMode="auto">
          <a:xfrm>
            <a:off x="0" y="1341438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098769" name="Rectangle 17"/>
          <p:cNvSpPr>
            <a:spLocks noChangeArrowheads="1"/>
          </p:cNvSpPr>
          <p:nvPr/>
        </p:nvSpPr>
        <p:spPr bwMode="auto">
          <a:xfrm>
            <a:off x="87313" y="327025"/>
            <a:ext cx="8924925" cy="8604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</a:rPr>
              <a:t>3.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Гипотеза о безопасности и безопасная конформность.</a:t>
            </a:r>
            <a:b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000" b="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Безопасные наблюдения и трассы</a:t>
            </a:r>
            <a:endParaRPr lang="ru-RU" sz="2000" b="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249" name="Text Box 18"/>
          <p:cNvSpPr txBox="1">
            <a:spLocks noChangeArrowheads="1"/>
          </p:cNvSpPr>
          <p:nvPr/>
        </p:nvSpPr>
        <p:spPr bwMode="auto">
          <a:xfrm>
            <a:off x="307975" y="3681413"/>
            <a:ext cx="7599363" cy="2747962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40000"/>
              </a:spcBef>
            </a:pPr>
            <a:r>
              <a:rPr lang="ru-RU" sz="2000" u="sng">
                <a:latin typeface="Times New Roman" pitchFamily="18" charset="0"/>
                <a:sym typeface="Symbol" pitchFamily="18" charset="2"/>
              </a:rPr>
              <a:t>Безопасные трассы – это такие трассы модели, что:</a:t>
            </a:r>
            <a:endParaRPr lang="en-US" sz="2000" u="sng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30000"/>
              </a:spcBef>
            </a:pPr>
            <a:r>
              <a:rPr lang="en-US" sz="2000" b="0">
                <a:latin typeface="Times New Roman" pitchFamily="18" charset="0"/>
                <a:sym typeface="Symbol" pitchFamily="18" charset="2"/>
              </a:rPr>
              <a:t>&lt;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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&gt;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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    &amp;    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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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u  ( 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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&lt;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u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&gt;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префикс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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  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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u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safe by S after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 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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 )</a:t>
            </a:r>
            <a:endParaRPr lang="ru-RU" sz="2000" b="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40000"/>
              </a:spcBef>
            </a:pPr>
            <a:r>
              <a:rPr lang="en-US" sz="2000" b="0">
                <a:latin typeface="Times New Roman" pitchFamily="18" charset="0"/>
                <a:sym typeface="Symbol" pitchFamily="18" charset="2"/>
              </a:rPr>
              <a:t>&lt;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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&gt;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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I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    &amp;    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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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u  ( 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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&lt;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u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&gt;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префикс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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  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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sz="2000" b="0" i="1">
                <a:latin typeface="Times New Roman" pitchFamily="18" charset="0"/>
                <a:sym typeface="Symbol" pitchFamily="18" charset="2"/>
              </a:rPr>
              <a:t>u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safe in I after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 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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 )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</a:t>
            </a:r>
            <a:endParaRPr lang="en-US" sz="2000" b="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en-US" sz="2000" i="1">
                <a:latin typeface="Times New Roman" pitchFamily="18" charset="0"/>
                <a:sym typeface="Symbol" pitchFamily="18" charset="2"/>
              </a:rPr>
              <a:t>SafeBy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  –   множество безопасных трасс спецификации 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</a:t>
            </a:r>
            <a:endParaRPr lang="ru-RU" sz="2000" i="1">
              <a:latin typeface="Times New Roman" pitchFamily="18" charset="0"/>
              <a:sym typeface="Symbol" pitchFamily="18" charset="2"/>
            </a:endParaRPr>
          </a:p>
          <a:p>
            <a:r>
              <a:rPr lang="ru-RU" sz="2000" b="0">
                <a:latin typeface="Times New Roman" pitchFamily="18" charset="0"/>
                <a:sym typeface="Symbol" pitchFamily="18" charset="2"/>
              </a:rPr>
              <a:t>(определяется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R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-трассами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)</a:t>
            </a:r>
          </a:p>
          <a:p>
            <a:pPr>
              <a:spcBef>
                <a:spcPct val="40000"/>
              </a:spcBef>
            </a:pPr>
            <a:r>
              <a:rPr lang="en-US" sz="2000" i="1">
                <a:latin typeface="Times New Roman" pitchFamily="18" charset="0"/>
                <a:sym typeface="Symbol" pitchFamily="18" charset="2"/>
              </a:rPr>
              <a:t>SafeIn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I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  –   множество безопасных трасс реализации 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</a:t>
            </a:r>
            <a:endParaRPr lang="en-US" sz="2000" b="0">
              <a:latin typeface="Times New Roman" pitchFamily="18" charset="0"/>
              <a:sym typeface="Symbol" pitchFamily="18" charset="2"/>
            </a:endParaRPr>
          </a:p>
          <a:p>
            <a:r>
              <a:rPr lang="ru-RU" b="0">
                <a:latin typeface="Times New Roman" pitchFamily="18" charset="0"/>
                <a:sym typeface="Symbol" pitchFamily="18" charset="2"/>
              </a:rPr>
              <a:t>(определяется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-трассами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и их продолжениями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Q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-отказами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)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87338" y="2927350"/>
            <a:ext cx="7561262" cy="646113"/>
          </a:xfrm>
          <a:prstGeom prst="rect">
            <a:avLst/>
          </a:prstGeom>
          <a:solidFill>
            <a:srgbClr val="E3F5A1"/>
          </a:solidFill>
          <a:ln w="9525">
            <a:solidFill>
              <a:srgbClr val="DAC052"/>
            </a:solidFill>
            <a:miter lim="800000"/>
            <a:headEnd/>
            <a:tailEnd/>
          </a:ln>
        </p:spPr>
        <p:txBody>
          <a:bodyPr rIns="0">
            <a:spAutoFit/>
          </a:bodyPr>
          <a:lstStyle/>
          <a:p>
            <a:r>
              <a:rPr lang="ru-RU" b="0">
                <a:sym typeface="Symbol" pitchFamily="18" charset="2"/>
              </a:rPr>
              <a:t>Наблюдение опасно после трассы, </a:t>
            </a:r>
          </a:p>
          <a:p>
            <a:r>
              <a:rPr lang="ru-RU" b="0">
                <a:sym typeface="Symbol" pitchFamily="18" charset="2"/>
              </a:rPr>
              <a:t>если оно не является безопасным после трассы.</a:t>
            </a:r>
            <a:endParaRPr lang="ru-RU" b="0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87338" y="3681413"/>
            <a:ext cx="7561262" cy="1200150"/>
          </a:xfrm>
          <a:prstGeom prst="rect">
            <a:avLst/>
          </a:prstGeom>
          <a:solidFill>
            <a:srgbClr val="E3F5A1"/>
          </a:solidFill>
          <a:ln w="9525">
            <a:solidFill>
              <a:srgbClr val="DAC052"/>
            </a:solidFill>
            <a:miter lim="800000"/>
            <a:headEnd/>
            <a:tailEnd/>
          </a:ln>
        </p:spPr>
        <p:txBody>
          <a:bodyPr rIns="0">
            <a:spAutoFit/>
          </a:bodyPr>
          <a:lstStyle/>
          <a:p>
            <a:r>
              <a:rPr lang="ru-RU" b="0">
                <a:sym typeface="Symbol" pitchFamily="18" charset="2"/>
              </a:rPr>
              <a:t>Трасса (необязательно принадлежащая спецификации) опасна, </a:t>
            </a:r>
          </a:p>
          <a:p>
            <a:r>
              <a:rPr lang="ru-RU" b="0">
                <a:sym typeface="Symbol" pitchFamily="18" charset="2"/>
              </a:rPr>
              <a:t>если в спецификации нет безопасных трасс (есть трасса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&lt;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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&gt;</a:t>
            </a:r>
            <a:r>
              <a:rPr lang="ru-RU" b="0">
                <a:sym typeface="Symbol" pitchFamily="18" charset="2"/>
              </a:rPr>
              <a:t>),</a:t>
            </a:r>
          </a:p>
          <a:p>
            <a:r>
              <a:rPr lang="ru-RU" b="0">
                <a:sym typeface="Symbol" pitchFamily="18" charset="2"/>
              </a:rPr>
              <a:t>или после максимального безопасного префикса трассы</a:t>
            </a:r>
          </a:p>
          <a:p>
            <a:r>
              <a:rPr lang="ru-RU" b="0">
                <a:sym typeface="Symbol" pitchFamily="18" charset="2"/>
              </a:rPr>
              <a:t>следующее наблюдение опасно.</a:t>
            </a:r>
            <a:endParaRPr lang="ru-RU" b="0"/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34925" y="62071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34925" y="63881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98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" dur="500"/>
                                        <p:tgtEl>
                                          <p:spTgt spid="10987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5E-6 0.3460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0987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98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98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8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34607 L 5E-6 0.545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0987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8765" grpId="0"/>
      <p:bldP spid="1098766" grpId="0"/>
      <p:bldP spid="1098768" grpId="0"/>
      <p:bldP spid="1098768" grpId="1"/>
      <p:bldP spid="1098768" grpId="2"/>
      <p:bldP spid="20" grpId="0" animBg="1"/>
      <p:bldP spid="21" grpId="0" animBg="1"/>
      <p:bldP spid="22" grpId="0"/>
      <p:bldP spid="23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1F8F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1F8F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160716</TotalTime>
  <Words>4162</Words>
  <Application>Microsoft Office PowerPoint</Application>
  <PresentationFormat>Экран (4:3)</PresentationFormat>
  <Paragraphs>644</Paragraphs>
  <Slides>25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Arial</vt:lpstr>
      <vt:lpstr>Times New Roman</vt:lpstr>
      <vt:lpstr>Arial Black</vt:lpstr>
      <vt:lpstr>Wingdings 3</vt:lpstr>
      <vt:lpstr>Wingdings</vt:lpstr>
      <vt:lpstr>Comic Sans MS</vt:lpstr>
      <vt:lpstr>Symbol</vt:lpstr>
      <vt:lpstr>Courier New</vt:lpstr>
      <vt:lpstr>新細明體</vt:lpstr>
      <vt:lpstr>Euclid Symbol</vt:lpstr>
      <vt:lpstr>Default Design</vt:lpstr>
      <vt:lpstr>Слайд 1</vt:lpstr>
      <vt:lpstr>План доклада</vt:lpstr>
      <vt:lpstr>1. Формализация тестирования. Моделирование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ISP RAS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Игорь Борисович Бурдонов   Институт Системного Программирования РАН (ИСПРАН)  Исследование одно/двунаправленных распределённых сетей конечным роботом</dc:title>
  <dc:creator>Igor Bourdonov</dc:creator>
  <cp:lastModifiedBy>Burdonov</cp:lastModifiedBy>
  <cp:revision>1137</cp:revision>
  <dcterms:created xsi:type="dcterms:W3CDTF">2004-09-07T08:30:49Z</dcterms:created>
  <dcterms:modified xsi:type="dcterms:W3CDTF">2016-03-16T18:17:11Z</dcterms:modified>
</cp:coreProperties>
</file>