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9"/>
  </p:notesMasterIdLst>
  <p:sldIdLst>
    <p:sldId id="776" r:id="rId2"/>
    <p:sldId id="853" r:id="rId3"/>
    <p:sldId id="831" r:id="rId4"/>
    <p:sldId id="832" r:id="rId5"/>
    <p:sldId id="833" r:id="rId6"/>
    <p:sldId id="834" r:id="rId7"/>
    <p:sldId id="835" r:id="rId8"/>
    <p:sldId id="836" r:id="rId9"/>
    <p:sldId id="837" r:id="rId10"/>
    <p:sldId id="838" r:id="rId11"/>
    <p:sldId id="839" r:id="rId12"/>
    <p:sldId id="840" r:id="rId13"/>
    <p:sldId id="841" r:id="rId14"/>
    <p:sldId id="842" r:id="rId15"/>
    <p:sldId id="843" r:id="rId16"/>
    <p:sldId id="845" r:id="rId17"/>
    <p:sldId id="844" r:id="rId18"/>
    <p:sldId id="846" r:id="rId19"/>
    <p:sldId id="847" r:id="rId20"/>
    <p:sldId id="848" r:id="rId21"/>
    <p:sldId id="849" r:id="rId22"/>
    <p:sldId id="850" r:id="rId23"/>
    <p:sldId id="827" r:id="rId24"/>
    <p:sldId id="828" r:id="rId25"/>
    <p:sldId id="829" r:id="rId26"/>
    <p:sldId id="830" r:id="rId27"/>
    <p:sldId id="757" r:id="rId28"/>
  </p:sldIdLst>
  <p:sldSz cx="9144000" cy="6858000" type="screen4x3"/>
  <p:notesSz cx="6797675" cy="9926638"/>
  <p:embeddedFontLst>
    <p:embeddedFont>
      <p:font typeface="新細明體" pitchFamily="18" charset="-120"/>
      <p:regular r:id="rId30"/>
    </p:embeddedFont>
    <p:embeddedFont>
      <p:font typeface="Wingdings 3" pitchFamily="18" charset="2"/>
      <p:regular r:id="rId3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2E3"/>
    <a:srgbClr val="DAC052"/>
    <a:srgbClr val="E3F5A1"/>
    <a:srgbClr val="33CC33"/>
    <a:srgbClr val="FF0000"/>
    <a:srgbClr val="49DB65"/>
    <a:srgbClr val="C4EC94"/>
    <a:srgbClr val="27C34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2" autoAdjust="0"/>
    <p:restoredTop sz="94582" autoAdjust="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>
                <a:cs typeface="+mn-cs"/>
              </a:defRPr>
            </a:lvl1pPr>
          </a:lstStyle>
          <a:p>
            <a:pPr>
              <a:defRPr/>
            </a:pPr>
            <a:fld id="{64E48AF7-F957-4637-9A0B-D6333D0F6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F7690-B246-48D6-BCBB-49C420FFD68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761FF7-5766-4931-9EC5-C8AF7FE4BE7B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2BDAF-AC42-402D-92C7-6B28AC6D18FF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E53BD-EC23-4FB6-84A9-5A2510EE8293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B03DA-BFBE-4BFF-803D-75D1DB4A131D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E52D5-6B07-4A5E-BA65-1DB37569BC5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67AFC-B95B-4909-9483-BF166A037886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724D3-CB6F-44F5-B2C6-0D1EB2EA93B8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3F84D-8B81-42A1-A09F-DA00A3995B1A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B9725-04A8-4A33-99D6-A37675750019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A3EB0-5BDF-4BFD-A017-756E0AB1E11E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458355-8939-49CE-9A3B-88DC44DBAD7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7EB33-4A33-407C-B04E-25DA31FAC745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D973A-97BF-4B14-8E0E-F450E88893F4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5CDD3F-45F7-4BDA-B0FD-DD4E076FD3F5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C9853-1ADB-40E1-BAAD-60460929EFCE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55B17-FCB2-4D38-8F9B-580374E2B920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DEDCAA-DC41-4B83-8B7B-059450CF4E59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7F3A6-E7C5-4616-B0AA-63B7A4E88C42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97012-A459-4FAE-835E-6ACF88D86623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2CBAC-AB57-403B-9A0F-D65F3AA05CD5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24614-E348-43ED-9B9B-CBA77E584047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BA5D87-6B59-4A2D-B1BE-174FA220F587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702C6-5C57-4644-819A-84C2391A9EC5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B0AF8-8C30-44E2-8610-D7E241F2E25A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C9A4A-C5AC-4BCD-A7AA-0C2373EEB4CA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84E0-606A-4104-ACE3-B4420B237A0F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F226-0481-4FD3-975F-157DB26C3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A787B-E35C-46C5-AAFD-9D450A0E2861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A0FCF-5BDC-42CF-A0FB-9949109D8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5DD1A-1710-4440-AA89-BBD4C06F3696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36C6A-9CD1-4EDF-BF21-6DA86FE79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64AA-D27B-486B-A1FB-C81295F65045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5D3D0-071E-48ED-AA8B-1C245BA8C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19051-AB31-457C-8614-CEED5B079F5E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1FA4B-C0A8-480F-B26F-7EE91F552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E79D-D665-4BD6-BA5F-A49151DBA21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E34C8-49C2-4926-8AF3-C87F3C878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24D8B-952A-4B73-9A51-5CE4AF76898C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5CA9-D6C0-47D7-9D52-B7E8C513B3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EE04-C7A2-40D0-B4A3-991BC2F25E7A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B24E8-FE97-4B2C-B6D7-E550F3710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1A1CB-0ABF-4AD7-92E5-1E48FACAB951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0A44B-F9ED-48FE-8071-75FDA0708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356A-E77D-44F7-A90B-55FD20BE22EA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31E5D-5847-49BD-A4E5-DEAF459AB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F41-B336-4B71-8B32-8103AB38782C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62152-2812-4BED-9C36-9D163C68B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2336-E538-47EC-9692-BE1E14D39C7F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F44CC-CD8E-4111-BC54-E75E34D6A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fld id="{AB6BC8E2-1D05-44EF-98EE-791064C4415C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C82AD813-3F2A-408B-9956-CC6B9FC58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B55DA3-090C-4E84-ABC7-C39EA4F50C6B}" type="slidenum">
              <a:rPr lang="ru-RU" smtClean="0"/>
              <a:pPr/>
              <a:t>1</a:t>
            </a:fld>
            <a:endParaRPr lang="ru-RU" smtClean="0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  <a:defRPr/>
            </a:pP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algn="ctr">
              <a:spcBef>
                <a:spcPct val="100000"/>
              </a:spcBef>
              <a:defRPr/>
            </a:pPr>
            <a:r>
              <a:rPr lang="ru-RU" sz="3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Семантики взаимодействия с отказами, дивергенцией и разрушением</a:t>
            </a:r>
            <a:r>
              <a:rPr lang="ru-RU" sz="3200">
                <a:cs typeface="+mn-cs"/>
              </a:rPr>
              <a:t>  </a:t>
            </a: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514 C 0.15868 0.44514 0.16077 0.44352 0.16736 0.44213 C 0.17396 0.4412 0.1849 0.43379 0.1974 0.43889 C 0.20973 0.44398 0.22813 0.48009 0.24184 0.47384 C 0.25573 0.46805 0.27327 0.43148 0.27969 0.40393 C 0.2875 0.37963 0.28403 0.36412 0.28073 0.30625 C 0.27761 0.24861 0.23177 0.07963 0.26007 0.0581 C 0.3158 -0.02523 0.39914 0.25208 0.45087 0.17662 C 0.50799 0.09143 0.39584 -0.03449 0.45677 -0.12732 C 0.50903 -0.20556 0.53473 -0.0463 0.58264 -0.11621 C 0.6283 -0.18542 0.56372 -0.23958 0.60382 -0.30301 C 0.62952 -0.33773 0.64236 -0.31783 0.65226 -0.30093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AA0809-84AB-4A09-BCFC-FE791D41941D}" type="slidenum">
              <a:rPr lang="ru-RU" smtClean="0"/>
              <a:pPr/>
              <a:t>10</a:t>
            </a:fld>
            <a:endParaRPr lang="ru-RU" smtClean="0"/>
          </a:p>
        </p:txBody>
      </p: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7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127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7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7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8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127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4301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7.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закрытым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Ограничение на недетерминизм реализации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1164304" name="Text Box 16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4305" name="Text Box 17"/>
          <p:cNvSpPr txBox="1">
            <a:spLocks noChangeArrowheads="1"/>
          </p:cNvSpPr>
          <p:nvPr/>
        </p:nvSpPr>
        <p:spPr bwMode="auto">
          <a:xfrm>
            <a:off x="34925" y="65325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271" name="Text Box 18"/>
          <p:cNvSpPr txBox="1">
            <a:spLocks noChangeArrowheads="1"/>
          </p:cNvSpPr>
          <p:nvPr/>
        </p:nvSpPr>
        <p:spPr bwMode="auto">
          <a:xfrm>
            <a:off x="287338" y="1268413"/>
            <a:ext cx="8066087" cy="30829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тестировании с закрытым состоянием нужна </a:t>
            </a:r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усиленная гипотеза о</a:t>
            </a:r>
          </a:p>
          <a:p>
            <a:pPr marL="342900" indent="-342900"/>
            <a:r>
              <a:rPr lang="en-US" altLang="zh-TW" sz="2000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-недетерминизме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 нас интересует число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(,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возможных поведений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реализации при нажатии кнопки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не в состоянии реализации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(которого мы не видим), а после трассы   .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число состояний реализации ограничено числом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то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(,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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en-US" altLang="zh-TW" sz="2000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Но можно использовать и независимую от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гипотезу о том,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что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(,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ограничено некоторым числом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800100" lvl="1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Такую гипотезу мы вынуждены использовать, если ограничения</a:t>
            </a:r>
          </a:p>
          <a:p>
            <a:pPr marL="800100" lvl="1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налагаются только на спецификацию, но не на размер реализации.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1272" name="Text Box 22"/>
          <p:cNvSpPr txBox="1">
            <a:spLocks noChangeArrowheads="1"/>
          </p:cNvSpPr>
          <p:nvPr/>
        </p:nvSpPr>
        <p:spPr bwMode="auto">
          <a:xfrm>
            <a:off x="287338" y="4449763"/>
            <a:ext cx="8069262" cy="1984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Оценка числа прогонов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примитивного теста, задаваемого чередующейся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последовательностью кнопок и наблюдений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,…,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-1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-1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endParaRPr lang="ru-RU" altLang="zh-TW" sz="2000" b="0" i="1" baseline="-2500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заданном числе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 baseline="30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i="1" baseline="30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Эта оценка достижима для некоторых реализаций,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но для каких-то (классов) реализаций она может оказаться меньше.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частности, для детерминированных реализаций оценка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 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6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64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462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64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304" grpId="0"/>
      <p:bldP spid="1164304" grpId="1"/>
      <p:bldP spid="11643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C08EC3-66E8-4FFE-8570-D4FD72941A08}" type="slidenum">
              <a:rPr lang="ru-RU" smtClean="0"/>
              <a:pPr/>
              <a:t>11</a:t>
            </a:fld>
            <a:endParaRPr lang="ru-RU" smtClean="0"/>
          </a:p>
        </p:txBody>
      </p:sp>
      <p:grpSp>
        <p:nvGrpSpPr>
          <p:cNvPr id="1229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230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230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230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230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0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0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23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230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634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Один адаптивный тест с рестартом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1166350" name="Text Box 14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6351" name="Text Box 15"/>
          <p:cNvSpPr txBox="1">
            <a:spLocks noChangeArrowheads="1"/>
          </p:cNvSpPr>
          <p:nvPr/>
        </p:nvSpPr>
        <p:spPr bwMode="auto">
          <a:xfrm>
            <a:off x="34925" y="6418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6352" name="Text Box 16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6353" name="Text Box 17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297" name="Text Box 18"/>
          <p:cNvSpPr txBox="1">
            <a:spLocks noChangeArrowheads="1"/>
          </p:cNvSpPr>
          <p:nvPr/>
        </p:nvSpPr>
        <p:spPr bwMode="auto">
          <a:xfrm>
            <a:off x="287338" y="1268413"/>
            <a:ext cx="5430837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Не набор тестов, а один адаптивный тест с рестартом.</a:t>
            </a:r>
            <a:endParaRPr lang="en-US" altLang="zh-TW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2298" name="Text Box 20"/>
          <p:cNvSpPr txBox="1">
            <a:spLocks noChangeArrowheads="1"/>
          </p:cNvSpPr>
          <p:nvPr/>
        </p:nvSpPr>
        <p:spPr bwMode="auto">
          <a:xfrm>
            <a:off x="287338" y="1752600"/>
            <a:ext cx="7135812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полноты тестирования нужно проверить все переходы реализации,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лежащие на маршрутах с трассами, безопасными в спецификации. </a:t>
            </a:r>
            <a:endParaRPr lang="en-US" altLang="zh-TW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2299" name="Text Box 21"/>
          <p:cNvSpPr txBox="1">
            <a:spLocks noChangeArrowheads="1"/>
          </p:cNvSpPr>
          <p:nvPr/>
        </p:nvSpPr>
        <p:spPr bwMode="auto">
          <a:xfrm>
            <a:off x="287338" y="2492375"/>
            <a:ext cx="7943850" cy="15287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одного теста LTS-реализация должна быть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сильно-связной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из каждого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достижимого состояния достижимо каждое другое достижимое состояние.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Рестарт должен гарантированно переводит реализацию в начальное состояние.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Переход по рестарту делает трассу пустой и дополнительно учитывается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при определении сильно-связности. </a:t>
            </a: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287338" y="4076700"/>
            <a:ext cx="7643812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Начальное состояние реализации стабильно или хотя бы в одном состоянии,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достижимом по безопасной трассе спецификации, определен рестарт.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pic>
        <p:nvPicPr>
          <p:cNvPr id="12301" name="Picture 24" descr="Pic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797425"/>
            <a:ext cx="511333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6361" name="Text Box 25"/>
          <p:cNvSpPr txBox="1">
            <a:spLocks noChangeArrowheads="1"/>
          </p:cNvSpPr>
          <p:nvPr/>
        </p:nvSpPr>
        <p:spPr bwMode="auto">
          <a:xfrm>
            <a:off x="34925" y="65976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66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66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0687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66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66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6875 L 5E-6 0.1789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66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66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66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7893 L 5E-6 0.4046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66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6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6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463 L 0.08664 0.6041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66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6350" grpId="0"/>
      <p:bldP spid="1166351" grpId="0"/>
      <p:bldP spid="1166352" grpId="0"/>
      <p:bldP spid="1166352" grpId="1"/>
      <p:bldP spid="1166352" grpId="2"/>
      <p:bldP spid="1166352" grpId="3"/>
      <p:bldP spid="1166352" grpId="4"/>
      <p:bldP spid="1166353" grpId="0"/>
      <p:bldP spid="11663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F3DF0-23B7-46B6-BDAB-0FBD87F222D0}" type="slidenum">
              <a:rPr lang="ru-RU" smtClean="0"/>
              <a:pPr/>
              <a:t>12</a:t>
            </a:fld>
            <a:endParaRPr lang="ru-RU" smtClean="0"/>
          </a:p>
        </p:txBody>
      </p:sp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332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332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332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332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33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332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8397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 dirty="0">
                <a:solidFill>
                  <a:schemeClr val="tx2"/>
                </a:solidFill>
                <a:cs typeface="+mn-cs"/>
              </a:rPr>
              <a:t>Структуры данных для </a:t>
            </a:r>
            <a:r>
              <a:rPr lang="en-US" sz="2000" b="0" i="1" u="sng" dirty="0">
                <a:solidFill>
                  <a:schemeClr val="tx2"/>
                </a:solidFill>
                <a:cs typeface="+mn-cs"/>
              </a:rPr>
              <a:t>RTS</a:t>
            </a:r>
            <a:r>
              <a:rPr lang="ru-RU" sz="2000" b="0" i="1" u="sng" dirty="0">
                <a:solidFill>
                  <a:schemeClr val="tx2"/>
                </a:solidFill>
                <a:cs typeface="+mn-cs"/>
              </a:rPr>
              <a:t>-спецификации  </a:t>
            </a:r>
            <a:r>
              <a:rPr lang="en-US" sz="2000" i="1" u="sng" dirty="0">
                <a:solidFill>
                  <a:schemeClr val="tx2"/>
                </a:solidFill>
                <a:latin typeface="Times New Roman" pitchFamily="18" charset="0"/>
                <a:cs typeface="+mn-cs"/>
              </a:rPr>
              <a:t>S</a:t>
            </a:r>
            <a:endParaRPr lang="ru-RU" sz="2000" i="1" u="sng" dirty="0">
              <a:solidFill>
                <a:schemeClr val="tx2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68400" name="Text Box 16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8401" name="Text Box 17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319" name="Text Box 18"/>
          <p:cNvSpPr txBox="1">
            <a:spLocks noChangeArrowheads="1"/>
          </p:cNvSpPr>
          <p:nvPr/>
        </p:nvSpPr>
        <p:spPr bwMode="auto">
          <a:xfrm>
            <a:off x="287338" y="1268413"/>
            <a:ext cx="8559800" cy="1069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Предварительно строятся структуры для спецификации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заданной как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которые не зависят от реализации и используются без модификации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верификации любой реализации в той же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-семантике. 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3320" name="Text Box 24"/>
          <p:cNvSpPr txBox="1">
            <a:spLocks noChangeArrowheads="1"/>
          </p:cNvSpPr>
          <p:nvPr/>
        </p:nvSpPr>
        <p:spPr bwMode="auto">
          <a:xfrm>
            <a:off x="287338" y="2605088"/>
            <a:ext cx="8582025" cy="34163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Рассматриваются состояния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в конце безопасных трасс,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каждого из которых определяем:</a:t>
            </a:r>
            <a:endParaRPr lang="en-US" altLang="zh-TW" sz="200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{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|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} — кнопки, безопасные в состоянии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;</a:t>
            </a:r>
            <a:endParaRPr lang="en-US" altLang="zh-TW" sz="200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( 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)  (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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)  {} — безопасные наблюдения и символ   ;</a:t>
            </a:r>
            <a:endParaRPr lang="en-US" altLang="zh-TW" sz="200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`, где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состояние после перехода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`.</a:t>
            </a:r>
          </a:p>
          <a:p>
            <a:pPr marL="800100" lvl="1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таких переходов нет, 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,</a:t>
            </a:r>
          </a:p>
          <a:p>
            <a:pPr marL="800100" lvl="1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где    не совпадает ни с одним состоянием спецификации.</a:t>
            </a:r>
          </a:p>
          <a:p>
            <a:pPr marL="800100" lvl="1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Доопределим 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 ) =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68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68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946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68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400" grpId="0"/>
      <p:bldP spid="1168400" grpId="1"/>
      <p:bldP spid="11684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8799AA-DB46-4BA3-9AA2-971FD2A9CCFA}" type="slidenum">
              <a:rPr lang="ru-RU" smtClean="0"/>
              <a:pPr/>
              <a:t>13</a:t>
            </a:fld>
            <a:endParaRPr lang="ru-RU" smtClean="0"/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434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434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434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4349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0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1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2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435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4348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044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Построение модели реализации  </a:t>
            </a:r>
            <a:r>
              <a:rPr lang="en-US" sz="2000" i="1" u="sng">
                <a:solidFill>
                  <a:schemeClr val="tx2"/>
                </a:solidFill>
                <a:latin typeface="Times New Roman" pitchFamily="18" charset="0"/>
                <a:cs typeface="+mn-cs"/>
              </a:rPr>
              <a:t>I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  в процессе тестирования</a:t>
            </a:r>
            <a:endParaRPr lang="ru-RU" sz="2000" i="1" u="sng">
              <a:solidFill>
                <a:schemeClr val="tx2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70446" name="Text Box 14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70447" name="Text Box 15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4343" name="Text Box 16"/>
          <p:cNvSpPr txBox="1">
            <a:spLocks noChangeArrowheads="1"/>
          </p:cNvSpPr>
          <p:nvPr/>
        </p:nvSpPr>
        <p:spPr bwMode="auto">
          <a:xfrm>
            <a:off x="287338" y="1268413"/>
            <a:ext cx="8710612" cy="17399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Получая наблюдения и опрашивая состояния реализации, будем поэтапно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строить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-реализацию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с одновременной проверкой тестируемого условия.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Более точно: строится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-модель, имеющая такое же как в реализации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множество трасс, безопасных в спецификации,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 такое же множество состояний, достижимых по этим трассам.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4344" name="Text Box 17"/>
          <p:cNvSpPr txBox="1">
            <a:spLocks noChangeArrowheads="1"/>
          </p:cNvSpPr>
          <p:nvPr/>
        </p:nvSpPr>
        <p:spPr bwMode="auto">
          <a:xfrm>
            <a:off x="287338" y="3033713"/>
            <a:ext cx="8018462" cy="34448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Перед тестированием и после каждого перехода опрашиваем состояние.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Переход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 по внешнему действию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добавляется, когда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после опроса состояния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нажимается кнопка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наблюдается действие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 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 опрашивается постсостояние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наблюдается отказ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с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тем же самым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постсостоянием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=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то добавляется виртуальный переход-петля по отказу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отказ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наблюдается с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другим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постсостоянием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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то добавляются переходы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`.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Вместе с каждым переходом по внешнему действию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хранится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кнопка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), нажатие которой вызвало этот переход.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7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70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2629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70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0446" grpId="0"/>
      <p:bldP spid="1170446" grpId="1"/>
      <p:bldP spid="11704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D0EBFB-4AB4-4678-8CC5-98C10AAF5D1B}" type="slidenum">
              <a:rPr lang="ru-RU" smtClean="0"/>
              <a:pPr/>
              <a:t>14</a:t>
            </a:fld>
            <a:endParaRPr lang="ru-RU" smtClean="0"/>
          </a:p>
        </p:txBody>
      </p:sp>
      <p:grpSp>
        <p:nvGrpSpPr>
          <p:cNvPr id="1536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536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537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537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5373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4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6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537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5372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2493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Структуры данных для </a:t>
            </a:r>
            <a:r>
              <a:rPr lang="en-US" sz="2000" b="0" i="1" u="sng">
                <a:solidFill>
                  <a:schemeClr val="tx2"/>
                </a:solidFill>
                <a:cs typeface="+mn-cs"/>
              </a:rPr>
              <a:t>LTS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-реализации  </a:t>
            </a:r>
            <a:r>
              <a:rPr lang="en-US" sz="2000" i="1" u="sng">
                <a:solidFill>
                  <a:schemeClr val="tx2"/>
                </a:solidFill>
                <a:latin typeface="Times New Roman" pitchFamily="18" charset="0"/>
                <a:cs typeface="+mn-cs"/>
              </a:rPr>
              <a:t>I</a:t>
            </a:r>
            <a:r>
              <a:rPr lang="ru-RU" sz="2000" b="0" i="1" u="sng">
                <a:solidFill>
                  <a:schemeClr val="tx2"/>
                </a:solidFill>
                <a:latin typeface="Times New Roman" pitchFamily="18" charset="0"/>
                <a:cs typeface="+mn-cs"/>
              </a:rPr>
              <a:t> 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(1)</a:t>
            </a:r>
          </a:p>
        </p:txBody>
      </p:sp>
      <p:sp>
        <p:nvSpPr>
          <p:cNvPr id="1172494" name="Text Box 14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72495" name="Text Box 15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367" name="Text Box 16"/>
          <p:cNvSpPr txBox="1">
            <a:spLocks noChangeArrowheads="1"/>
          </p:cNvSpPr>
          <p:nvPr/>
        </p:nvSpPr>
        <p:spPr bwMode="auto">
          <a:xfrm>
            <a:off x="287338" y="1268413"/>
            <a:ext cx="8172450" cy="17399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построении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с каждым построенным состоянием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будем связывать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множество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состояний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конце трасс, безопасных в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имеющихся в реализации и заканчивающихся там в состоянии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процессе тестирования мы будем строить эти множества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), добавляя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них состояния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после прохождения трассы  , где {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`}=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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5368" name="Text Box 17"/>
          <p:cNvSpPr txBox="1">
            <a:spLocks noChangeArrowheads="1"/>
          </p:cNvSpPr>
          <p:nvPr/>
        </p:nvSpPr>
        <p:spPr bwMode="auto">
          <a:xfrm>
            <a:off x="287338" y="3033713"/>
            <a:ext cx="8761412" cy="31400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Кнопка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допустима в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если она безопасна хотя бы в одном состоянии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s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каждой допустимой кнопки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определим счётчик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c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числа ее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нажатий в состоянии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Кнопка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полна в состоянии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если</a:t>
            </a:r>
          </a:p>
          <a:p>
            <a:pPr marL="342900" indent="-342900">
              <a:buFontTx/>
              <a:buAutoNum type="arabicParenR"/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)=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buFontTx/>
              <a:buAutoNum type="arabicParenR"/>
            </a:pP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)=1 и в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есть виртуальный переход-петля по отказу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обоих случаях уже получены все возможные переходы из состояния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нажатии кнопки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Состояние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полно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если каждая допустимая в нем кнопка полна.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7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7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2629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72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2494" grpId="0"/>
      <p:bldP spid="1172494" grpId="1"/>
      <p:bldP spid="11724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196CA2-65CD-4FAE-8F4B-20DB5426C4D8}" type="slidenum">
              <a:rPr lang="ru-RU" smtClean="0"/>
              <a:pPr/>
              <a:t>15</a:t>
            </a:fld>
            <a:endParaRPr lang="ru-RU" smtClean="0"/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639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639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639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6399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0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1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2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40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640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6398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4541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Структуры данных для </a:t>
            </a:r>
            <a:r>
              <a:rPr lang="en-US" sz="2000" b="0" i="1" u="sng">
                <a:solidFill>
                  <a:schemeClr val="tx2"/>
                </a:solidFill>
                <a:cs typeface="+mn-cs"/>
              </a:rPr>
              <a:t>LTS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-реализации  </a:t>
            </a:r>
            <a:r>
              <a:rPr lang="en-US" sz="2000" i="1" u="sng">
                <a:solidFill>
                  <a:schemeClr val="tx2"/>
                </a:solidFill>
                <a:latin typeface="Times New Roman" pitchFamily="18" charset="0"/>
                <a:cs typeface="+mn-cs"/>
              </a:rPr>
              <a:t>I</a:t>
            </a:r>
            <a:r>
              <a:rPr lang="ru-RU" sz="2000" b="0" i="1" u="sng">
                <a:solidFill>
                  <a:schemeClr val="tx2"/>
                </a:solidFill>
                <a:latin typeface="Times New Roman" pitchFamily="18" charset="0"/>
                <a:cs typeface="+mn-cs"/>
              </a:rPr>
              <a:t> 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(2)</a:t>
            </a:r>
          </a:p>
        </p:txBody>
      </p: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287338" y="1268413"/>
            <a:ext cx="8301037" cy="11906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Кроме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формируются следующие структуры данных для состояния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</a:t>
            </a:r>
            <a:endParaRPr lang="en-US" altLang="zh-TW" sz="200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{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|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} — множество кнопок, допустимых в состоянии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;</a:t>
            </a:r>
            <a:endParaRPr lang="en-US" altLang="zh-TW" sz="200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{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} — множество переходов из состояния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87338" y="2565400"/>
            <a:ext cx="8143875" cy="15557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начале тестирования после опроса состояния в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есть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только одно состояние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(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  ), где  пустая трасса,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 для этого состояния  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{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0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},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0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),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   и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c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= 0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каждой допустимой кнопки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6391" name="Text Box 19"/>
          <p:cNvSpPr txBox="1">
            <a:spLocks noChangeArrowheads="1"/>
          </p:cNvSpPr>
          <p:nvPr/>
        </p:nvSpPr>
        <p:spPr bwMode="auto">
          <a:xfrm>
            <a:off x="860425" y="4660900"/>
            <a:ext cx="6556375" cy="12525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тестируемое условие выполнено, то должно быть: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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 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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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 .</a:t>
            </a:r>
          </a:p>
          <a:p>
            <a:pPr marL="342900" indent="-342900">
              <a:spcBef>
                <a:spcPct val="4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Мы будем проверять это на каждом шаге тестирования.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174548" name="Text Box 20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4549" name="Text Box 21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4550" name="Text Box 22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7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74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893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74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74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74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8935 L 0.03941 0.499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74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548" grpId="0"/>
      <p:bldP spid="1174549" grpId="0"/>
      <p:bldP spid="1174550" grpId="0"/>
      <p:bldP spid="1174550" grpId="1"/>
      <p:bldP spid="117455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1261A2-2DFD-401A-923A-9F366A88B4CD}" type="slidenum">
              <a:rPr lang="ru-RU" smtClean="0"/>
              <a:pPr/>
              <a:t>16</a:t>
            </a:fld>
            <a:endParaRPr lang="ru-RU" smtClean="0"/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741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741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742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742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742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742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8637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Общая схема работы алгоритма тестирования (1)</a:t>
            </a:r>
          </a:p>
        </p:txBody>
      </p:sp>
      <p:pic>
        <p:nvPicPr>
          <p:cNvPr id="17413" name="Picture 14" descr="Pic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33488"/>
            <a:ext cx="66881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39" name="Text Box 15"/>
          <p:cNvSpPr txBox="1">
            <a:spLocks noChangeArrowheads="1"/>
          </p:cNvSpPr>
          <p:nvPr/>
        </p:nvSpPr>
        <p:spPr bwMode="auto">
          <a:xfrm rot="-1376011">
            <a:off x="3492500" y="1916113"/>
            <a:ext cx="166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</a:t>
            </a:r>
          </a:p>
        </p:txBody>
      </p:sp>
      <p:sp>
        <p:nvSpPr>
          <p:cNvPr id="1178640" name="Text Box 16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8641" name="Text Box 17"/>
          <p:cNvSpPr txBox="1">
            <a:spLocks noChangeArrowheads="1"/>
          </p:cNvSpPr>
          <p:nvPr/>
        </p:nvSpPr>
        <p:spPr bwMode="auto">
          <a:xfrm>
            <a:off x="34925" y="6418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78642" name="Text Box 18"/>
          <p:cNvSpPr txBox="1">
            <a:spLocks noChangeArrowheads="1"/>
          </p:cNvSpPr>
          <p:nvPr/>
        </p:nvSpPr>
        <p:spPr bwMode="auto">
          <a:xfrm>
            <a:off x="34925" y="65976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7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78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35313 1.48148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78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7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7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13 1.48148E-6 L 0.45556 -0.0370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78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7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7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556 -0.03704 L 0.35712 0.1886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178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639" grpId="0"/>
      <p:bldP spid="1178639" grpId="1"/>
      <p:bldP spid="1178639" grpId="2"/>
      <p:bldP spid="1178639" grpId="3"/>
      <p:bldP spid="1178640" grpId="0"/>
      <p:bldP spid="1178641" grpId="0"/>
      <p:bldP spid="11786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D6A85F-979A-4C1A-871F-DCC45E10E49D}" type="slidenum">
              <a:rPr lang="ru-RU" smtClean="0"/>
              <a:pPr/>
              <a:t>17</a:t>
            </a:fld>
            <a:endParaRPr lang="ru-RU" smtClean="0"/>
          </a:p>
        </p:txBody>
      </p:sp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8440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8441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8442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8444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5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6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7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4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844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8443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76589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Общая схема работы алгоритма тестирования (2)</a:t>
            </a:r>
          </a:p>
        </p:txBody>
      </p:sp>
      <p:pic>
        <p:nvPicPr>
          <p:cNvPr id="18437" name="Picture 20" descr="Pic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33488"/>
            <a:ext cx="66881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21"/>
          <p:cNvSpPr txBox="1">
            <a:spLocks noChangeArrowheads="1"/>
          </p:cNvSpPr>
          <p:nvPr/>
        </p:nvSpPr>
        <p:spPr bwMode="auto">
          <a:xfrm rot="-1376011">
            <a:off x="6767513" y="3213100"/>
            <a:ext cx="1666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</a:t>
            </a:r>
          </a:p>
        </p:txBody>
      </p:sp>
      <p:sp>
        <p:nvSpPr>
          <p:cNvPr id="18439" name="Text Box 25"/>
          <p:cNvSpPr txBox="1">
            <a:spLocks noChangeArrowheads="1"/>
          </p:cNvSpPr>
          <p:nvPr/>
        </p:nvSpPr>
        <p:spPr bwMode="auto">
          <a:xfrm>
            <a:off x="288925" y="4613275"/>
            <a:ext cx="8027988" cy="18034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графе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выберем такое множество деревьев, покрывающих все состояния, что: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из каждого состояния выходит не более одного перехода деревьев,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деревья ориентированы к корням, которыми являются все неполные состояния.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Двигаемся по переходам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` деревьев, нажимая кнопки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`).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Из-за недетерминизма мы можем оказаться не в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`, а в другом состоянии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``.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это не листовое состояние, то в нем тоже определен переход.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4E8CC3-FEF5-426A-B47A-B2EAF1C04D0B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1180688" name="Text Box 16"/>
          <p:cNvSpPr txBox="1">
            <a:spLocks noChangeArrowheads="1"/>
          </p:cNvSpPr>
          <p:nvPr/>
        </p:nvSpPr>
        <p:spPr bwMode="auto">
          <a:xfrm>
            <a:off x="288925" y="4613275"/>
            <a:ext cx="8334375" cy="16795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текущее состояние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неполное, выбираем неполную кнопку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нажимаем ее и получаем один переход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или два перехода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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Постсостояние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  становится новым текущим состоянием.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Корректируем счетчик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i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180696" name="Text Box 24"/>
          <p:cNvSpPr txBox="1">
            <a:spLocks noChangeArrowheads="1"/>
          </p:cNvSpPr>
          <p:nvPr/>
        </p:nvSpPr>
        <p:spPr bwMode="auto">
          <a:xfrm>
            <a:off x="193675" y="5300663"/>
            <a:ext cx="8591550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Переход, который мы получили, может быть новым или построенным ранее.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180695" name="Text Box 23"/>
          <p:cNvSpPr txBox="1">
            <a:spLocks noChangeArrowheads="1"/>
          </p:cNvSpPr>
          <p:nvPr/>
        </p:nvSpPr>
        <p:spPr bwMode="auto">
          <a:xfrm>
            <a:off x="1042988" y="5372100"/>
            <a:ext cx="6419850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получен старый переход, то возвращаемся к началу.</a:t>
            </a:r>
          </a:p>
        </p:txBody>
      </p:sp>
      <p:sp>
        <p:nvSpPr>
          <p:cNvPr id="1180694" name="Text Box 22"/>
          <p:cNvSpPr txBox="1">
            <a:spLocks noChangeArrowheads="1"/>
          </p:cNvSpPr>
          <p:nvPr/>
        </p:nvSpPr>
        <p:spPr bwMode="auto">
          <a:xfrm>
            <a:off x="863600" y="5013325"/>
            <a:ext cx="7334250" cy="1069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получен новый переход, то корректируем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и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</a:p>
          <a:p>
            <a:pPr marL="342900" indent="-342900"/>
            <a:endParaRPr lang="ru-RU" altLang="zh-TW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После этого выполняется блок «Распространие с верификацией».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grpSp>
        <p:nvGrpSpPr>
          <p:cNvPr id="1946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947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947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947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947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948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947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80685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Общая схема работы алгоритма тестирования (3)</a:t>
            </a:r>
          </a:p>
        </p:txBody>
      </p:sp>
      <p:pic>
        <p:nvPicPr>
          <p:cNvPr id="19465" name="Picture 14" descr="Pic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33488"/>
            <a:ext cx="66881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0687" name="Text Box 15"/>
          <p:cNvSpPr txBox="1">
            <a:spLocks noChangeArrowheads="1"/>
          </p:cNvSpPr>
          <p:nvPr/>
        </p:nvSpPr>
        <p:spPr bwMode="auto">
          <a:xfrm rot="-1376011">
            <a:off x="6767513" y="3213100"/>
            <a:ext cx="1666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</a:t>
            </a:r>
          </a:p>
        </p:txBody>
      </p:sp>
      <p:sp>
        <p:nvSpPr>
          <p:cNvPr id="1180690" name="Text Box 18"/>
          <p:cNvSpPr txBox="1">
            <a:spLocks noChangeArrowheads="1"/>
          </p:cNvSpPr>
          <p:nvPr/>
        </p:nvSpPr>
        <p:spPr bwMode="auto">
          <a:xfrm>
            <a:off x="34925" y="62372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0691" name="Text Box 19"/>
          <p:cNvSpPr txBox="1">
            <a:spLocks noChangeArrowheads="1"/>
          </p:cNvSpPr>
          <p:nvPr/>
        </p:nvSpPr>
        <p:spPr bwMode="auto">
          <a:xfrm>
            <a:off x="34925" y="64182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0692" name="Text Box 20"/>
          <p:cNvSpPr txBox="1">
            <a:spLocks noChangeArrowheads="1"/>
          </p:cNvSpPr>
          <p:nvPr/>
        </p:nvSpPr>
        <p:spPr bwMode="auto">
          <a:xfrm>
            <a:off x="34925" y="60579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0693" name="Text Box 21"/>
          <p:cNvSpPr txBox="1">
            <a:spLocks noChangeArrowheads="1"/>
          </p:cNvSpPr>
          <p:nvPr/>
        </p:nvSpPr>
        <p:spPr bwMode="auto">
          <a:xfrm>
            <a:off x="34925" y="65976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1180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34757 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80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0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6" dur="500"/>
                                        <p:tgtEl>
                                          <p:spTgt spid="1180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57 1.11111E-6 L -0.36719 0.1361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80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80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80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80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1 0.13333 C -0.3875 0.13542 -0.40573 0.13773 -0.42413 0.13981 C -0.47326 0.13935 -0.52239 0.13935 -0.57153 0.13819 C -0.5783 0.13796 -0.58455 0.13333 -0.59166 0.13333 L -0.59166 -0.2 L -0.33541 -0.2 " pathEditMode="relative" rAng="0" ptsTypes="fffAAA">
                                      <p:cBhvr>
                                        <p:cTn id="33" dur="1000" fill="hold"/>
                                        <p:tgtEl>
                                          <p:spTgt spid="1180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1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80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8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8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8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41 -0.2 C -0.33437 -0.15416 -0.32604 -0.09722 -0.33802 -0.05324 C -0.33923 -0.02477 -0.34288 0.00116 -0.34791 0.02848 C -0.34826 0.04908 -0.34809 0.06968 -0.34913 0.09005 C -0.3493 0.09468 -0.35486 0.1176 -0.35677 0.12338 C -0.3585 0.12871 -0.36302 0.12685 -0.36302 0.13334 L -0.08038 0.14005 " pathEditMode="relative" rAng="0" ptsTypes="fffffAA">
                                      <p:cBhvr>
                                        <p:cTn id="47" dur="1000" fill="hold"/>
                                        <p:tgtEl>
                                          <p:spTgt spid="1180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80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0688" grpId="0" animBg="1"/>
      <p:bldP spid="1180688" grpId="1" animBg="1"/>
      <p:bldP spid="1180696" grpId="0" animBg="1"/>
      <p:bldP spid="1180696" grpId="1" animBg="1"/>
      <p:bldP spid="1180695" grpId="0" animBg="1"/>
      <p:bldP spid="1180695" grpId="1" animBg="1"/>
      <p:bldP spid="1180694" grpId="0" animBg="1"/>
      <p:bldP spid="1180687" grpId="0"/>
      <p:bldP spid="1180687" grpId="1"/>
      <p:bldP spid="1180687" grpId="2"/>
      <p:bldP spid="1180687" grpId="3"/>
      <p:bldP spid="1180690" grpId="0"/>
      <p:bldP spid="1180691" grpId="0"/>
      <p:bldP spid="1180692" grpId="0"/>
      <p:bldP spid="11806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026431-BAA4-4774-9748-C6099CCC4DF5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1182722" name="Text Box 2"/>
          <p:cNvSpPr txBox="1">
            <a:spLocks noChangeArrowheads="1"/>
          </p:cNvSpPr>
          <p:nvPr/>
        </p:nvSpPr>
        <p:spPr bwMode="auto">
          <a:xfrm>
            <a:off x="1516063" y="4724400"/>
            <a:ext cx="6080125" cy="13747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Вспомогательный список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W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всех пар   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),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где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и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В самом начале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W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содержит все пары  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) 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каждого нового перехода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  и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grpSp>
        <p:nvGrpSpPr>
          <p:cNvPr id="20484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493" name="Text Box 7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0494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495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497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98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499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0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50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050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0496" name="Text Box 16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82737" name="Rectangle 17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Общая схема работы алгоритма тестирования (4)</a:t>
            </a:r>
          </a:p>
        </p:txBody>
      </p:sp>
      <p:pic>
        <p:nvPicPr>
          <p:cNvPr id="20486" name="Picture 18" descr="Pic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33488"/>
            <a:ext cx="66881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2739" name="Text Box 19"/>
          <p:cNvSpPr txBox="1">
            <a:spLocks noChangeArrowheads="1"/>
          </p:cNvSpPr>
          <p:nvPr/>
        </p:nvSpPr>
        <p:spPr bwMode="auto">
          <a:xfrm rot="-1376011">
            <a:off x="5976938" y="4184650"/>
            <a:ext cx="1666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</a:t>
            </a:r>
          </a:p>
        </p:txBody>
      </p:sp>
      <p:sp>
        <p:nvSpPr>
          <p:cNvPr id="1182740" name="Text Box 20"/>
          <p:cNvSpPr txBox="1">
            <a:spLocks noChangeArrowheads="1"/>
          </p:cNvSpPr>
          <p:nvPr/>
        </p:nvSpPr>
        <p:spPr bwMode="auto">
          <a:xfrm>
            <a:off x="34925" y="62007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2741" name="Text Box 21"/>
          <p:cNvSpPr txBox="1">
            <a:spLocks noChangeArrowheads="1"/>
          </p:cNvSpPr>
          <p:nvPr/>
        </p:nvSpPr>
        <p:spPr bwMode="auto">
          <a:xfrm>
            <a:off x="34925" y="63817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2742" name="Text Box 22"/>
          <p:cNvSpPr txBox="1">
            <a:spLocks noChangeArrowheads="1"/>
          </p:cNvSpPr>
          <p:nvPr/>
        </p:nvSpPr>
        <p:spPr bwMode="auto">
          <a:xfrm>
            <a:off x="34925" y="60213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2744" name="Text Box 24"/>
          <p:cNvSpPr txBox="1">
            <a:spLocks noChangeArrowheads="1"/>
          </p:cNvSpPr>
          <p:nvPr/>
        </p:nvSpPr>
        <p:spPr bwMode="auto">
          <a:xfrm>
            <a:off x="287338" y="4630738"/>
            <a:ext cx="8707437" cy="16795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Проверяем тестируемое условие: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&amp; 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&amp;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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</a:t>
            </a:r>
            <a:endParaRPr lang="ru-RU" altLang="zh-TW" sz="2000" b="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условие не выполнено, фиксируется ошибка и конец тестирования.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ошибки нет и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)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`), выбираем следующий элемент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W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Иначе, добавляем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в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`)   и помещаем в список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W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все пары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),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``), где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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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`` 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j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` ); выбираем следующий элемент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W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182745" name="Text Box 25"/>
          <p:cNvSpPr txBox="1">
            <a:spLocks noChangeArrowheads="1"/>
          </p:cNvSpPr>
          <p:nvPr/>
        </p:nvSpPr>
        <p:spPr bwMode="auto">
          <a:xfrm>
            <a:off x="34925" y="65611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82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82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22" dur="500"/>
                                        <p:tgtEl>
                                          <p:spTgt spid="1182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16025 -0.0159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82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82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82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25 -0.01598 L -0.00121 -0.0002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182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82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82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979 0.00231 -0.03316 0.00393 -0.05504 0.00509 C -0.06458 0.00717 -0.07431 0.00949 -0.08385 0.01157 C -0.22622 0.01064 -0.26163 0.03634 -0.35139 0.00324 C -0.41545 0.00532 -0.4467 0.00671 -0.51754 0.00671 L -0.51389 -0.34329 L -0.24254 -0.33843 " pathEditMode="relative" ptsTypes="ffffAAA">
                                      <p:cBhvr>
                                        <p:cTn id="41" dur="1000" fill="hold"/>
                                        <p:tgtEl>
                                          <p:spTgt spid="1182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722" grpId="0" animBg="1"/>
      <p:bldP spid="1182722" grpId="1" animBg="1"/>
      <p:bldP spid="1182739" grpId="0"/>
      <p:bldP spid="1182739" grpId="1"/>
      <p:bldP spid="1182739" grpId="2"/>
      <p:bldP spid="1182740" grpId="0"/>
      <p:bldP spid="1182741" grpId="0"/>
      <p:bldP spid="1182742" grpId="0"/>
      <p:bldP spid="1182744" grpId="0" animBg="1"/>
      <p:bldP spid="11827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887383-24DC-47A7-8D3E-9E547591A066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19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328613"/>
            <a:ext cx="8924925" cy="555625"/>
          </a:xfrm>
          <a:solidFill>
            <a:srgbClr val="EBF5C7"/>
          </a:solidFill>
          <a:ln>
            <a:solidFill>
              <a:srgbClr val="DBED97"/>
            </a:solidFill>
          </a:ln>
        </p:spPr>
        <p:txBody>
          <a:bodyPr lIns="54000" tIns="90000" rIns="54000" bIns="90000"/>
          <a:lstStyle/>
          <a:p>
            <a:pPr eaLnBrk="1" hangingPunct="1">
              <a:defRPr/>
            </a:pPr>
            <a:r>
              <a:rPr lang="ru-RU" sz="240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План доклада</a:t>
            </a:r>
            <a:endParaRPr lang="ru-RU" sz="2000" i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080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308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308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3084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5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6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7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308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3083" name="Text Box 13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3077" name="Text Box 14"/>
          <p:cNvSpPr txBox="1">
            <a:spLocks noChangeArrowheads="1"/>
          </p:cNvSpPr>
          <p:nvPr/>
        </p:nvSpPr>
        <p:spPr bwMode="auto">
          <a:xfrm>
            <a:off x="539750" y="1201738"/>
            <a:ext cx="8137525" cy="2638425"/>
          </a:xfrm>
          <a:prstGeom prst="rect">
            <a:avLst/>
          </a:prstGeom>
          <a:solidFill>
            <a:srgbClr val="DDF2F3"/>
          </a:solidFill>
          <a:ln w="9525">
            <a:solidFill>
              <a:srgbClr val="89DCE7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>
                <a:solidFill>
                  <a:schemeClr val="bg2"/>
                </a:solidFill>
              </a:rPr>
              <a:t>Формализация тестирования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>
                <a:solidFill>
                  <a:schemeClr val="bg2"/>
                </a:solidFill>
              </a:rPr>
              <a:t>Модели реализации и спецификации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>
                <a:solidFill>
                  <a:schemeClr val="bg2"/>
                </a:solidFill>
              </a:rPr>
              <a:t>Гипотеза о безопасности и безопасная конформность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>
                <a:solidFill>
                  <a:schemeClr val="bg2"/>
                </a:solidFill>
              </a:rPr>
              <a:t>Генерация тестов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ru-RU" sz="2400" b="0">
                <a:solidFill>
                  <a:schemeClr val="bg2"/>
                </a:solidFill>
              </a:rPr>
              <a:t>Оптимизация тестов</a:t>
            </a:r>
          </a:p>
        </p:txBody>
      </p:sp>
      <p:sp>
        <p:nvSpPr>
          <p:cNvPr id="3078" name="Text Box 15"/>
          <p:cNvSpPr txBox="1">
            <a:spLocks noChangeArrowheads="1"/>
          </p:cNvSpPr>
          <p:nvPr/>
        </p:nvSpPr>
        <p:spPr bwMode="auto">
          <a:xfrm>
            <a:off x="576263" y="3948113"/>
            <a:ext cx="8137525" cy="154305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Проблемы практического тестирования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Тестирование с закрытым состоянием</a:t>
            </a:r>
          </a:p>
          <a:p>
            <a:pPr marL="342900" indent="-342900">
              <a:spcBef>
                <a:spcPct val="50000"/>
              </a:spcBef>
              <a:buFontTx/>
              <a:buAutoNum type="arabicPeriod" startAt="6"/>
            </a:pPr>
            <a:r>
              <a:rPr lang="ru-RU" sz="2400" b="0"/>
              <a:t>Тестирование с открытым состоянием</a:t>
            </a:r>
          </a:p>
        </p:txBody>
      </p:sp>
      <p:sp>
        <p:nvSpPr>
          <p:cNvPr id="3079" name="Text Box 16"/>
          <p:cNvSpPr txBox="1">
            <a:spLocks noChangeArrowheads="1"/>
          </p:cNvSpPr>
          <p:nvPr/>
        </p:nvSpPr>
        <p:spPr bwMode="auto">
          <a:xfrm>
            <a:off x="576263" y="5619750"/>
            <a:ext cx="8137525" cy="447675"/>
          </a:xfrm>
          <a:prstGeom prst="rect">
            <a:avLst/>
          </a:prstGeom>
          <a:solidFill>
            <a:srgbClr val="C4EC94"/>
          </a:solidFill>
          <a:ln w="9525">
            <a:solidFill>
              <a:srgbClr val="49DB65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 startAt="9"/>
            </a:pPr>
            <a:r>
              <a:rPr lang="ru-RU" sz="2400" b="0"/>
              <a:t>Развитие теории конформности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9DB2BB-3A51-4A26-A80B-5F21FB805028}" type="slidenum">
              <a:rPr lang="ru-RU" smtClean="0"/>
              <a:pPr/>
              <a:t>20</a:t>
            </a:fld>
            <a:endParaRPr lang="ru-RU" smtClean="0"/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1510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151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1514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15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16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17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1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151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1513" name="Text Box 13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84782" name="Rectangle 14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Сравнение тестирования с открытым и закрытым состоянием</a:t>
            </a:r>
          </a:p>
        </p:txBody>
      </p:sp>
      <p:sp>
        <p:nvSpPr>
          <p:cNvPr id="21509" name="Text Box 20"/>
          <p:cNvSpPr txBox="1">
            <a:spLocks noChangeArrowheads="1"/>
          </p:cNvSpPr>
          <p:nvPr/>
        </p:nvSpPr>
        <p:spPr bwMode="auto">
          <a:xfrm>
            <a:off x="188913" y="1376363"/>
            <a:ext cx="8704262" cy="4879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тестировании с открытым состоянием верифицируются не только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наблюдения, полученные после трасс, реально пройденных при тестировании,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как в случае тестирования с закрытым состоянием,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но и возможные наблюдения после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потенциальных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трасс,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 есть верифицируются наблюдения и трассы, про которые установлено,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что они есть в реализации.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 есть: мы выполняем множество проверок без реального тестирования,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основываясь на полученном знании о поведении реализации.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Например, если при тестировании получены две трассы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 и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где трассы 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и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2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заканчиваются в реализации в одном состоянии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 мы можем проверить обе трассы: как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, которую реально прошли при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тестировании, так и потенциальную трассу 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.</a:t>
            </a:r>
          </a:p>
          <a:p>
            <a:pPr marL="800100" lvl="1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Это преимущество дает дополнительная тестовая возможность</a:t>
            </a:r>
          </a:p>
          <a:p>
            <a:pPr marL="800100" lvl="1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опроса состояния.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6A4EF7-4C73-4E20-94C1-A01C5B28AA38}" type="slidenum">
              <a:rPr lang="ru-RU" smtClean="0"/>
              <a:pPr/>
              <a:t>21</a:t>
            </a:fld>
            <a:endParaRPr lang="ru-RU" smtClean="0"/>
          </a:p>
        </p:txBody>
      </p:sp>
      <p:grpSp>
        <p:nvGrpSpPr>
          <p:cNvPr id="2253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54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254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54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54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255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254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86829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Оценки сложности алгоритма. Число тестовых воздействий</a:t>
            </a:r>
          </a:p>
        </p:txBody>
      </p:sp>
      <p:sp>
        <p:nvSpPr>
          <p:cNvPr id="22533" name="Text Box 14"/>
          <p:cNvSpPr txBox="1">
            <a:spLocks noChangeArrowheads="1"/>
          </p:cNvSpPr>
          <p:nvPr/>
        </p:nvSpPr>
        <p:spPr bwMode="auto">
          <a:xfrm>
            <a:off x="282575" y="1376363"/>
            <a:ext cx="8618538" cy="7651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Оценка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</a:t>
            </a:r>
            <a:r>
              <a:rPr lang="en-US" altLang="zh-TW" sz="2000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для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&gt; 1,   и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)   для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1.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где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— число кнопок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,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– максимальное число состояний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-реализации </a:t>
            </a:r>
          </a:p>
        </p:txBody>
      </p:sp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273050" y="2205038"/>
            <a:ext cx="8351838" cy="13747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) достигается не только для детерминированной реализации,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но и во всех случаях, когда переход в неполное состояние можно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гарантированно выполнить, проходя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путь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(маршрут без самопересечений),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длина которого ограничена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273050" y="3646488"/>
            <a:ext cx="8655050" cy="26273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Недетерминизм как следствие псевдопараллелизма, когда можно управлять погодой.</a:t>
            </a: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Сильно--связные LTS-реализации, в которых для любой пары состояний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и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b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можно в каждом состоянии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найти такую кнопку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), что, нажимая такие кнопки,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/>
            </a:r>
            <a:b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мы гарантированно окажемся в состоянии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/>
            </a:r>
            <a:b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Детерминированные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— это частный случай  сильно--связных LTS. </a:t>
            </a:r>
            <a:endParaRPr lang="en-US" altLang="zh-TW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buFontTx/>
              <a:buAutoNum type="arabicPeriod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Недетерминизм как следствие повышения уровня абстракции при моделировании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   детерминированной исследуемой системы такой реализацией, которая оказывается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   недетерминированной в спецификационной семантике взаимодействия.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Тестирование через медиатор.</a:t>
            </a:r>
          </a:p>
        </p:txBody>
      </p:sp>
      <p:sp>
        <p:nvSpPr>
          <p:cNvPr id="1186838" name="Text Box 22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6839" name="Text Box 23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6840" name="Text Box 24"/>
          <p:cNvSpPr txBox="1">
            <a:spLocks noChangeArrowheads="1"/>
          </p:cNvSpPr>
          <p:nvPr/>
        </p:nvSpPr>
        <p:spPr bwMode="auto">
          <a:xfrm>
            <a:off x="0" y="144303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86841" name="Text Box 25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86842" name="Text Box 26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8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86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263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8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86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2639 L 5E-6 0.3259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8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86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86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2615 L 5E-6 0.3680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8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6805 L 5E-6 0.5307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86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838" grpId="0"/>
      <p:bldP spid="1186839" grpId="0"/>
      <p:bldP spid="1186840" grpId="0"/>
      <p:bldP spid="1186840" grpId="1"/>
      <p:bldP spid="1186840" grpId="2"/>
      <p:bldP spid="1186840" grpId="3"/>
      <p:bldP spid="1186840" grpId="4"/>
      <p:bldP spid="1186841" grpId="0"/>
      <p:bldP spid="11868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564BCB-F639-47E0-8EFA-CE3F22AD2BF8}" type="slidenum">
              <a:rPr lang="ru-RU" smtClean="0"/>
              <a:pPr/>
              <a:t>22</a:t>
            </a:fld>
            <a:endParaRPr lang="ru-RU" smtClean="0"/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55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355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56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56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356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356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88877" name="Rectangle 13"/>
          <p:cNvSpPr>
            <a:spLocks noChangeArrowheads="1"/>
          </p:cNvSpPr>
          <p:nvPr/>
        </p:nvSpPr>
        <p:spPr bwMode="auto">
          <a:xfrm>
            <a:off x="87313" y="296863"/>
            <a:ext cx="8924925" cy="9207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8.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</a:t>
            </a:r>
            <a:r>
              <a:rPr lang="ru-RU" sz="2000" b="0" i="1" u="sng">
                <a:solidFill>
                  <a:schemeClr val="tx2"/>
                </a:solidFill>
                <a:cs typeface="+mn-cs"/>
              </a:rPr>
              <a:t>Оценки сложности алгоритма. Объем вычислений</a:t>
            </a:r>
          </a:p>
        </p:txBody>
      </p:sp>
      <p:sp>
        <p:nvSpPr>
          <p:cNvPr id="23557" name="Text Box 14"/>
          <p:cNvSpPr txBox="1">
            <a:spLocks noChangeArrowheads="1"/>
          </p:cNvSpPr>
          <p:nvPr/>
        </p:nvSpPr>
        <p:spPr bwMode="auto">
          <a:xfrm>
            <a:off x="282575" y="1376363"/>
            <a:ext cx="7937500" cy="44227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Оценка объема вычислений содержит три слагаемых: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1) вычисления, необходимые для поиска опрошенного состояния среди</a:t>
            </a:r>
            <a:br>
              <a:rPr lang="ru-RU" altLang="zh-TW" sz="2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пройденных при каждом тестовом воздействии,</a:t>
            </a:r>
            <a:br>
              <a:rPr lang="ru-RU" altLang="zh-TW" sz="2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nO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bn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</a:t>
            </a:r>
            <a:r>
              <a:rPr lang="ru-RU" altLang="zh-TW" sz="2000" b="0" i="1" baseline="30000">
                <a:latin typeface="Times New Roman" pitchFamily="18" charset="0"/>
                <a:sym typeface="Symbol" pitchFamily="18" charset="2"/>
              </a:rPr>
              <a:t>n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   для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&gt; 1    или 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nO</a:t>
            </a:r>
            <a:r>
              <a:rPr lang="en-US" altLang="zh-TW" sz="2000" b="0" i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bn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3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)   для  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 1;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2) построение множества деревьев   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b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tn</a:t>
            </a:r>
            <a:r>
              <a:rPr lang="ru-RU" altLang="zh-TW" sz="2000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);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3) вычисления в блоке «Распространение с верификацией»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mK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</a:p>
          <a:p>
            <a:pPr marL="342900" indent="-342900">
              <a:spcBef>
                <a:spcPct val="5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где</a:t>
            </a:r>
            <a:endParaRPr lang="en-US" altLang="zh-TW" sz="2000" b="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— число кнопок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,</a:t>
            </a:r>
            <a:endParaRPr lang="en-US" altLang="zh-TW" sz="2000" b="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– максимальное число состояний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-реализации,</a:t>
            </a:r>
            <a:endParaRPr lang="en-US" altLang="zh-TW" sz="2000" b="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– максимальное число переходов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-реализации,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m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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btn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endParaRPr lang="en-US" altLang="zh-TW" sz="2000" b="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– максимальное число состояний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-спецификации,</a:t>
            </a:r>
            <a:endParaRPr lang="en-US" altLang="zh-TW" sz="2000" b="0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2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‑1 – максимальное число состояний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-спецификации.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54E0A3-411E-454C-B82A-BE4FE174C6AD}" type="slidenum">
              <a:rPr lang="ru-RU" smtClean="0"/>
              <a:pPr/>
              <a:t>23</a:t>
            </a:fld>
            <a:endParaRPr lang="ru-RU" smtClean="0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586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4587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588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590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1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45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4589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3562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9.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Развитие теории конформности.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Проблема монотонности</a:t>
            </a: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7948612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Проблема немонотонности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Композиция конформных реализаций компонентов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может быть неконформна композиции спецификаций компонентов.</a:t>
            </a:r>
          </a:p>
        </p:txBody>
      </p:sp>
      <p:sp>
        <p:nvSpPr>
          <p:cNvPr id="24582" name="Text Box 15"/>
          <p:cNvSpPr txBox="1">
            <a:spLocks noChangeArrowheads="1"/>
          </p:cNvSpPr>
          <p:nvPr/>
        </p:nvSpPr>
        <p:spPr bwMode="auto">
          <a:xfrm>
            <a:off x="287338" y="2039938"/>
            <a:ext cx="755332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Особый случай – тестирование в контексте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несохранение конформности –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при тестировании в контексте обнаруживаются «ложные» ошибки.</a:t>
            </a:r>
          </a:p>
        </p:txBody>
      </p:sp>
      <p:sp>
        <p:nvSpPr>
          <p:cNvPr id="24583" name="Text Box 16"/>
          <p:cNvSpPr txBox="1">
            <a:spLocks noChangeArrowheads="1"/>
          </p:cNvSpPr>
          <p:nvPr/>
        </p:nvSpPr>
        <p:spPr bwMode="auto">
          <a:xfrm>
            <a:off x="287338" y="2795588"/>
            <a:ext cx="8594725" cy="12811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Монотонное преобразование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Композиция конформных реализаций компонентов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конформна композиции монотонно преобразованных спецификаций компонентов. </a:t>
            </a:r>
          </a:p>
          <a:p>
            <a:pPr marL="342900" indent="-342900">
              <a:spcBef>
                <a:spcPct val="10000"/>
              </a:spcBef>
            </a:pP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Для тестирования в контексте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Композиция конформной реализации со средой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конформна композиции монотонно преобразованной спецификации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с той же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средой.</a:t>
            </a:r>
          </a:p>
        </p:txBody>
      </p:sp>
      <p:sp>
        <p:nvSpPr>
          <p:cNvPr id="24584" name="Text Box 21"/>
          <p:cNvSpPr txBox="1">
            <a:spLocks noChangeArrowheads="1"/>
          </p:cNvSpPr>
          <p:nvPr/>
        </p:nvSpPr>
        <p:spPr bwMode="auto">
          <a:xfrm>
            <a:off x="71438" y="5199063"/>
            <a:ext cx="8323262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Монотонное преобразование решает две основные задачи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1) Верификация декомпозиции системных требований, т.е. согласованности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    имеющейся спецификации системы со спецификациями компонентов.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2) Если нет спецификации системы, её генерация по спецификациям компонентов.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24585" name="Text Box 22"/>
          <p:cNvSpPr txBox="1">
            <a:spLocks noChangeArrowheads="1"/>
          </p:cNvSpPr>
          <p:nvPr/>
        </p:nvSpPr>
        <p:spPr bwMode="auto">
          <a:xfrm>
            <a:off x="287338" y="4149725"/>
            <a:ext cx="8753475" cy="9794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спецификация системы задана, требуется ее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согласованность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со спецификациями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компонентов: композиция конформных реализация конформна спецификации системы.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Композ. монотонно преобразованных спецификаций –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самая сильная согласованная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D7A68E-FC8C-4517-BF49-D9EB8ABFB9B9}" type="slidenum">
              <a:rPr lang="ru-RU" smtClean="0"/>
              <a:pPr/>
              <a:t>24</a:t>
            </a:fld>
            <a:endParaRPr lang="ru-RU" smtClean="0"/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60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560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61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61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1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561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561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37677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9.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Развитие теории конформности.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Приоритеты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7534275" cy="152876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Примеры систем с приоритетами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1. Выход из дивергенции (приоритет внешних действий над -действиями).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2. Выход из осцилляции (приоритет приема над выдачей).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3. Прерывание цепочки действий (команда «отменить» - «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cancel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»).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4. Приоритетная обработка входных воздействий.</a:t>
            </a:r>
          </a:p>
        </p:txBody>
      </p:sp>
      <p:sp>
        <p:nvSpPr>
          <p:cNvPr id="25606" name="Text Box 16"/>
          <p:cNvSpPr txBox="1">
            <a:spLocks noChangeArrowheads="1"/>
          </p:cNvSpPr>
          <p:nvPr/>
        </p:nvSpPr>
        <p:spPr bwMode="auto">
          <a:xfrm>
            <a:off x="287338" y="3176588"/>
            <a:ext cx="7561262" cy="152876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Что сделано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Определена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-модель с приоритетами.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Модифицированы гипотеза о безопасности и безопасная конформность.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Модифицирована генерация тестов.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Определена композиция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 приоритетами.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287338" y="4829175"/>
            <a:ext cx="6008687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Что не сделано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Пополнение. Монотонное преобразование.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06254D-485E-4B07-B1E7-5CBE72EA8242}" type="slidenum">
              <a:rPr lang="ru-RU" smtClean="0"/>
              <a:pPr/>
              <a:t>25</a:t>
            </a:fld>
            <a:endParaRPr lang="ru-RU" smtClean="0"/>
          </a:p>
        </p:txBody>
      </p:sp>
      <p:grpSp>
        <p:nvGrpSpPr>
          <p:cNvPr id="2662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3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663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3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3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4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4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664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663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3972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6.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Развитие теории конформности.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Безопасная симуляция</a:t>
            </a:r>
          </a:p>
        </p:txBody>
      </p:sp>
      <p:sp>
        <p:nvSpPr>
          <p:cNvPr id="26629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8356600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Симуляция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– конформность, основанная не только на трассах, но и на соответствии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Состояний реализации и спецификации.</a:t>
            </a:r>
          </a:p>
        </p:txBody>
      </p:sp>
      <p:sp>
        <p:nvSpPr>
          <p:cNvPr id="26630" name="Text Box 15"/>
          <p:cNvSpPr txBox="1">
            <a:spLocks noChangeArrowheads="1"/>
          </p:cNvSpPr>
          <p:nvPr/>
        </p:nvSpPr>
        <p:spPr bwMode="auto">
          <a:xfrm>
            <a:off x="287338" y="2533650"/>
            <a:ext cx="8442325" cy="34512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Что сделано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Определена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безопасная симуляция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– слабая симуляция с учетом отказов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(наблюдаемых и ненаблюдаемых), дивергенции и разрушения;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соответствующим образом модифицирована гипотеза о безопасности.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Установлена связь с трассовой конформностью: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ss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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saco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Теоретически исследовано полное тестирование безопасной симуляции.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В отличие от трассовой конформности полное тестирование не всегда возможно.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Найдено достаточное условие полноты тестирования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Предложен общий алгоритм тестирования безопасной симуляции.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практического использования предложена модификация общего алгоритма: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исследование реализации (аналогично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saco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 + верификация.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Конечны семантика, спецификация и реализация (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-недетерминированная).</a:t>
            </a:r>
          </a:p>
        </p:txBody>
      </p:sp>
      <p:sp>
        <p:nvSpPr>
          <p:cNvPr id="26631" name="Text Box 16"/>
          <p:cNvSpPr txBox="1">
            <a:spLocks noChangeArrowheads="1"/>
          </p:cNvSpPr>
          <p:nvPr/>
        </p:nvSpPr>
        <p:spPr bwMode="auto">
          <a:xfrm>
            <a:off x="287338" y="6059488"/>
            <a:ext cx="6008687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Что не сделано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Пополнение. Монотонное преобразование.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26632" name="Text Box 17"/>
          <p:cNvSpPr txBox="1">
            <a:spLocks noChangeArrowheads="1"/>
          </p:cNvSpPr>
          <p:nvPr/>
        </p:nvSpPr>
        <p:spPr bwMode="auto">
          <a:xfrm>
            <a:off x="287338" y="2027238"/>
            <a:ext cx="3954462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Тестирование с открытым состоянием.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C34F4A-3100-4DEA-B766-BD250D6CE106}" type="slidenum">
              <a:rPr lang="ru-RU" smtClean="0"/>
              <a:pPr/>
              <a:t>26</a:t>
            </a:fld>
            <a:endParaRPr lang="ru-RU" smtClean="0"/>
          </a:p>
        </p:txBody>
      </p:sp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7656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7657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7658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7660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61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6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6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6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766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7659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1773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9.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Развитие теории конформности.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преобразованием семантик</a:t>
            </a:r>
          </a:p>
        </p:txBody>
      </p:sp>
      <p:sp>
        <p:nvSpPr>
          <p:cNvPr id="27653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8281987" cy="16668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Реализация и спецификация заданы в разных семантиках.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Преобразованием семантик при тестировании осуществляет программа-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медиатор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спецификационные кнопки  реализационные кнопки,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реализационные наблюдения  спецификационные наблюдения,</a:t>
            </a:r>
          </a:p>
          <a:p>
            <a:pPr marL="342900" indent="-342900">
              <a:buFontTx/>
              <a:buChar char="•"/>
            </a:pP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[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необязательно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]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реализационные состояния  спецификационные состояния.</a:t>
            </a: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87338" y="3114675"/>
            <a:ext cx="8589962" cy="20780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Что сделано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Предложена формализация устройства теста и медиатора.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Модифицированы гипотеза о безопасности и безопасная конформность. 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Дополнительная модификация при преобразовании состояний.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практического использования предложена модификация алгоритма конечного</a:t>
            </a:r>
            <a:br>
              <a:rPr lang="ru-RU" altLang="zh-TW" b="0">
                <a:latin typeface="Times New Roman" pitchFamily="18" charset="0"/>
                <a:sym typeface="Symbol" pitchFamily="18" charset="2"/>
              </a:rPr>
            </a:br>
            <a:r>
              <a:rPr lang="ru-RU" altLang="zh-TW" b="0">
                <a:latin typeface="Times New Roman" pitchFamily="18" charset="0"/>
                <a:sym typeface="Symbol" pitchFamily="18" charset="2"/>
              </a:rPr>
              <a:t>полного тестирования с открытым состоянием.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В том числе – для случая преобразования состояний.</a:t>
            </a:r>
          </a:p>
        </p:txBody>
      </p:sp>
      <p:sp>
        <p:nvSpPr>
          <p:cNvPr id="27655" name="Text Box 16"/>
          <p:cNvSpPr txBox="1">
            <a:spLocks noChangeArrowheads="1"/>
          </p:cNvSpPr>
          <p:nvPr/>
        </p:nvSpPr>
        <p:spPr bwMode="auto">
          <a:xfrm>
            <a:off x="287338" y="5445125"/>
            <a:ext cx="7032625" cy="4302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Не до конца исследованы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Пополнение. Монотонное преобразование.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195C9C-2AD2-4BB2-9C32-650B16A874FC}" type="slidenum">
              <a:rPr lang="ru-RU" smtClean="0"/>
              <a:pPr/>
              <a:t>27</a:t>
            </a:fld>
            <a:endParaRPr lang="ru-RU" smtClean="0"/>
          </a:p>
        </p:txBody>
      </p:sp>
      <p:pic>
        <p:nvPicPr>
          <p:cNvPr id="28675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Спасибо за внимание!</a:t>
            </a:r>
          </a:p>
        </p:txBody>
      </p:sp>
      <p:grpSp>
        <p:nvGrpSpPr>
          <p:cNvPr id="28677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8678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28679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8680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8682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83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84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85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686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chemeClr val="bg1"/>
                      </a:solidFill>
                    </a:rPr>
                    <a:t>&amp;</a:t>
                  </a:r>
                  <a:r>
                    <a:rPr lang="ru-RU" sz="1600" b="0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8687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chemeClr val="bg1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28681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C2FDA8-5543-4D39-B6F5-BC2415151812}" type="slidenum">
              <a:rPr lang="ru-RU" smtClean="0"/>
              <a:pPr/>
              <a:t>3</a:t>
            </a:fld>
            <a:endParaRPr lang="ru-RU" smtClean="0"/>
          </a:p>
        </p:txBody>
      </p: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11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411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11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11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1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1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1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1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411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3821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6.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Проблемы </a:t>
            </a:r>
            <a: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практического тестирования.</a:t>
            </a:r>
            <a:br>
              <a:rPr lang="ru-RU" sz="2400" b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Проблема конечности</a:t>
            </a:r>
          </a:p>
        </p:txBody>
      </p:sp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6796087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Проблема конечности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	- времени генерации тестов,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				- времени тестирования по этим тестам.</a:t>
            </a:r>
          </a:p>
        </p:txBody>
      </p:sp>
      <p:sp>
        <p:nvSpPr>
          <p:cNvPr id="4102" name="Text Box 16"/>
          <p:cNvSpPr txBox="1">
            <a:spLocks noChangeArrowheads="1"/>
          </p:cNvSpPr>
          <p:nvPr/>
        </p:nvSpPr>
        <p:spPr bwMode="auto">
          <a:xfrm>
            <a:off x="287338" y="2060575"/>
            <a:ext cx="6692900" cy="10350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Конечность полного набора тестов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(или одного теста с рестартом).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«Почти» необходимы, но не достаточны: конечность алфавита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endParaRPr lang="ru-RU" altLang="zh-TW" i="1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 конечность спецификации (числа ее переходов).</a:t>
            </a:r>
          </a:p>
        </p:txBody>
      </p:sp>
      <p:sp>
        <p:nvSpPr>
          <p:cNvPr id="4103" name="Text Box 20"/>
          <p:cNvSpPr txBox="1">
            <a:spLocks noChangeArrowheads="1"/>
          </p:cNvSpPr>
          <p:nvPr/>
        </p:nvSpPr>
        <p:spPr bwMode="auto">
          <a:xfrm>
            <a:off x="287338" y="3176588"/>
            <a:ext cx="7383462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Конечность времени тестирования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	- конечность полного набора тестов,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					- конечность времени прогона теста,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					- конечность числа прогонов теста.</a:t>
            </a:r>
          </a:p>
        </p:txBody>
      </p:sp>
      <p:sp>
        <p:nvSpPr>
          <p:cNvPr id="4104" name="Text Box 21"/>
          <p:cNvSpPr txBox="1">
            <a:spLocks noChangeArrowheads="1"/>
          </p:cNvSpPr>
          <p:nvPr/>
        </p:nvSpPr>
        <p:spPr bwMode="auto">
          <a:xfrm>
            <a:off x="287338" y="4221163"/>
            <a:ext cx="8509000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Конечность времени прогона теста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– </a:t>
            </a:r>
            <a:r>
              <a:rPr lang="ru-RU" i="1" u="sng">
                <a:latin typeface="Times New Roman" pitchFamily="18" charset="0"/>
              </a:rPr>
              <a:t>Практические предположения о конечности</a:t>
            </a:r>
            <a:r>
              <a:rPr lang="ru-RU" i="1">
                <a:latin typeface="Times New Roman" pitchFamily="18" charset="0"/>
              </a:rPr>
              <a:t>:</a:t>
            </a:r>
            <a:endParaRPr lang="en-US" i="1"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r>
              <a:rPr lang="ru-RU" b="0">
                <a:latin typeface="Times New Roman" pitchFamily="18" charset="0"/>
              </a:rPr>
              <a:t>времени выполнения конечной последовательности любых действий,</a:t>
            </a:r>
          </a:p>
          <a:p>
            <a:pPr marL="342900" indent="-342900">
              <a:buFontTx/>
              <a:buChar char="•"/>
            </a:pPr>
            <a:r>
              <a:rPr lang="ru-RU" b="0">
                <a:latin typeface="Times New Roman" pitchFamily="18" charset="0"/>
              </a:rPr>
              <a:t>времени передачи воздействия в реализацию и наблюдения от реализации.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105" name="Text Box 22"/>
          <p:cNvSpPr txBox="1">
            <a:spLocks noChangeArrowheads="1"/>
          </p:cNvSpPr>
          <p:nvPr/>
        </p:nvSpPr>
        <p:spPr bwMode="auto">
          <a:xfrm>
            <a:off x="287338" y="5265738"/>
            <a:ext cx="5954712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Конечность полного набора тестов и числа прогонов теста</a:t>
            </a:r>
            <a:r>
              <a:rPr lang="ru-RU" i="1">
                <a:latin typeface="Times New Roman" pitchFamily="18" charset="0"/>
              </a:rPr>
              <a:t>:</a:t>
            </a:r>
            <a:endParaRPr lang="en-US" i="1"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r>
              <a:rPr lang="ru-RU" b="0">
                <a:latin typeface="Times New Roman" pitchFamily="18" charset="0"/>
              </a:rPr>
              <a:t>Ограничения на классы реализаций и спецификаций,</a:t>
            </a:r>
          </a:p>
          <a:p>
            <a:pPr marL="342900" indent="-342900">
              <a:buFontTx/>
              <a:buChar char="•"/>
            </a:pPr>
            <a:r>
              <a:rPr lang="ru-RU" b="0">
                <a:latin typeface="Times New Roman" pitchFamily="18" charset="0"/>
              </a:rPr>
              <a:t>Дополнительные тестовые возможности.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43831" name="Text Box 23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3832" name="Text Box 24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3833" name="Text Box 25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43834" name="Text Box 26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3835" name="Text Box 27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4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16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4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1621 L 5E-6 0.2842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4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4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8402 L 5E-6 0.4358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4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4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3588 L 5E-6 0.5777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43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831" grpId="0"/>
      <p:bldP spid="1143832" grpId="0"/>
      <p:bldP spid="1143833" grpId="0"/>
      <p:bldP spid="1143833" grpId="1"/>
      <p:bldP spid="1143833" grpId="2"/>
      <p:bldP spid="1143833" grpId="3"/>
      <p:bldP spid="1143833" grpId="4"/>
      <p:bldP spid="1143834" grpId="0"/>
      <p:bldP spid="11438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2FB1F7-220E-4DA6-BBD0-3A292D52C4D3}" type="slidenum">
              <a:rPr lang="ru-RU" smtClean="0"/>
              <a:pPr/>
              <a:t>4</a:t>
            </a:fld>
            <a:endParaRPr lang="ru-RU" smtClean="0"/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12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512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12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131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2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3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4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13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5130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6.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Поблемы практического тестирования.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открытым состоянием</a:t>
            </a:r>
          </a:p>
        </p:txBody>
      </p:sp>
      <p:sp>
        <p:nvSpPr>
          <p:cNvPr id="5125" name="Text Box 14"/>
          <p:cNvSpPr txBox="1">
            <a:spLocks noChangeArrowheads="1"/>
          </p:cNvSpPr>
          <p:nvPr/>
        </p:nvSpPr>
        <p:spPr bwMode="auto">
          <a:xfrm>
            <a:off x="287338" y="1566863"/>
            <a:ext cx="7870825" cy="207803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есть операция опроса текущего состояния реализации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 эта операция достоверная (всегда выполняется правильно),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то ее можно использовать при тестировании.</a:t>
            </a:r>
          </a:p>
          <a:p>
            <a:pPr marL="342900" indent="-342900"/>
            <a:endParaRPr lang="ru-RU" altLang="zh-TW" b="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Такое тестирование называется тестированием с открытым состоянием.</a:t>
            </a:r>
          </a:p>
          <a:p>
            <a:pPr marL="342900" indent="-342900"/>
            <a:endParaRPr lang="ru-RU" altLang="zh-TW" b="0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такой тестовой возможности нет, тестирование - с закрытым состоянием.</a:t>
            </a:r>
          </a:p>
        </p:txBody>
      </p:sp>
      <p:sp>
        <p:nvSpPr>
          <p:cNvPr id="5126" name="Text Box 24"/>
          <p:cNvSpPr txBox="1">
            <a:spLocks noChangeArrowheads="1"/>
          </p:cNvSpPr>
          <p:nvPr/>
        </p:nvSpPr>
        <p:spPr bwMode="auto">
          <a:xfrm>
            <a:off x="287338" y="3975100"/>
            <a:ext cx="7931150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Открытое состояние дает возможность использовать для полного тестирования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конечный набор тестов во многих случаях,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когда тестирование с закрытым состоянием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требует бесконечного полного набора тестов.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142136-CC56-4704-8EC7-CAED9A3E9FEF}" type="slidenum">
              <a:rPr lang="ru-RU" smtClean="0"/>
              <a:pPr/>
              <a:t>5</a:t>
            </a:fld>
            <a:endParaRPr lang="ru-RU" smtClean="0"/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15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616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16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163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4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6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16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6162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4996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6.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Поблемы практического тестирования.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Ограничения на недетерминизм реализации</a:t>
            </a:r>
          </a:p>
        </p:txBody>
      </p:sp>
      <p:sp>
        <p:nvSpPr>
          <p:cNvPr id="6149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5935662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Конечность числа неэквивалентных погодных условий.</a:t>
            </a:r>
          </a:p>
          <a:p>
            <a:pPr marL="342900" indent="-342900">
              <a:buFontTx/>
              <a:buChar char="•"/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Управление недетерминированным выбором (погодой)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или ограничение на недетерминированный выбор.</a:t>
            </a:r>
          </a:p>
        </p:txBody>
      </p:sp>
      <p:sp>
        <p:nvSpPr>
          <p:cNvPr id="6150" name="Text Box 16"/>
          <p:cNvSpPr txBox="1">
            <a:spLocks noChangeArrowheads="1"/>
          </p:cNvSpPr>
          <p:nvPr/>
        </p:nvSpPr>
        <p:spPr bwMode="auto">
          <a:xfrm>
            <a:off x="287338" y="2363788"/>
            <a:ext cx="5184775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Пример управления погодой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недетерминизм как следствие псевдопараллелизма.</a:t>
            </a:r>
          </a:p>
        </p:txBody>
      </p:sp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287338" y="4011613"/>
            <a:ext cx="8323262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Уточнение понятия детерминизма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Обычно – каждая трасса заканчивается не более, чем в одном состоянии.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Дополнительно требуется – в каждом достижимом состоянии 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каждая кнопка 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endParaRPr lang="ru-RU" altLang="zh-TW" b="0" i="1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определяет ровно одно наблюдение (не более одного перехода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</a:t>
            </a:r>
            <a:r>
              <a:rPr lang="en-US" b="0" i="1">
                <a:latin typeface="Times New Roman" pitchFamily="18" charset="0"/>
              </a:rPr>
              <a:t>i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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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i`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, где   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z</a:t>
            </a:r>
            <a:r>
              <a:rPr lang="en-US" b="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b="0" i="1">
                <a:latin typeface="Times New Roman" pitchFamily="18" charset="0"/>
                <a:sym typeface="Symbol" pitchFamily="18" charset="2"/>
              </a:rPr>
              <a:t>P</a:t>
            </a:r>
            <a:r>
              <a:rPr lang="ru-RU" b="0">
                <a:latin typeface="Times New Roman" pitchFamily="18" charset="0"/>
                <a:sym typeface="Symbol" pitchFamily="18" charset="2"/>
              </a:rPr>
              <a:t>).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6152" name="Text Box 18"/>
          <p:cNvSpPr txBox="1">
            <a:spLocks noChangeArrowheads="1"/>
          </p:cNvSpPr>
          <p:nvPr/>
        </p:nvSpPr>
        <p:spPr bwMode="auto">
          <a:xfrm>
            <a:off x="287338" y="5402263"/>
            <a:ext cx="7539037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en-US" altLang="zh-TW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t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-недетерминизм</a:t>
            </a:r>
            <a:r>
              <a:rPr lang="ru-RU" b="0">
                <a:latin typeface="Times New Roman" pitchFamily="18" charset="0"/>
              </a:rPr>
              <a:t>:</a:t>
            </a:r>
            <a:r>
              <a:rPr lang="en-US" b="0">
                <a:latin typeface="Times New Roman" pitchFamily="18" charset="0"/>
              </a:rPr>
              <a:t> </a:t>
            </a:r>
            <a:r>
              <a:rPr lang="ru-RU" b="0">
                <a:latin typeface="Times New Roman" pitchFamily="18" charset="0"/>
              </a:rPr>
              <a:t> если в состоянии  </a:t>
            </a:r>
            <a:r>
              <a:rPr lang="en-US" b="0" i="1">
                <a:latin typeface="Times New Roman" pitchFamily="18" charset="0"/>
              </a:rPr>
              <a:t>i</a:t>
            </a:r>
            <a:r>
              <a:rPr lang="ru-RU" b="0">
                <a:latin typeface="Times New Roman" pitchFamily="18" charset="0"/>
              </a:rPr>
              <a:t>  кнопку  </a:t>
            </a:r>
            <a:r>
              <a:rPr lang="en-US" b="0" i="1">
                <a:latin typeface="Times New Roman" pitchFamily="18" charset="0"/>
              </a:rPr>
              <a:t>P</a:t>
            </a:r>
            <a:r>
              <a:rPr lang="ru-RU" b="0">
                <a:latin typeface="Times New Roman" pitchFamily="18" charset="0"/>
              </a:rPr>
              <a:t>  нажимать  </a:t>
            </a:r>
            <a:r>
              <a:rPr lang="en-US" b="0" i="1">
                <a:latin typeface="Times New Roman" pitchFamily="18" charset="0"/>
              </a:rPr>
              <a:t>t</a:t>
            </a:r>
            <a:r>
              <a:rPr lang="ru-RU" b="0">
                <a:latin typeface="Times New Roman" pitchFamily="18" charset="0"/>
              </a:rPr>
              <a:t>  раз,</a:t>
            </a:r>
          </a:p>
          <a:p>
            <a:pPr marL="342900" indent="-342900"/>
            <a:r>
              <a:rPr lang="ru-RU" b="0">
                <a:latin typeface="Times New Roman" pitchFamily="18" charset="0"/>
              </a:rPr>
              <a:t>то реализация продемонстрирует все возможные варианты поведения,</a:t>
            </a:r>
          </a:p>
          <a:p>
            <a:pPr marL="342900" indent="-342900"/>
            <a:r>
              <a:rPr lang="ru-RU" b="0">
                <a:latin typeface="Times New Roman" pitchFamily="18" charset="0"/>
              </a:rPr>
              <a:t>то есть будут получены все возможные пары (наблюдение, постсостояние).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49971" name="Text Box 19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9972" name="Text Box 20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9973" name="Text Box 21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49974" name="Text Box 22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49975" name="Text Box 23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158" name="Text Box 24"/>
          <p:cNvSpPr txBox="1">
            <a:spLocks noChangeArrowheads="1"/>
          </p:cNvSpPr>
          <p:nvPr/>
        </p:nvSpPr>
        <p:spPr bwMode="auto">
          <a:xfrm>
            <a:off x="287338" y="3192463"/>
            <a:ext cx="5848350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Пример ограничения на недетерминизм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ограничиваемся классом детерминированных реализаций.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4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49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52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4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49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5278 L 5E-6 0.2789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4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7894 L 5E-6 0.3997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4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4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4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9977 L 5E-6 0.5990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4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71" grpId="0"/>
      <p:bldP spid="1149972" grpId="0"/>
      <p:bldP spid="1149973" grpId="0"/>
      <p:bldP spid="1149973" grpId="1"/>
      <p:bldP spid="1149973" grpId="2"/>
      <p:bldP spid="1149973" grpId="3"/>
      <p:bldP spid="1149973" grpId="4"/>
      <p:bldP spid="1149974" grpId="0"/>
      <p:bldP spid="11499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5624E0-F392-475E-849D-E30FB8EAC768}" type="slidenum">
              <a:rPr lang="ru-RU" smtClean="0"/>
              <a:pPr/>
              <a:t>6</a:t>
            </a:fld>
            <a:endParaRPr lang="ru-RU" smtClean="0"/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718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718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718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718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9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9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719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718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2013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6.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Поблемы практического тестирования.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Ограниченное отношение безопасности кнопок </a:t>
            </a:r>
            <a:r>
              <a:rPr lang="en-US" sz="2000" i="1" u="sng">
                <a:solidFill>
                  <a:schemeClr val="tx2"/>
                </a:solidFill>
                <a:cs typeface="+mn-cs"/>
              </a:rPr>
              <a:t>safe by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7173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7102475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Правила для отношения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ru-RU" altLang="zh-TW" i="1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by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позволяют после различных трасс,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заканчивающихся в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 в одном множестве состояний,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по-разному определять безопасные кнопки.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287338" y="2312988"/>
            <a:ext cx="7315200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При наличии циклов мы получаем бесконечную цепочку конечных трасс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 произвольным распределением безопасных кнопок после этих трасс.</a:t>
            </a:r>
            <a:endParaRPr lang="ru-RU" altLang="zh-TW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Это один из источников бесконечности полного набора тестов.</a:t>
            </a:r>
          </a:p>
        </p:txBody>
      </p: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287338" y="3392488"/>
            <a:ext cx="8358187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Ограниченный </a:t>
            </a:r>
            <a:r>
              <a:rPr lang="en-US" altLang="zh-TW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ru-RU" altLang="zh-TW" i="1" u="sng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by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трассы, заканчивающиеся в одном множестве состояний</a:t>
            </a:r>
          </a:p>
          <a:p>
            <a:pPr marL="342900" indent="-342900"/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-спецификации, имеют одинаковые множества безопасных после них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-кнопок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(и всех кнопок, поскольку безопасность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-кнопок одинакова для этих трасс)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.</a:t>
            </a:r>
            <a:endParaRPr lang="ru-RU" altLang="zh-TW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287338" y="4437063"/>
            <a:ext cx="7419975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altLang="zh-TW" b="0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: Безопасность кнопки  </a:t>
            </a:r>
            <a:r>
              <a:rPr lang="en-US" altLang="zh-TW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  во множестве состояний  </a:t>
            </a:r>
            <a:r>
              <a:rPr lang="en-US" altLang="zh-TW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b="0">
                <a:latin typeface="Times New Roman" pitchFamily="18" charset="0"/>
              </a:rPr>
              <a:t>:	</a:t>
            </a:r>
            <a:r>
              <a:rPr lang="en-US" b="0" i="1">
                <a:latin typeface="Times New Roman" pitchFamily="18" charset="0"/>
              </a:rPr>
              <a:t>P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b="0" i="1">
                <a:latin typeface="Times New Roman" pitchFamily="18" charset="0"/>
              </a:rPr>
              <a:t>S</a:t>
            </a:r>
            <a:endParaRPr lang="ru-RU" b="0">
              <a:latin typeface="Times New Roman" pitchFamily="18" charset="0"/>
            </a:endParaRPr>
          </a:p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altLang="zh-TW" b="0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: Безопасность кнопки  </a:t>
            </a:r>
            <a:r>
              <a:rPr lang="en-US" altLang="zh-TW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  в состоянии  </a:t>
            </a:r>
            <a:r>
              <a:rPr lang="en-US" altLang="zh-TW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b="0">
                <a:latin typeface="Times New Roman" pitchFamily="18" charset="0"/>
              </a:rPr>
              <a:t>:		</a:t>
            </a:r>
            <a:r>
              <a:rPr lang="en-US" b="0" i="1">
                <a:latin typeface="Times New Roman" pitchFamily="18" charset="0"/>
              </a:rPr>
              <a:t>P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i="1">
                <a:latin typeface="Times New Roman" pitchFamily="18" charset="0"/>
              </a:rPr>
              <a:t>safe</a:t>
            </a:r>
            <a:r>
              <a:rPr lang="ru-RU" b="0">
                <a:latin typeface="Times New Roman" pitchFamily="18" charset="0"/>
              </a:rPr>
              <a:t>  </a:t>
            </a:r>
            <a:r>
              <a:rPr lang="en-US" b="0" i="1">
                <a:latin typeface="Times New Roman" pitchFamily="18" charset="0"/>
              </a:rPr>
              <a:t>s</a:t>
            </a:r>
            <a:endParaRPr lang="ru-RU" b="0">
              <a:latin typeface="Times New Roman" pitchFamily="18" charset="0"/>
            </a:endParaRPr>
          </a:p>
          <a:p>
            <a:pPr marL="342900" indent="-342900"/>
            <a:r>
              <a:rPr lang="ru-RU" b="0">
                <a:latin typeface="Times New Roman" pitchFamily="18" charset="0"/>
              </a:rPr>
              <a:t>Множество безопасных трасс спецификации  </a:t>
            </a:r>
            <a:r>
              <a:rPr lang="en-US" i="1">
                <a:latin typeface="Times New Roman" pitchFamily="18" charset="0"/>
              </a:rPr>
              <a:t>S</a:t>
            </a:r>
            <a:r>
              <a:rPr lang="ru-RU" b="0">
                <a:latin typeface="Times New Roman" pitchFamily="18" charset="0"/>
              </a:rPr>
              <a:t>  обозначим</a:t>
            </a:r>
            <a:r>
              <a:rPr lang="ru-RU" altLang="zh-TW">
                <a:latin typeface="Times New Roman" pitchFamily="18" charset="0"/>
              </a:rPr>
              <a:t>    </a:t>
            </a:r>
            <a:r>
              <a:rPr lang="en-US" altLang="zh-TW" i="1"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ru-RU" altLang="zh-TW" b="0">
                <a:latin typeface="Times New Roman" pitchFamily="18" charset="0"/>
              </a:rPr>
              <a:t>(</a:t>
            </a:r>
            <a:r>
              <a:rPr lang="en-US" altLang="zh-TW" i="1">
                <a:latin typeface="Times New Roman" pitchFamily="18" charset="0"/>
                <a:ea typeface="新細明體" pitchFamily="18" charset="-120"/>
              </a:rPr>
              <a:t>S</a:t>
            </a:r>
            <a:r>
              <a:rPr lang="ru-RU" altLang="zh-TW" b="0">
                <a:latin typeface="Times New Roman" pitchFamily="18" charset="0"/>
              </a:rPr>
              <a:t>)</a:t>
            </a:r>
            <a:r>
              <a:rPr lang="ru-RU" altLang="zh-TW">
                <a:latin typeface="Times New Roman" pitchFamily="18" charset="0"/>
              </a:rPr>
              <a:t> </a:t>
            </a:r>
          </a:p>
        </p:txBody>
      </p:sp>
      <p:sp>
        <p:nvSpPr>
          <p:cNvPr id="1152018" name="Text Box 18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52019" name="Text Box 19"/>
          <p:cNvSpPr txBox="1">
            <a:spLocks noChangeArrowheads="1"/>
          </p:cNvSpPr>
          <p:nvPr/>
        </p:nvSpPr>
        <p:spPr bwMode="auto">
          <a:xfrm>
            <a:off x="34925" y="63896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52020" name="Text Box 20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52021" name="Text Box 21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52022" name="Text Box 22"/>
          <p:cNvSpPr txBox="1">
            <a:spLocks noChangeArrowheads="1"/>
          </p:cNvSpPr>
          <p:nvPr/>
        </p:nvSpPr>
        <p:spPr bwMode="auto">
          <a:xfrm>
            <a:off x="34925" y="60293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7182" name="Text Box 24"/>
          <p:cNvSpPr txBox="1">
            <a:spLocks noChangeArrowheads="1"/>
          </p:cNvSpPr>
          <p:nvPr/>
        </p:nvSpPr>
        <p:spPr bwMode="auto">
          <a:xfrm>
            <a:off x="287338" y="5481638"/>
            <a:ext cx="7627937" cy="43021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 конечным числом состояний число множеств состояний конечно.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5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52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527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52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5277 L 5E-6 0.3101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1018 L 5E-6 0.46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5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5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625 L 5E-6 0.61481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018" grpId="0"/>
      <p:bldP spid="1152019" grpId="0"/>
      <p:bldP spid="1152020" grpId="0"/>
      <p:bldP spid="1152020" grpId="1"/>
      <p:bldP spid="1152020" grpId="2"/>
      <p:bldP spid="1152020" grpId="3"/>
      <p:bldP spid="1152020" grpId="4"/>
      <p:bldP spid="1152021" grpId="0"/>
      <p:bldP spid="11520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C2B2A3A-70A5-41E8-B0F8-309732C47F2D}" type="slidenum">
              <a:rPr lang="ru-RU" smtClean="0"/>
              <a:pPr/>
              <a:t>7</a:t>
            </a:fld>
            <a:endParaRPr lang="ru-RU" smtClean="0"/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8205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8206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820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8209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0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1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2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1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821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8208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54061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7.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закрытым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Ограничение на семантику и спецификацию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8197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8286750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Рассматриваются наборы примитивных тестов.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конечной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семантики по одной трассе спецификации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генерируется конечное число тестов.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Конечность числа тестов = конечность числа трасс, по которым они генерируются.</a:t>
            </a:r>
            <a:endParaRPr lang="ru-RU" altLang="zh-TW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198" name="Text Box 16"/>
          <p:cNvSpPr txBox="1">
            <a:spLocks noChangeArrowheads="1"/>
          </p:cNvSpPr>
          <p:nvPr/>
        </p:nvSpPr>
        <p:spPr bwMode="auto">
          <a:xfrm>
            <a:off x="287338" y="2600325"/>
            <a:ext cx="8382000" cy="9794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Ограничения на спецификацию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Если 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конечно, спецификация конечна и в ней нет циклов, то число трасс конечно.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Не любой цикл приводит к бесконечности числа трасс для генерации тестов.</a:t>
            </a:r>
          </a:p>
        </p:txBody>
      </p:sp>
      <p:sp>
        <p:nvSpPr>
          <p:cNvPr id="8199" name="Text Box 17"/>
          <p:cNvSpPr txBox="1">
            <a:spLocks noChangeArrowheads="1"/>
          </p:cNvSpPr>
          <p:nvPr/>
        </p:nvSpPr>
        <p:spPr bwMode="auto">
          <a:xfrm>
            <a:off x="287338" y="3681413"/>
            <a:ext cx="8653462" cy="704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altLang="zh-TW" b="0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b="0" u="sng">
                <a:latin typeface="Times New Roman" pitchFamily="18" charset="0"/>
                <a:sym typeface="Symbol" pitchFamily="18" charset="2"/>
              </a:rPr>
              <a:t>-спецификации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: состояние 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демоническое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если после него нет ошибок: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любая актуальная тестовая трасса   , где    заканчивается в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 не является ошибкой.</a:t>
            </a:r>
          </a:p>
        </p:txBody>
      </p:sp>
      <p:sp>
        <p:nvSpPr>
          <p:cNvPr id="1154066" name="Text Box 18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54067" name="Text Box 19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54068" name="Text Box 20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54070" name="Text Box 22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8204" name="Text Box 23"/>
          <p:cNvSpPr txBox="1">
            <a:spLocks noChangeArrowheads="1"/>
          </p:cNvSpPr>
          <p:nvPr/>
        </p:nvSpPr>
        <p:spPr bwMode="auto">
          <a:xfrm>
            <a:off x="287338" y="4473575"/>
            <a:ext cx="7932737" cy="20780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того, чтобы для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конечной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спецификации в 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конечном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алфавите существовал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полный набор трасс ограниченной длины необходимо и достаточно, чтобы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 любой маршрут с безопасной трассой не содержал цикла,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проходящего через недемонические состояния.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Длина трасс такого набора имеет точную верхнюю оценку 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 2</a:t>
            </a:r>
            <a:r>
              <a:rPr lang="en-US" altLang="zh-TW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-1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где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	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- число состояний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-спецификации,</a:t>
            </a:r>
            <a:endParaRPr lang="ru-RU" altLang="zh-TW">
              <a:latin typeface="Times New Roman" pitchFamily="18" charset="0"/>
              <a:sym typeface="Symbol" pitchFamily="18" charset="2"/>
            </a:endParaRPr>
          </a:p>
          <a:p>
            <a:pPr marL="342900" indent="-342900"/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	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- число состояний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5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54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946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5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54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9467 L 5E-6 0.3574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5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4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4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574 L 5E-6 0.46759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5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4066" grpId="0"/>
      <p:bldP spid="1154067" grpId="0"/>
      <p:bldP spid="1154068" grpId="0"/>
      <p:bldP spid="1154068" grpId="1"/>
      <p:bldP spid="1154068" grpId="2"/>
      <p:bldP spid="1154068" grpId="3"/>
      <p:bldP spid="11540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B3F937-E3ED-4275-88C0-1CADFC0528DE}" type="slidenum">
              <a:rPr lang="ru-RU" smtClean="0"/>
              <a:pPr/>
              <a:t>8</a:t>
            </a:fld>
            <a:endParaRPr lang="ru-RU" smtClean="0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22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923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23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233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4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6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23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9232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020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7.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закрытым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Ограничение на размер реализации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287338" y="1268413"/>
            <a:ext cx="8629650" cy="13747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-спецификация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и безопасно-тестируемая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-реализация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Трасса  - безопасная в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 кнопка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безопасна после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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Обозначим:	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- (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единственное) состояние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в котором заканчивается  .</a:t>
            </a:r>
          </a:p>
          <a:p>
            <a:pPr marL="342900" indent="-342900"/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			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-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одно из состояний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в котором заканчивается  .</a:t>
            </a:r>
          </a:p>
        </p:txBody>
      </p:sp>
      <p:sp>
        <p:nvSpPr>
          <p:cNvPr id="1160209" name="Text Box 17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0210" name="Text Box 18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0211" name="Text Box 19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0212" name="Text Box 20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226" name="Text Box 22"/>
          <p:cNvSpPr txBox="1">
            <a:spLocks noChangeArrowheads="1"/>
          </p:cNvSpPr>
          <p:nvPr/>
        </p:nvSpPr>
        <p:spPr bwMode="auto">
          <a:xfrm>
            <a:off x="287338" y="2863850"/>
            <a:ext cx="8448675" cy="1069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Если для  тройки   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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есть примитивный тест, сгенерированной по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трассе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`   такой, что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b="0" baseline="-25000">
                <a:latin typeface="Times New Roman" pitchFamily="18" charset="0"/>
                <a:sym typeface="Symbol" pitchFamily="18" charset="2"/>
              </a:rPr>
              <a:t>`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в котором после   `   нажимается кнопка  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то такой набор тестов будет полным для ограниченного отношения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by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9227" name="Text Box 23"/>
          <p:cNvSpPr txBox="1">
            <a:spLocks noChangeArrowheads="1"/>
          </p:cNvSpPr>
          <p:nvPr/>
        </p:nvSpPr>
        <p:spPr bwMode="auto">
          <a:xfrm>
            <a:off x="287338" y="4103688"/>
            <a:ext cx="7631112" cy="7651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При однократном прогоне теста на реализации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мы получаем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последовательность пар состояний 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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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), где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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- префикс трассы .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9228" name="Text Box 24"/>
          <p:cNvSpPr txBox="1">
            <a:spLocks noChangeArrowheads="1"/>
          </p:cNvSpPr>
          <p:nvPr/>
        </p:nvSpPr>
        <p:spPr bwMode="auto">
          <a:xfrm>
            <a:off x="287338" y="5022850"/>
            <a:ext cx="7985125" cy="10699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простой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для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 если хотя бы при одном его прогоне в полученной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последовательности пар состояний нет одинаковых пар.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Для полноты тестирования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  достаточно тестов простых для  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6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60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5E-6 0.2263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6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60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22639 L 5E-6 0.4152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6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60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60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1527 L 5E-6 0.5465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6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0209" grpId="0"/>
      <p:bldP spid="1160210" grpId="0"/>
      <p:bldP spid="1160211" grpId="0"/>
      <p:bldP spid="1160211" grpId="1"/>
      <p:bldP spid="1160211" grpId="2"/>
      <p:bldP spid="1160211" grpId="3"/>
      <p:bldP spid="11602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01F928-A0BD-47B3-BFCD-1DC57A1CB6A6}" type="slidenum">
              <a:rPr lang="ru-RU" smtClean="0"/>
              <a:pPr/>
              <a:t>9</a:t>
            </a:fld>
            <a:endParaRPr lang="ru-RU" smtClean="0"/>
          </a:p>
        </p:txBody>
      </p:sp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253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10254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255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257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8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0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 sz="1600" b="0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2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>
                      <a:solidFill>
                        <a:srgbClr val="567F9E"/>
                      </a:solidFill>
                      <a:latin typeface="Times New Roman" pitchFamily="18" charset="0"/>
                    </a:rPr>
                    <a:t>Семантики взаимодействия с отказами, дивергенцией и разрушением</a:t>
                  </a:r>
                </a:p>
              </p:txBody>
            </p:sp>
          </p:grpSp>
          <p:sp>
            <p:nvSpPr>
              <p:cNvPr id="10256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 b="0"/>
                  <a:t>(27)</a:t>
                </a:r>
              </a:p>
            </p:txBody>
          </p:sp>
        </p:grpSp>
      </p:grpSp>
      <p:sp>
        <p:nvSpPr>
          <p:cNvPr id="1162253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b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7. </a:t>
            </a:r>
            <a: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Тестирование с закрытым состоянием.</a:t>
            </a:r>
            <a:br>
              <a:rPr lang="ru-RU" sz="2400" b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ru-RU" sz="2000" b="0" i="1" u="sng">
                <a:solidFill>
                  <a:schemeClr val="tx2"/>
                </a:solidFill>
                <a:cs typeface="+mn-cs"/>
              </a:rPr>
              <a:t>Оценка длины простого теста</a:t>
            </a:r>
            <a:endParaRPr lang="ru-RU" sz="2000" i="1" u="sng">
              <a:solidFill>
                <a:schemeClr val="tx2"/>
              </a:solidFill>
              <a:cs typeface="+mn-cs"/>
            </a:endParaRPr>
          </a:p>
        </p:txBody>
      </p:sp>
      <p:sp>
        <p:nvSpPr>
          <p:cNvPr id="1162255" name="Text Box 15"/>
          <p:cNvSpPr txBox="1">
            <a:spLocks noChangeArrowheads="1"/>
          </p:cNvSpPr>
          <p:nvPr/>
        </p:nvSpPr>
        <p:spPr bwMode="auto">
          <a:xfrm>
            <a:off x="34925" y="63881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2256" name="Text Box 16"/>
          <p:cNvSpPr txBox="1">
            <a:spLocks noChangeArrowheads="1"/>
          </p:cNvSpPr>
          <p:nvPr/>
        </p:nvSpPr>
        <p:spPr bwMode="auto">
          <a:xfrm>
            <a:off x="34925" y="65690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62257" name="Text Box 17"/>
          <p:cNvSpPr txBox="1">
            <a:spLocks noChangeArrowheads="1"/>
          </p:cNvSpPr>
          <p:nvPr/>
        </p:nvSpPr>
        <p:spPr bwMode="auto">
          <a:xfrm>
            <a:off x="0" y="1335088"/>
            <a:ext cx="2873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rgbClr val="FF0000"/>
                </a:solidFill>
                <a:sym typeface="Wingdings" pitchFamily="2" charset="2"/>
              </a:rPr>
              <a:t></a:t>
            </a:r>
          </a:p>
        </p:txBody>
      </p:sp>
      <p:sp>
        <p:nvSpPr>
          <p:cNvPr id="1162258" name="Text Box 18"/>
          <p:cNvSpPr txBox="1">
            <a:spLocks noChangeArrowheads="1"/>
          </p:cNvSpPr>
          <p:nvPr/>
        </p:nvSpPr>
        <p:spPr bwMode="auto">
          <a:xfrm>
            <a:off x="34925" y="62087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0249" name="Text Box 22"/>
          <p:cNvSpPr txBox="1">
            <a:spLocks noChangeArrowheads="1"/>
          </p:cNvSpPr>
          <p:nvPr/>
        </p:nvSpPr>
        <p:spPr bwMode="auto">
          <a:xfrm>
            <a:off x="287338" y="1268413"/>
            <a:ext cx="8208962" cy="11620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Оценка сверху длины </a:t>
            </a:r>
            <a:r>
              <a:rPr lang="en-US" altLang="zh-TW" sz="2000" b="0" i="1" u="sng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 простого теста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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nK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</a:t>
            </a:r>
            <a:r>
              <a:rPr lang="ru-RU" altLang="zh-TW" sz="2000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2000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-1)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Набор всех тестов длины 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содержит все простые тесты для всех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реализаций с числом состояний 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т.е. полон на этом классе реализаций.</a:t>
            </a:r>
            <a:endParaRPr lang="en-US" altLang="zh-TW" sz="20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0250" name="Text Box 23"/>
          <p:cNvSpPr txBox="1">
            <a:spLocks noChangeArrowheads="1"/>
          </p:cNvSpPr>
          <p:nvPr/>
        </p:nvSpPr>
        <p:spPr bwMode="auto">
          <a:xfrm>
            <a:off x="287338" y="2457450"/>
            <a:ext cx="8450262" cy="14668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 altLang="zh-TW" sz="2000" b="0" u="sng">
                <a:latin typeface="Times New Roman" pitchFamily="18" charset="0"/>
                <a:sym typeface="Symbol" pitchFamily="18" charset="2"/>
              </a:rPr>
              <a:t>Точность оценки по порядку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: Для любых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и 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 существуют</a:t>
            </a:r>
          </a:p>
          <a:p>
            <a:pPr marL="342900" indent="-342900">
              <a:spcBef>
                <a:spcPct val="30000"/>
              </a:spcBef>
            </a:pP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семантика с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действиями, </a:t>
            </a:r>
            <a:r>
              <a:rPr lang="en-US" altLang="zh-TW" sz="20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-спецификация с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состояниями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и неконформная реализация с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 состояниями,</a:t>
            </a:r>
          </a:p>
          <a:p>
            <a:pPr marL="342900" indent="-342900"/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ошибка в которой не может быть обнаружена тестом длины меньше </a:t>
            </a:r>
            <a:r>
              <a:rPr lang="en-US" altLang="zh-TW" sz="2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O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sz="2000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zh-TW" sz="2000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sz="2000" b="0">
                <a:latin typeface="Times New Roman" pitchFamily="18" charset="0"/>
                <a:sym typeface="Symbol" pitchFamily="18" charset="2"/>
              </a:rPr>
              <a:t>).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0251" name="Text Box 24"/>
          <p:cNvSpPr txBox="1">
            <a:spLocks noChangeArrowheads="1"/>
          </p:cNvSpPr>
          <p:nvPr/>
        </p:nvSpPr>
        <p:spPr bwMode="auto">
          <a:xfrm>
            <a:off x="287338" y="3968750"/>
            <a:ext cx="7005637" cy="9794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spcBef>
                <a:spcPct val="30000"/>
              </a:spcBef>
            </a:pPr>
            <a:r>
              <a:rPr lang="ru-RU" altLang="zh-TW" b="0">
                <a:latin typeface="Times New Roman" pitchFamily="18" charset="0"/>
                <a:sym typeface="Symbol" pitchFamily="18" charset="2"/>
              </a:rPr>
              <a:t>Даже для семантики с ограниченным число действий оценка остается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суперполиномиальной:  семантика с двумя действиями, для которой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в точной верхней оценке  показатель степени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заменяется на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zh-TW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ln 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altLang="zh-TW" b="0" baseline="30000"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0252" name="Text Box 25"/>
          <p:cNvSpPr txBox="1">
            <a:spLocks noChangeArrowheads="1"/>
          </p:cNvSpPr>
          <p:nvPr/>
        </p:nvSpPr>
        <p:spPr bwMode="auto">
          <a:xfrm>
            <a:off x="287338" y="4976813"/>
            <a:ext cx="7842250" cy="1528762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-спецификации, на которых достигаются эти оценки, недетерминированы.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Для детерминированной </a:t>
            </a:r>
            <a:r>
              <a:rPr lang="en-US" altLang="zh-TW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-спецификации 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altLang="zh-TW" b="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   (а не  2</a:t>
            </a:r>
            <a:r>
              <a:rPr lang="en-US" altLang="zh-TW" b="0" i="1" baseline="30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k</a:t>
            </a:r>
            <a:r>
              <a:rPr lang="ru-RU" altLang="zh-TW" b="0">
                <a:latin typeface="Times New Roman" pitchFamily="18" charset="0"/>
                <a:sym typeface="Symbol" pitchFamily="18" charset="2"/>
              </a:rPr>
              <a:t>-1).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Даже минимальный недетерминизм (нет -переходов и только в одном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состоянии только по одному действию есть два перехода в разные состояния)</a:t>
            </a:r>
          </a:p>
          <a:p>
            <a:pPr marL="342900" indent="-342900"/>
            <a:r>
              <a:rPr lang="ru-RU" altLang="zh-TW" b="0">
                <a:latin typeface="Times New Roman" pitchFamily="18" charset="0"/>
                <a:sym typeface="Symbol" pitchFamily="18" charset="2"/>
              </a:rPr>
              <a:t>оставляет оценки суперполиномиальными.</a:t>
            </a:r>
            <a:r>
              <a:rPr lang="ru-RU" altLang="zh-TW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6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162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46 L 5E-6 0.1736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6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8" dur="500"/>
                                        <p:tgtEl>
                                          <p:spTgt spid="1162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7361 L 5E-6 0.38889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6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38889 L 5E-6 0.541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62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55" grpId="0"/>
      <p:bldP spid="1162256" grpId="0"/>
      <p:bldP spid="1162257" grpId="0"/>
      <p:bldP spid="1162257" grpId="1"/>
      <p:bldP spid="1162257" grpId="2"/>
      <p:bldP spid="1162257" grpId="3"/>
      <p:bldP spid="116225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161391</TotalTime>
  <Words>3281</Words>
  <Application>Microsoft Office PowerPoint</Application>
  <PresentationFormat>Экран (4:3)</PresentationFormat>
  <Paragraphs>510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Times New Roman</vt:lpstr>
      <vt:lpstr>Symbol</vt:lpstr>
      <vt:lpstr>新細明體</vt:lpstr>
      <vt:lpstr>Wingdings 3</vt:lpstr>
      <vt:lpstr>Wingdings</vt:lpstr>
      <vt:lpstr>Default Design</vt:lpstr>
      <vt:lpstr>Слайд 1</vt:lpstr>
      <vt:lpstr>План доклада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1309</cp:revision>
  <dcterms:created xsi:type="dcterms:W3CDTF">2004-09-07T08:30:49Z</dcterms:created>
  <dcterms:modified xsi:type="dcterms:W3CDTF">2016-03-16T18:18:09Z</dcterms:modified>
</cp:coreProperties>
</file>