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0"/>
  </p:notesMasterIdLst>
  <p:sldIdLst>
    <p:sldId id="776" r:id="rId2"/>
    <p:sldId id="775" r:id="rId3"/>
    <p:sldId id="853" r:id="rId4"/>
    <p:sldId id="847" r:id="rId5"/>
    <p:sldId id="858" r:id="rId6"/>
    <p:sldId id="850" r:id="rId7"/>
    <p:sldId id="854" r:id="rId8"/>
    <p:sldId id="855" r:id="rId9"/>
    <p:sldId id="856" r:id="rId10"/>
    <p:sldId id="861" r:id="rId11"/>
    <p:sldId id="914" r:id="rId12"/>
    <p:sldId id="860" r:id="rId13"/>
    <p:sldId id="865" r:id="rId14"/>
    <p:sldId id="839" r:id="rId15"/>
    <p:sldId id="840" r:id="rId16"/>
    <p:sldId id="866" r:id="rId17"/>
    <p:sldId id="867" r:id="rId18"/>
    <p:sldId id="868" r:id="rId19"/>
    <p:sldId id="920" r:id="rId20"/>
    <p:sldId id="875" r:id="rId21"/>
    <p:sldId id="915" r:id="rId22"/>
    <p:sldId id="873" r:id="rId23"/>
    <p:sldId id="883" r:id="rId24"/>
    <p:sldId id="888" r:id="rId25"/>
    <p:sldId id="890" r:id="rId26"/>
    <p:sldId id="892" r:id="rId27"/>
    <p:sldId id="894" r:id="rId28"/>
    <p:sldId id="896" r:id="rId29"/>
    <p:sldId id="898" r:id="rId30"/>
    <p:sldId id="899" r:id="rId31"/>
    <p:sldId id="900" r:id="rId32"/>
    <p:sldId id="902" r:id="rId33"/>
    <p:sldId id="901" r:id="rId34"/>
    <p:sldId id="903" r:id="rId35"/>
    <p:sldId id="904" r:id="rId36"/>
    <p:sldId id="905" r:id="rId37"/>
    <p:sldId id="906" r:id="rId38"/>
    <p:sldId id="907" r:id="rId39"/>
    <p:sldId id="908" r:id="rId40"/>
    <p:sldId id="909" r:id="rId41"/>
    <p:sldId id="911" r:id="rId42"/>
    <p:sldId id="910" r:id="rId43"/>
    <p:sldId id="912" r:id="rId44"/>
    <p:sldId id="778" r:id="rId45"/>
    <p:sldId id="757" r:id="rId46"/>
    <p:sldId id="917" r:id="rId47"/>
    <p:sldId id="918" r:id="rId48"/>
    <p:sldId id="919" r:id="rId49"/>
  </p:sldIdLst>
  <p:sldSz cx="9144000" cy="6858000" type="screen4x3"/>
  <p:notesSz cx="6797675" cy="9926638"/>
  <p:embeddedFontLst>
    <p:embeddedFont>
      <p:font typeface="Wingdings 3" pitchFamily="18" charset="2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  <a:srgbClr val="F2F0DA"/>
    <a:srgbClr val="CCCCFF"/>
    <a:srgbClr val="9999FF"/>
    <a:srgbClr val="0066FF"/>
    <a:srgbClr val="CCE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8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314" y="-102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fld id="{800CDBA3-C83D-4E13-82EF-C89DA4A2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A5655-4EC1-4D7D-BFAD-20F6DBE16D5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38A022A6-1DAD-4057-8A6C-7BB17DEB95E3}" type="slidenum">
              <a:rPr lang="ru-RU" sz="1200" b="0"/>
              <a:pPr algn="r" defTabSz="915988"/>
              <a:t>10</a:t>
            </a:fld>
            <a:endParaRPr lang="ru-RU" sz="1200" b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1A82D814-2322-44D7-A6D1-72633ABBD2D2}" type="slidenum">
              <a:rPr lang="ru-RU" sz="1200" b="0"/>
              <a:pPr algn="r" defTabSz="915988"/>
              <a:t>11</a:t>
            </a:fld>
            <a:endParaRPr lang="ru-RU" sz="1200" b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381D5A11-6D1E-405A-B2E4-9AB7E8C1F9CC}" type="slidenum">
              <a:rPr lang="ru-RU" sz="1200" b="0"/>
              <a:pPr algn="r" defTabSz="915988"/>
              <a:t>12</a:t>
            </a:fld>
            <a:endParaRPr lang="ru-RU" sz="1200" b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C8FAB56C-A173-43CE-A8F2-52B5FEAFA744}" type="slidenum">
              <a:rPr lang="ru-RU" sz="1200" b="0"/>
              <a:pPr algn="r" defTabSz="915988"/>
              <a:t>13</a:t>
            </a:fld>
            <a:endParaRPr lang="ru-RU" sz="1200" b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85E23FCE-1CAC-42CD-9AB4-60DD471B1840}" type="slidenum">
              <a:rPr lang="ru-RU" sz="1200" b="0"/>
              <a:pPr algn="r" defTabSz="915988"/>
              <a:t>14</a:t>
            </a:fld>
            <a:endParaRPr lang="ru-RU" sz="1200" b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4DC802CD-4B81-4D46-86A7-CAC9C4C44CE3}" type="slidenum">
              <a:rPr lang="ru-RU" sz="1200" b="0"/>
              <a:pPr algn="r" defTabSz="915988"/>
              <a:t>15</a:t>
            </a:fld>
            <a:endParaRPr lang="ru-RU" sz="1200" b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8F5EF5D9-9EA0-4610-9835-99162969700D}" type="slidenum">
              <a:rPr lang="ru-RU" sz="1200" b="0"/>
              <a:pPr algn="r" defTabSz="915988"/>
              <a:t>16</a:t>
            </a:fld>
            <a:endParaRPr lang="ru-RU" sz="1200" b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B9856400-6AC9-4121-A8E1-21783550E724}" type="slidenum">
              <a:rPr lang="ru-RU" sz="1200" b="0"/>
              <a:pPr algn="r" defTabSz="915988"/>
              <a:t>17</a:t>
            </a:fld>
            <a:endParaRPr lang="ru-RU" sz="1200" b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ACCB98FB-3BDD-4444-9EA4-7FC62A2DF0D8}" type="slidenum">
              <a:rPr lang="ru-RU" sz="1200" b="0"/>
              <a:pPr algn="r" defTabSz="915988"/>
              <a:t>18</a:t>
            </a:fld>
            <a:endParaRPr lang="ru-RU" sz="1200" b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83063D2B-601B-4B7D-848E-159880518E21}" type="slidenum">
              <a:rPr lang="ru-RU" sz="1200" b="0"/>
              <a:pPr algn="r" defTabSz="915988"/>
              <a:t>19</a:t>
            </a:fld>
            <a:endParaRPr lang="ru-RU" sz="1200" b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76069-D975-4F30-B3E7-D8EF87DB03F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135E8D10-2099-44F2-A0AF-8F2B53FBA3BF}" type="slidenum">
              <a:rPr lang="ru-RU" sz="1200" b="0"/>
              <a:pPr algn="r" defTabSz="915988"/>
              <a:t>20</a:t>
            </a:fld>
            <a:endParaRPr lang="ru-RU" sz="1200" b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322E0-D615-4B8A-B76C-78C6E88F6C9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F036CDA8-D89A-4ABF-8AE7-65C479092940}" type="slidenum">
              <a:rPr lang="ru-RU" sz="1200" b="0"/>
              <a:pPr algn="r" defTabSz="915988"/>
              <a:t>4</a:t>
            </a:fld>
            <a:endParaRPr lang="ru-RU" sz="1200" b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D5D3FF5F-AC5F-4003-A7D3-8761FD01FC45}" type="slidenum">
              <a:rPr lang="ru-RU" sz="1200" b="0"/>
              <a:pPr algn="r" defTabSz="915988"/>
              <a:t>43</a:t>
            </a:fld>
            <a:endParaRPr lang="ru-RU" sz="1200" b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38E4F-789B-4B88-BEFE-3F4CD21C1C61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0BBBFAC3-3D8D-496C-B013-B19EA36801D2}" type="slidenum">
              <a:rPr lang="ru-RU" sz="1200" b="0"/>
              <a:pPr algn="r" defTabSz="915988"/>
              <a:t>46</a:t>
            </a:fld>
            <a:endParaRPr lang="ru-RU" sz="1200" b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B7C0447F-4207-42C6-9D63-C8DDB37CB61B}" type="slidenum">
              <a:rPr lang="ru-RU" sz="1200" b="0"/>
              <a:pPr algn="r" defTabSz="915988"/>
              <a:t>47</a:t>
            </a:fld>
            <a:endParaRPr lang="ru-RU" sz="1200" b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AB190405-57A5-4EB4-83A4-EBB6ED00C936}" type="slidenum">
              <a:rPr lang="ru-RU" sz="1200" b="0"/>
              <a:pPr algn="r" defTabSz="915988"/>
              <a:t>48</a:t>
            </a:fld>
            <a:endParaRPr lang="ru-RU" sz="1200" b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3152AB37-4BDF-42F4-91F0-9FA4EAB7097C}" type="slidenum">
              <a:rPr lang="ru-RU" sz="1200" b="0"/>
              <a:pPr algn="r" defTabSz="915988"/>
              <a:t>5</a:t>
            </a:fld>
            <a:endParaRPr lang="ru-RU" sz="1200" b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3B2FBE02-D5B7-4B84-9A08-817D562A0505}" type="slidenum">
              <a:rPr lang="ru-RU" sz="1200" b="0"/>
              <a:pPr algn="r" defTabSz="915988"/>
              <a:t>6</a:t>
            </a:fld>
            <a:endParaRPr lang="ru-RU" sz="1200" b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E0A0BD58-1AC0-4BA4-9EDD-8D4414E8B953}" type="slidenum">
              <a:rPr lang="ru-RU" sz="1200" b="0"/>
              <a:pPr algn="r" defTabSz="915988"/>
              <a:t>7</a:t>
            </a:fld>
            <a:endParaRPr lang="ru-RU" sz="1200" b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6EDC2FEA-B735-406A-A03F-0F6BD6B8A3E1}" type="slidenum">
              <a:rPr lang="ru-RU" sz="1200" b="0"/>
              <a:pPr algn="r" defTabSz="915988"/>
              <a:t>8</a:t>
            </a:fld>
            <a:endParaRPr lang="ru-RU" sz="1200" b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/>
          <a:lstStyle/>
          <a:p>
            <a:pPr algn="r" defTabSz="915988"/>
            <a:fld id="{182654D4-3FCD-4EBE-8C06-45E8366A53E9}" type="slidenum">
              <a:rPr lang="ru-RU" sz="1200" b="0"/>
              <a:pPr algn="r" defTabSz="915988"/>
              <a:t>9</a:t>
            </a:fld>
            <a:endParaRPr lang="ru-RU" sz="1200" b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23CF-282E-4B67-AF63-F7700663FBAE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009C-CAE8-46FC-82CF-43DADF63C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A80F-21EE-447B-8F9A-CE12AC1CA20B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3D2-9823-410B-A5A3-2E5AA8A20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6E75-C97D-4DB5-9FD2-73ADA8CD5006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7614-F379-4E51-B206-19EC61D65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072B-114E-4C8E-A508-BB2057694F16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D2E7-D1F7-4E7F-B4B7-4D6C8F5E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2D72-55E1-4D50-A7C3-C6C432838B5E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371-0885-4DA6-853F-C8B855E9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6B1F-B8D9-4E03-8272-49018FE03997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1457-5553-4384-A780-E3A87EC95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8999-1276-43B7-B6CD-6F9F642A401F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9F8F-B2D3-4683-B031-15C90C154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78B6-FF5C-4ACC-A9F1-4BC36AB1564A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0BC7-5E2F-4FF4-815E-6A4F8FDBF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F572-5B3B-4883-9FDE-301505C5F027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328-21E0-4507-8E1F-783934C72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7027-FA6E-4F2C-AF8F-728A4454365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4550-A249-48E8-A0DF-47B525DB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6921-7D91-4736-8266-26BDCC90DF07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3131-57D5-4DFB-8AC6-987BF3E9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C1E4-247C-45CF-86E7-442D09167A3B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0497-8675-4C5D-9B35-E9F7175D2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E7EDF5"/>
          </a:fgClr>
          <a:bgClr>
            <a:srgbClr val="F1F8F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197BF323-B417-4E69-BF13-AC3574CA5EC4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592C9F-6A3E-42F8-97C1-99E7F2A4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6212E-805D-4B8D-A9CD-E753F2033F21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051" name="Picture 2" descr="titul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8263"/>
            <a:ext cx="8961437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5"/>
            <a:chExt cx="5760" cy="4325"/>
          </a:xfrm>
        </p:grpSpPr>
        <p:sp>
          <p:nvSpPr>
            <p:cNvPr id="2063" name="Rectangle 4"/>
            <p:cNvSpPr>
              <a:spLocks noChangeArrowheads="1"/>
            </p:cNvSpPr>
            <p:nvPr/>
          </p:nvSpPr>
          <p:spPr bwMode="auto">
            <a:xfrm>
              <a:off x="0" y="2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5"/>
            <p:cNvSpPr>
              <a:spLocks noChangeArrowheads="1"/>
            </p:cNvSpPr>
            <p:nvPr/>
          </p:nvSpPr>
          <p:spPr bwMode="auto">
            <a:xfrm rot="-5400000">
              <a:off x="3573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6"/>
            <p:cNvSpPr>
              <a:spLocks noChangeArrowheads="1"/>
            </p:cNvSpPr>
            <p:nvPr/>
          </p:nvSpPr>
          <p:spPr bwMode="auto">
            <a:xfrm rot="5400000" flipV="1">
              <a:off x="-2132" y="2154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7"/>
            <p:cNvSpPr>
              <a:spLocks noChangeArrowheads="1"/>
            </p:cNvSpPr>
            <p:nvPr/>
          </p:nvSpPr>
          <p:spPr bwMode="auto">
            <a:xfrm flipH="1" flipV="1">
              <a:off x="0" y="45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8"/>
            <p:cNvSpPr>
              <a:spLocks noChangeArrowheads="1"/>
            </p:cNvSpPr>
            <p:nvPr/>
          </p:nvSpPr>
          <p:spPr bwMode="auto">
            <a:xfrm>
              <a:off x="0" y="4269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9"/>
            <p:cNvSpPr>
              <a:spLocks noChangeArrowheads="1"/>
            </p:cNvSpPr>
            <p:nvPr/>
          </p:nvSpPr>
          <p:spPr bwMode="auto">
            <a:xfrm rot="5400000" flipV="1">
              <a:off x="3550" y="2149"/>
              <a:ext cx="432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Rectangle 10"/>
            <p:cNvSpPr>
              <a:spLocks noChangeArrowheads="1"/>
            </p:cNvSpPr>
            <p:nvPr/>
          </p:nvSpPr>
          <p:spPr bwMode="auto">
            <a:xfrm flipH="1">
              <a:off x="0" y="4292"/>
              <a:ext cx="5760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11"/>
            <p:cNvSpPr>
              <a:spLocks noChangeArrowheads="1"/>
            </p:cNvSpPr>
            <p:nvPr/>
          </p:nvSpPr>
          <p:spPr bwMode="auto">
            <a:xfrm rot="5400000" flipH="1">
              <a:off x="-2108" y="2152"/>
              <a:ext cx="4315" cy="11"/>
            </a:xfrm>
            <a:prstGeom prst="rect">
              <a:avLst/>
            </a:prstGeom>
            <a:gradFill rotWithShape="1">
              <a:gsLst>
                <a:gs pos="0">
                  <a:srgbClr val="7FA9D3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61548" name="Picture 12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816225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49" name="Picture 13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1765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0" name="Picture 14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938" y="2636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1" name="Picture 15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2995613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2" name="Picture 16" descr="ptic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335597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1553" name="Picture 17" descr="ptic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5" y="28162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go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25003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1557" name="Text Box 21" descr="Horizontal brick"/>
          <p:cNvSpPr txBox="1">
            <a:spLocks noChangeArrowheads="1"/>
          </p:cNvSpPr>
          <p:nvPr/>
        </p:nvSpPr>
        <p:spPr bwMode="auto">
          <a:xfrm>
            <a:off x="2447925" y="366713"/>
            <a:ext cx="6337300" cy="6194425"/>
          </a:xfrm>
          <a:prstGeom prst="rect">
            <a:avLst/>
          </a:prstGeom>
          <a:pattFill prst="horzBrick">
            <a:fgClr>
              <a:srgbClr val="F8F2DC"/>
            </a:fgClr>
            <a:bgClr>
              <a:srgbClr val="FDFAF1"/>
            </a:bgClr>
          </a:pattFill>
          <a:ln w="57150" cmpd="thickThin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198000" rIns="198000"/>
          <a:lstStyle/>
          <a:p>
            <a:pPr algn="ctr">
              <a:lnSpc>
                <a:spcPct val="50000"/>
              </a:lnSpc>
              <a:spcAft>
                <a:spcPct val="100000"/>
              </a:spcAft>
              <a:defRPr/>
            </a:pPr>
            <a:endParaRPr lang="ru-RU" sz="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000" dirty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Игорь Борисович Бурдонов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000" dirty="0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Александр Сергеевич </a:t>
            </a:r>
            <a:r>
              <a:rPr lang="ru-RU" sz="3000" dirty="0" err="1">
                <a:solidFill>
                  <a:srgbClr val="331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Косачев</a:t>
            </a:r>
            <a:endParaRPr lang="ru-RU" sz="3000" dirty="0">
              <a:solidFill>
                <a:srgbClr val="331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100000"/>
              </a:spcBef>
              <a:defRPr/>
            </a:pPr>
            <a: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Исследование графа</a:t>
            </a:r>
            <a:b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взаимодействующими</a:t>
            </a:r>
            <a:b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автоматами</a:t>
            </a:r>
          </a:p>
          <a:p>
            <a:pPr algn="ctr">
              <a:spcBef>
                <a:spcPct val="50000"/>
              </a:spcBef>
              <a:defRPr/>
            </a:pPr>
            <a:endParaRPr lang="ru-RU" sz="3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1558" name="Text Box 22"/>
          <p:cNvSpPr txBox="1">
            <a:spLocks noChangeArrowheads="1"/>
          </p:cNvSpPr>
          <p:nvPr/>
        </p:nvSpPr>
        <p:spPr bwMode="auto">
          <a:xfrm>
            <a:off x="2808288" y="5969000"/>
            <a:ext cx="569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   </a:t>
            </a:r>
            <a:r>
              <a:rPr lang="ru-RU" sz="2000" b="0">
                <a:solidFill>
                  <a:srgbClr val="58A5FA"/>
                </a:solidFill>
              </a:rPr>
              <a:t>Институт Системного Программирования РАН</a:t>
            </a:r>
            <a:endParaRPr lang="ru-RU" sz="2000" b="0"/>
          </a:p>
        </p:txBody>
      </p:sp>
      <p:pic>
        <p:nvPicPr>
          <p:cNvPr id="961554" name="Picture 18" descr="ptic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2584450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19796E-6 C 0.00313 -0.00901 0.00643 -0.0178 0.01146 -0.02705 C 0.0165 -0.0363 0.0184 -0.0481 0.03038 -0.05573 C 0.04236 -0.06336 0.07101 -0.07539 0.08368 -0.07261 C 0.09636 -0.06984 0.10469 -0.05087 0.10643 -0.03885 C 0.10816 -0.02682 0.10191 -0.01179 0.09375 6.19796E-6 C 0.08559 0.0118 0.06215 0.01458 0.05712 0.03192 C 0.05209 0.04927 0.05469 0.09043 0.06337 0.10454 C 0.07205 0.11865 0.08733 0.10731 0.10886 0.11633 C 0.13038 0.12535 0.1908 0.13645 0.19254 0.15842 C 0.1941 0.18039 0.1441 0.23289 0.1191 0.24769 C 0.0941 0.26249 0.05851 0.24769 0.04306 0.24769 C 0.02761 0.24769 0.03577 0.24469 0.02674 0.24769 C 0.01771 0.2507 -0.00937 0.25417 -0.01128 0.26643 C -0.01319 0.27868 0.00191 0.31037 0.01528 0.32193 C 0.02865 0.33349 0.05556 0.33326 0.0684 0.33558 C 0.08125 0.33789 0.08663 0.33257 0.09254 0.33558 C 0.09844 0.33858 0.10382 0.34089 0.10382 0.35408 C 0.10382 0.36726 0.09219 0.39871 0.09254 0.41467 C 0.09288 0.43063 0.09566 0.44496 0.10643 0.45005 C 0.11719 0.45514 0.13715 0.45005 0.15712 0.4452 " pathEditMode="relative" rAng="0" ptsTypes="aaaaaaaaaaaaaaaaaaaaA">
                                      <p:cBhvr>
                                        <p:cTn id="9" dur="125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0" presetClass="path" presetSubtype="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.15712 0.44468 C 0.15903 0.44468 0.16146 0.44329 0.16927 0.44213 C 0.17709 0.4412 0.18993 0.43472 0.20452 0.43912 C 0.2191 0.44375 0.24063 0.47523 0.25677 0.46991 C 0.27309 0.46481 0.29375 0.43264 0.30139 0.40856 C 0.31059 0.38727 0.30643 0.37361 0.30261 0.32292 C 0.29879 0.27245 0.24497 0.12431 0.2783 0.10532 C 0.34375 0.03241 0.44167 0.27546 0.50261 0.20926 C 0.56979 0.13472 0.43785 0.02431 0.50955 -0.05718 C 0.57101 -0.12569 0.60122 0.01389 0.65747 -0.04745 C 0.71111 -0.1081 0.63525 -0.15556 0.68229 -0.21111 C 0.7125 -0.24167 0.72778 -0.22407 0.73924 -0.20926 " pathEditMode="relative" rAng="0" ptsTypes="faaafaffffff">
                                      <p:cBhvr>
                                        <p:cTn id="11" dur="12000" fill="hold"/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32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0.00208 C 0.03091 -0.0007 0.06198 -0.00301 0.07205 0.01064 C 0.08212 0.02428 0.06875 0.04833 0.06077 0.08487 C 0.05278 0.12141 0.02795 0.18756 0.02396 0.23127 C 0.01997 0.27474 0.02761 0.32423 0.03664 0.34597 C 0.04566 0.36748 0.05764 0.37396 0.07848 0.36008 C 0.09931 0.34644 0.13056 0.30435 0.16198 0.26249 " pathEditMode="relative" rAng="0" ptsTypes="aaaaaaA">
                                      <p:cBhvr>
                                        <p:cTn id="13" dur="9000" fill="hold"/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94444E-6 4.89362E-6 C 0.01684 0.003 0.0342 0.00647 0.04514 0.01341 C 0.0559 0.02035 0.06146 0.02567 0.06441 0.04185 C 0.06753 0.05781 0.06024 0.08903 0.06302 0.11031 C 0.06545 0.13182 0.0743 0.15656 0.0809 0.17067 C 0.08767 0.18455 0.08889 0.18848 0.10295 0.19403 C 0.11701 0.19958 0.14097 0.20189 0.16545 0.20444 " pathEditMode="relative" rAng="0" ptsTypes="aaaaaaA">
                                      <p:cBhvr>
                                        <p:cTn id="15" dur="7500" fill="hold"/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17" dur="8000" fill="hold"/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1.66667E-6 -2.67345E-6 C 0.0309 -0.00162 0.06198 -0.00301 0.07205 0.00509 C 0.08212 0.01318 0.06875 0.02729 0.06077 0.0488 C 0.05278 0.07031 0.02795 0.10916 0.02396 0.13483 C 0.01997 0.1605 0.02761 0.18964 0.03663 0.20236 C 0.04566 0.21508 0.05764 0.21878 0.07847 0.21068 C 0.09931 0.20259 0.13056 0.17784 0.16198 0.15333 " pathEditMode="relative" ptsTypes="aaaaaaA">
                                      <p:cBhvr>
                                        <p:cTn id="19" dur="11000" fill="hold"/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61111E-6 1.40611E-6 C 0.01614 0.00462 0.03264 0.00971 0.04305 0.02012 C 0.0533 0.03029 0.0585 0.03862 0.06128 0.06244 C 0.06423 0.08649 0.05746 0.13298 0.06007 0.16489 C 0.06232 0.19727 0.07083 0.23427 0.07708 0.25509 C 0.0835 0.2759 0.08472 0.28168 0.09809 0.29024 C 0.11145 0.2981 0.13437 0.30157 0.15764 0.30573 " pathEditMode="relative" rAng="0" ptsTypes="aaaaaaA">
                                      <p:cBhvr>
                                        <p:cTn id="21" dur="8500" fill="hold"/>
                                        <p:tgtEl>
                                          <p:spTgt spid="961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5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4.44444E-6 -4.07956E-6 C 0.01701 -0.00671 0.0342 -0.01318 0.04427 -0.00832 C 0.05434 -0.00347 0.05659 0.01064 0.06076 0.02868 C 0.06493 0.04672 0.07048 0.08025 0.06961 0.09968 C 0.06875 0.1191 0.06076 0.1309 0.05555 0.14501 C 0.05034 0.15911 0.03593 0.17692 0.03784 0.18386 C 0.03975 0.1908 0.05694 0.19612 0.06701 0.18733 C 0.07708 0.17854 0.08437 0.1235 0.09861 0.13159 C 0.11284 0.13969 0.13229 0.18779 0.15191 0.23612 " pathEditMode="relative" ptsTypes="aaaaaaaaA">
                                      <p:cBhvr>
                                        <p:cTn id="23" dur="10000" fill="hold"/>
                                        <p:tgtEl>
                                          <p:spTgt spid="961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6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6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F6E8FC4B-D3E2-4554-BB27-71FD3943E907}" type="slidenum">
              <a:rPr lang="ru-RU" smtClean="0">
                <a:solidFill>
                  <a:schemeClr val="bg2"/>
                </a:solidFill>
              </a:rPr>
              <a:pPr/>
              <a:t>10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1267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1268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Автоматы с неограниченным числом </a:t>
            </a: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состояний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2563" y="609600"/>
            <a:ext cx="1104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Обход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67138" y="612775"/>
            <a:ext cx="2717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известного </a:t>
            </a: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графа</a:t>
            </a:r>
          </a:p>
        </p:txBody>
      </p:sp>
      <p:sp>
        <p:nvSpPr>
          <p:cNvPr id="11272" name="Text Box 85"/>
          <p:cNvSpPr txBox="1">
            <a:spLocks noChangeArrowheads="1"/>
          </p:cNvSpPr>
          <p:nvPr/>
        </p:nvSpPr>
        <p:spPr bwMode="auto">
          <a:xfrm>
            <a:off x="179388" y="2565400"/>
            <a:ext cx="8748712" cy="7556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одним автоматом (с рестартом) 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 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Это длина маршрута, содержащего все дуги.</a:t>
            </a:r>
          </a:p>
        </p:txBody>
      </p:sp>
      <p:sp>
        <p:nvSpPr>
          <p:cNvPr id="11273" name="Text Box 85"/>
          <p:cNvSpPr txBox="1">
            <a:spLocks noChangeArrowheads="1"/>
          </p:cNvSpPr>
          <p:nvPr/>
        </p:nvSpPr>
        <p:spPr bwMode="auto">
          <a:xfrm>
            <a:off x="179388" y="3465513"/>
            <a:ext cx="8748712" cy="11509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один автомат. 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Каждый автомат идёт к «своей» дуге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тактов, число автоматов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m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и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D 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1274" name="Text Box 85"/>
          <p:cNvSpPr txBox="1">
            <a:spLocks noChangeArrowheads="1"/>
          </p:cNvSpPr>
          <p:nvPr/>
        </p:nvSpPr>
        <p:spPr bwMode="auto">
          <a:xfrm>
            <a:off x="179388" y="2016125"/>
            <a:ext cx="8748712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Размер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вершин,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дуг,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максимальная длина пути.</a:t>
            </a:r>
          </a:p>
        </p:txBody>
      </p:sp>
      <p:sp>
        <p:nvSpPr>
          <p:cNvPr id="11275" name="Text Box 85"/>
          <p:cNvSpPr txBox="1">
            <a:spLocks noChangeArrowheads="1"/>
          </p:cNvSpPr>
          <p:nvPr/>
        </p:nvSpPr>
        <p:spPr bwMode="auto">
          <a:xfrm>
            <a:off x="179388" y="1192213"/>
            <a:ext cx="8748712" cy="688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Предположения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Временем срабатывания автомата пренебрегаем.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Время передачи сообщения и время прохода по дуге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</a:t>
            </a:r>
          </a:p>
        </p:txBody>
      </p:sp>
      <p:sp>
        <p:nvSpPr>
          <p:cNvPr id="11276" name="Text Box 85"/>
          <p:cNvSpPr txBox="1">
            <a:spLocks noChangeArrowheads="1"/>
          </p:cNvSpPr>
          <p:nvPr/>
        </p:nvSpPr>
        <p:spPr bwMode="auto">
          <a:xfrm>
            <a:off x="142875" y="4797425"/>
            <a:ext cx="8785225" cy="15113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неограниченное (но конечное) число автоматов.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Генерируем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автоматов, каждый автомат идёт к «своей» дуге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602BA4AE-02E1-46A8-ACAE-47F55C6AE415}" type="slidenum">
              <a:rPr lang="ru-RU" smtClean="0">
                <a:solidFill>
                  <a:schemeClr val="bg2"/>
                </a:solidFill>
              </a:rPr>
              <a:pPr/>
              <a:t>11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2291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2292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Автоматы с неограниченным числом </a:t>
            </a: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состояний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2563" y="609600"/>
            <a:ext cx="1104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Обход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67138" y="612775"/>
            <a:ext cx="2717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известного </a:t>
            </a: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графа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65550" y="609600"/>
            <a:ext cx="5254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</a:t>
            </a:r>
            <a:endParaRPr lang="ru-RU" sz="2400" b="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79388" y="2565400"/>
            <a:ext cx="8748712" cy="719138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одним автоматом (с рестартом) 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 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Это длина маршрута, содержащего все дуги.</a:t>
            </a:r>
          </a:p>
        </p:txBody>
      </p:sp>
      <p:sp>
        <p:nvSpPr>
          <p:cNvPr id="18" name="Text Box 85"/>
          <p:cNvSpPr txBox="1">
            <a:spLocks noChangeArrowheads="1"/>
          </p:cNvSpPr>
          <p:nvPr/>
        </p:nvSpPr>
        <p:spPr bwMode="auto">
          <a:xfrm>
            <a:off x="179388" y="3465513"/>
            <a:ext cx="8748712" cy="10795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один автомат. 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Каждый автомат идёт к «своей» дуге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тактов, число автоматов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m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и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D 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2299" name="Text Box 85"/>
          <p:cNvSpPr txBox="1">
            <a:spLocks noChangeArrowheads="1"/>
          </p:cNvSpPr>
          <p:nvPr/>
        </p:nvSpPr>
        <p:spPr bwMode="auto">
          <a:xfrm>
            <a:off x="179388" y="2016125"/>
            <a:ext cx="8748712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Размер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вершин,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дуг,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максимальная длина пути.</a:t>
            </a:r>
          </a:p>
        </p:txBody>
      </p:sp>
      <p:sp>
        <p:nvSpPr>
          <p:cNvPr id="12300" name="Text Box 85"/>
          <p:cNvSpPr txBox="1">
            <a:spLocks noChangeArrowheads="1"/>
          </p:cNvSpPr>
          <p:nvPr/>
        </p:nvSpPr>
        <p:spPr bwMode="auto">
          <a:xfrm>
            <a:off x="179388" y="1192213"/>
            <a:ext cx="8748712" cy="688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Предположения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Временем срабатывания автомата пренебрегаем.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Время передачи сообщения и время прохода по дуге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</a:t>
            </a:r>
          </a:p>
        </p:txBody>
      </p: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107950" y="4797425"/>
            <a:ext cx="8820150" cy="15113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неограниченное (но конечное) число автоматов.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Генерируем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автоматов, каждый автомат идёт к «своей» дуге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 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 </a:t>
            </a:r>
          </a:p>
        </p:txBody>
      </p:sp>
      <p:cxnSp>
        <p:nvCxnSpPr>
          <p:cNvPr id="37" name="Прямая со стрелкой 36"/>
          <p:cNvCxnSpPr>
            <a:cxnSpLocks noChangeShapeType="1"/>
          </p:cNvCxnSpPr>
          <p:nvPr/>
        </p:nvCxnSpPr>
        <p:spPr bwMode="auto">
          <a:xfrm flipH="1">
            <a:off x="3571875" y="5510213"/>
            <a:ext cx="358775" cy="71437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8" name="Прямая со стрелкой 37"/>
          <p:cNvCxnSpPr>
            <a:cxnSpLocks noChangeShapeType="1"/>
          </p:cNvCxnSpPr>
          <p:nvPr/>
        </p:nvCxnSpPr>
        <p:spPr bwMode="auto">
          <a:xfrm flipH="1">
            <a:off x="5464175" y="4811713"/>
            <a:ext cx="360363" cy="73025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3785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1F0E23C-EAB2-4FFF-ADF4-8E73C283CF33}" type="slidenum">
              <a:rPr lang="ru-RU" smtClean="0">
                <a:solidFill>
                  <a:schemeClr val="bg2"/>
                </a:solidFill>
              </a:rPr>
              <a:pPr/>
              <a:t>12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331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331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Расширенные автоматы</a:t>
            </a:r>
          </a:p>
        </p:txBody>
      </p:sp>
      <p:sp>
        <p:nvSpPr>
          <p:cNvPr id="13318" name="Text Box 85"/>
          <p:cNvSpPr txBox="1">
            <a:spLocks noChangeArrowheads="1"/>
          </p:cNvSpPr>
          <p:nvPr/>
        </p:nvSpPr>
        <p:spPr bwMode="auto">
          <a:xfrm>
            <a:off x="179388" y="908050"/>
            <a:ext cx="8677275" cy="3151188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Мы будем рассматривать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расширенный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автомат: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кроме конечного состояния из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конечного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алфавита,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есть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ограниченное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число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ячеек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памяти, в которых хранятся идентификаторы вершин и адреса автоматов.</a:t>
            </a:r>
          </a:p>
          <a:p>
            <a:pPr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Сообщение - расширенный входной/выходной символ автомата:</a:t>
            </a:r>
          </a:p>
          <a:p>
            <a:pPr lvl="1"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кроме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тега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из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конечного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алфавита,</a:t>
            </a:r>
          </a:p>
          <a:p>
            <a:pPr lvl="1"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есть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ограниченное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число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параметров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которыми могут быть идентификаторы вершин и адреса автоматов.</a:t>
            </a:r>
          </a:p>
        </p:txBody>
      </p:sp>
      <p:sp>
        <p:nvSpPr>
          <p:cNvPr id="13319" name="Text Box 85"/>
          <p:cNvSpPr txBox="1">
            <a:spLocks noChangeArrowheads="1"/>
          </p:cNvSpPr>
          <p:nvPr/>
        </p:nvSpPr>
        <p:spPr bwMode="auto">
          <a:xfrm>
            <a:off x="179388" y="4221163"/>
            <a:ext cx="8677275" cy="15351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Допустимые операции над идентификаторами вершин и адресами автоматов: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перепись из принятого сообщения в память автомата и обратно,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сравнение с пустым идентификатором/адресом,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сравнение на равенство двух идентификаторов.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86942C55-3568-4102-9502-971E12D0C354}" type="slidenum">
              <a:rPr lang="ru-RU" smtClean="0">
                <a:solidFill>
                  <a:schemeClr val="bg2"/>
                </a:solidFill>
              </a:rPr>
              <a:pPr/>
              <a:t>13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4339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4340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Сведение к конечным автоматам</a:t>
            </a:r>
          </a:p>
        </p:txBody>
      </p:sp>
      <p:sp>
        <p:nvSpPr>
          <p:cNvPr id="14342" name="Text Box 85"/>
          <p:cNvSpPr txBox="1">
            <a:spLocks noChangeArrowheads="1"/>
          </p:cNvSpPr>
          <p:nvPr/>
        </p:nvSpPr>
        <p:spPr bwMode="auto">
          <a:xfrm>
            <a:off x="468313" y="1233488"/>
            <a:ext cx="8243887" cy="42275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Сообщение эквивалентно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цепочке (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неограниченного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числа) сообщений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ограниченного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размера. </a:t>
            </a:r>
          </a:p>
          <a:p>
            <a:pPr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Тогда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расширенный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 эквивалентен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коллективу (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неограниченного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числа)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конечных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автоматов, обменивающихся между собой сообщениями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ограниченного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размера.</a:t>
            </a:r>
          </a:p>
          <a:p>
            <a:pPr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Система связи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неограниченного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числа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конечных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автоматов описывается графом связи автоматов с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конечной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полустепенью выхода вершин. </a:t>
            </a:r>
          </a:p>
          <a:p>
            <a:pPr lvl="2"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Например, установление связей происходит при создании автоматов: создающий автомат  создаваемый автомат.</a:t>
            </a:r>
          </a:p>
          <a:p>
            <a:pPr lvl="2"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Автомат может создавать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ограниченное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число автоматов (тогда будет неориентированный граф с конечной степенью вершин).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79388"/>
            <a:ext cx="8748712" cy="982662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Описание алгоритма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Типы автоматов</a:t>
            </a:r>
          </a:p>
        </p:txBody>
      </p:sp>
      <p:sp>
        <p:nvSpPr>
          <p:cNvPr id="15363" name="Text Box 85"/>
          <p:cNvSpPr txBox="1">
            <a:spLocks noChangeArrowheads="1"/>
          </p:cNvSpPr>
          <p:nvPr/>
        </p:nvSpPr>
        <p:spPr bwMode="auto">
          <a:xfrm>
            <a:off x="179388" y="3409950"/>
            <a:ext cx="1589087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Генератор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64" name="Text Box 87"/>
          <p:cNvSpPr txBox="1">
            <a:spLocks noChangeArrowheads="1"/>
          </p:cNvSpPr>
          <p:nvPr/>
        </p:nvSpPr>
        <p:spPr bwMode="auto">
          <a:xfrm>
            <a:off x="179388" y="4486275"/>
            <a:ext cx="1563687" cy="442913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Регулятор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65" name="Text Box 89"/>
          <p:cNvSpPr txBox="1">
            <a:spLocks noChangeArrowheads="1"/>
          </p:cNvSpPr>
          <p:nvPr/>
        </p:nvSpPr>
        <p:spPr bwMode="auto">
          <a:xfrm>
            <a:off x="179388" y="5715000"/>
            <a:ext cx="1255712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Движок</a:t>
            </a:r>
            <a:endParaRPr lang="ru-RU" sz="24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66" name="Text Box 91"/>
          <p:cNvSpPr txBox="1">
            <a:spLocks noChangeArrowheads="1"/>
          </p:cNvSpPr>
          <p:nvPr/>
        </p:nvSpPr>
        <p:spPr bwMode="auto">
          <a:xfrm>
            <a:off x="179388" y="1268413"/>
            <a:ext cx="2647950" cy="4429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Внешний автомат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6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9B4A213-91CA-4FD2-AF59-E0295D1D4059}" type="slidenum">
              <a:rPr lang="ru-RU" smtClean="0">
                <a:solidFill>
                  <a:schemeClr val="bg2"/>
                </a:solidFill>
              </a:rPr>
              <a:pPr/>
              <a:t>14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536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536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5370" name="Rectangle 27"/>
          <p:cNvSpPr>
            <a:spLocks noChangeArrowheads="1"/>
          </p:cNvSpPr>
          <p:nvPr/>
        </p:nvSpPr>
        <p:spPr bwMode="auto">
          <a:xfrm>
            <a:off x="3024188" y="1304925"/>
            <a:ext cx="59721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 b="0">
                <a:sym typeface="Symbol" pitchFamily="18" charset="2"/>
              </a:rPr>
              <a:t>Инициирует обход и получает извещение о конце</a:t>
            </a:r>
            <a:br>
              <a:rPr lang="ru-RU" sz="2000" b="0">
                <a:sym typeface="Symbol" pitchFamily="18" charset="2"/>
              </a:rPr>
            </a:br>
            <a:r>
              <a:rPr lang="ru-RU" sz="2000" b="0">
                <a:sym typeface="Symbol" pitchFamily="18" charset="2"/>
              </a:rPr>
              <a:t>обхода. </a:t>
            </a:r>
          </a:p>
          <a:p>
            <a:r>
              <a:rPr lang="ru-RU" sz="2000" b="0">
                <a:sym typeface="Symbol" pitchFamily="18" charset="2"/>
              </a:rPr>
              <a:t>Исполняет заказы на создание автоматов</a:t>
            </a:r>
            <a:br>
              <a:rPr lang="ru-RU" sz="2000" b="0">
                <a:sym typeface="Symbol" pitchFamily="18" charset="2"/>
              </a:rPr>
            </a:br>
            <a:r>
              <a:rPr lang="ru-RU" sz="2000" b="0">
                <a:sym typeface="Symbol" pitchFamily="18" charset="2"/>
              </a:rPr>
              <a:t>и клонов графа.</a:t>
            </a:r>
            <a:endParaRPr lang="ru-RU" b="0">
              <a:sym typeface="Symbol" pitchFamily="18" charset="2"/>
            </a:endParaRPr>
          </a:p>
        </p:txBody>
      </p:sp>
      <p:sp>
        <p:nvSpPr>
          <p:cNvPr id="15371" name="Rectangle 27"/>
          <p:cNvSpPr>
            <a:spLocks noChangeArrowheads="1"/>
          </p:cNvSpPr>
          <p:nvPr/>
        </p:nvSpPr>
        <p:spPr bwMode="auto">
          <a:xfrm>
            <a:off x="1835150" y="3321050"/>
            <a:ext cx="73215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 b="0">
                <a:sym typeface="Symbol" pitchFamily="18" charset="2"/>
              </a:rPr>
              <a:t>Создаёт автоматы-движки и связанные с ними клоны графа.</a:t>
            </a:r>
          </a:p>
          <a:p>
            <a:r>
              <a:rPr lang="ru-RU" sz="2000" b="0">
                <a:sym typeface="Symbol" pitchFamily="18" charset="2"/>
              </a:rPr>
              <a:t>Также является регулятором корня.</a:t>
            </a:r>
            <a:endParaRPr lang="ru-RU" b="0">
              <a:sym typeface="Symbol" pitchFamily="18" charset="2"/>
            </a:endParaRPr>
          </a:p>
        </p:txBody>
      </p:sp>
      <p:sp>
        <p:nvSpPr>
          <p:cNvPr id="15372" name="Rectangle 27"/>
          <p:cNvSpPr>
            <a:spLocks noChangeArrowheads="1"/>
          </p:cNvSpPr>
          <p:nvPr/>
        </p:nvSpPr>
        <p:spPr bwMode="auto">
          <a:xfrm>
            <a:off x="1835150" y="4397375"/>
            <a:ext cx="64166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 b="0">
                <a:sym typeface="Symbol" pitchFamily="18" charset="2"/>
              </a:rPr>
              <a:t>Связан с вершиной графа и управляет движками,</a:t>
            </a:r>
            <a:br>
              <a:rPr lang="ru-RU" sz="2000" b="0">
                <a:sym typeface="Symbol" pitchFamily="18" charset="2"/>
              </a:rPr>
            </a:br>
            <a:r>
              <a:rPr lang="ru-RU" sz="2000" b="0">
                <a:sym typeface="Symbol" pitchFamily="18" charset="2"/>
              </a:rPr>
              <a:t>проходящими через эту вершину:</a:t>
            </a:r>
          </a:p>
          <a:p>
            <a:r>
              <a:rPr lang="ru-RU" sz="2000" b="0">
                <a:sym typeface="Symbol" pitchFamily="18" charset="2"/>
              </a:rPr>
              <a:t>каждому движку сообщает, по какой дуге ему идти.</a:t>
            </a:r>
            <a:endParaRPr lang="ru-RU" b="0">
              <a:sym typeface="Symbol" pitchFamily="18" charset="2"/>
            </a:endParaRP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1835150" y="5746750"/>
            <a:ext cx="325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 b="0">
                <a:sym typeface="Symbol" pitchFamily="18" charset="2"/>
              </a:rPr>
              <a:t>Двигается по дугам графа.</a:t>
            </a:r>
            <a:endParaRPr lang="ru-RU" b="0">
              <a:sym typeface="Symbol" pitchFamily="18" charset="2"/>
            </a:endParaRPr>
          </a:p>
        </p:txBody>
      </p:sp>
      <p:sp>
        <p:nvSpPr>
          <p:cNvPr id="15374" name="Text Box 85"/>
          <p:cNvSpPr txBox="1">
            <a:spLocks noChangeArrowheads="1"/>
          </p:cNvSpPr>
          <p:nvPr/>
        </p:nvSpPr>
        <p:spPr bwMode="auto">
          <a:xfrm>
            <a:off x="179388" y="2673350"/>
            <a:ext cx="860425" cy="441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Граф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1150938" y="2708275"/>
            <a:ext cx="562768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 b="0">
                <a:sym typeface="Symbol" pitchFamily="18" charset="2"/>
              </a:rPr>
              <a:t>Автомат графа, выполняющий проход по дуге.</a:t>
            </a:r>
            <a:endParaRPr lang="ru-RU" b="0">
              <a:sym typeface="Symbol" pitchFamily="18" charset="2"/>
            </a:endParaRPr>
          </a:p>
        </p:txBody>
      </p:sp>
      <p:cxnSp>
        <p:nvCxnSpPr>
          <p:cNvPr id="15376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42875" y="3249613"/>
            <a:ext cx="8785225" cy="0"/>
          </a:xfrm>
          <a:prstGeom prst="line">
            <a:avLst/>
          </a:prstGeom>
          <a:noFill/>
          <a:ln w="47625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9E4F855E-7841-44CA-9240-431169355E58}" type="slidenum">
              <a:rPr lang="ru-RU" smtClean="0">
                <a:solidFill>
                  <a:schemeClr val="bg2"/>
                </a:solidFill>
              </a:rPr>
              <a:pPr/>
              <a:t>15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638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638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7487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Описание алгоритма</a:t>
            </a:r>
            <a:b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Описание графа в памяти регуляторов</a:t>
            </a:r>
          </a:p>
        </p:txBody>
      </p:sp>
      <p:sp>
        <p:nvSpPr>
          <p:cNvPr id="16391" name="Text Box 85"/>
          <p:cNvSpPr txBox="1">
            <a:spLocks noChangeArrowheads="1"/>
          </p:cNvSpPr>
          <p:nvPr/>
        </p:nvSpPr>
        <p:spPr bwMode="auto">
          <a:xfrm>
            <a:off x="179388" y="3500438"/>
            <a:ext cx="8569325" cy="25352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>
                <a:latin typeface="Times New Roman" pitchFamily="18" charset="0"/>
                <a:sym typeface="Symbol" pitchFamily="18" charset="2"/>
              </a:rPr>
              <a:t>В начале обхода 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пройденная часть графа и дерево состоят из одного корня.</a:t>
            </a:r>
          </a:p>
          <a:p>
            <a:pPr>
              <a:spcBef>
                <a:spcPts val="600"/>
              </a:spcBef>
            </a:pPr>
            <a:r>
              <a:rPr lang="ru-RU" sz="2000">
                <a:latin typeface="Times New Roman" pitchFamily="18" charset="0"/>
                <a:sym typeface="Symbol" pitchFamily="18" charset="2"/>
              </a:rPr>
              <a:t>В процессе обхода 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пройденная часть графа и дерево увеличиваются.</a:t>
            </a:r>
          </a:p>
          <a:p>
            <a:pPr>
              <a:spcBef>
                <a:spcPts val="600"/>
              </a:spcBef>
            </a:pPr>
            <a:r>
              <a:rPr lang="ru-RU" sz="2000">
                <a:latin typeface="Times New Roman" pitchFamily="18" charset="0"/>
                <a:sym typeface="Symbol" pitchFamily="18" charset="2"/>
              </a:rPr>
              <a:t>В конце обхода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все дуги пройдены и создано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описание всего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с каждой нетерминальной вершиной связан регулятор, в котором для каждой выходящей дуги указаны: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её тип: дуга дерева, хорда или терминальная дуга,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адрес регулятора конца дуги (пустой адрес для терминальной дуги).</a:t>
            </a: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392" name="Text Box 85"/>
          <p:cNvSpPr txBox="1">
            <a:spLocks noChangeArrowheads="1"/>
          </p:cNvSpPr>
          <p:nvPr/>
        </p:nvSpPr>
        <p:spPr bwMode="auto">
          <a:xfrm>
            <a:off x="179388" y="2940050"/>
            <a:ext cx="8567737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Остальные пройденные нетерминальные дуги будем называть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хордами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6393" name="Text Box 85"/>
          <p:cNvSpPr txBox="1">
            <a:spLocks noChangeArrowheads="1"/>
          </p:cNvSpPr>
          <p:nvPr/>
        </p:nvSpPr>
        <p:spPr bwMode="auto">
          <a:xfrm>
            <a:off x="179388" y="1376363"/>
            <a:ext cx="8569325" cy="13811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В процессе работы в суммарной памяти регуляторов создаётся описание</a:t>
            </a:r>
          </a:p>
          <a:p>
            <a:pPr>
              <a:spcBef>
                <a:spcPts val="600"/>
              </a:spcBef>
            </a:pPr>
            <a:r>
              <a:rPr lang="ru-RU" sz="2000">
                <a:latin typeface="Times New Roman" pitchFamily="18" charset="0"/>
                <a:sym typeface="Symbol" pitchFamily="18" charset="2"/>
              </a:rPr>
              <a:t>дерева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— ориентированного от корня остова пройденной части графа</a:t>
            </a:r>
          </a:p>
          <a:p>
            <a:pPr lvl="2"/>
            <a:r>
              <a:rPr lang="ru-RU" sz="2000" b="0">
                <a:latin typeface="Times New Roman" pitchFamily="18" charset="0"/>
                <a:sym typeface="Symbol" pitchFamily="18" charset="2"/>
              </a:rPr>
              <a:t>без терминальных вершин (вершин, из которых не выходят дуги)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и терминальных дуг (дуг, ведущих в терминальные вершины).</a:t>
            </a: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87555468-786F-4CAF-BE9B-45A7D00647F3}" type="slidenum">
              <a:rPr lang="ru-RU" smtClean="0">
                <a:solidFill>
                  <a:schemeClr val="bg2"/>
                </a:solidFill>
              </a:rPr>
              <a:pPr/>
              <a:t>16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7412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741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7487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Описание алгоритма</a:t>
            </a:r>
            <a:b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Управление движками в регуляторе</a:t>
            </a:r>
          </a:p>
        </p:txBody>
      </p:sp>
      <p:grpSp>
        <p:nvGrpSpPr>
          <p:cNvPr id="17415" name="Группа 37"/>
          <p:cNvGrpSpPr>
            <a:grpSpLocks/>
          </p:cNvGrpSpPr>
          <p:nvPr/>
        </p:nvGrpSpPr>
        <p:grpSpPr bwMode="auto">
          <a:xfrm>
            <a:off x="358775" y="1628775"/>
            <a:ext cx="8534400" cy="1535113"/>
            <a:chOff x="431540" y="1052736"/>
            <a:chExt cx="8568952" cy="1570042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431540" y="1799602"/>
              <a:ext cx="1619430" cy="4318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 algn="ctr">
                <a:defRPr/>
              </a:pPr>
              <a:r>
                <a:rPr lang="ru-RU" sz="1600" b="0" i="1" dirty="0">
                  <a:solidFill>
                    <a:srgbClr val="0000FF"/>
                  </a:solidFill>
                </a:rPr>
                <a:t>активная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3708654" y="1799602"/>
              <a:ext cx="1619430" cy="4318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 algn="ctr">
                <a:defRPr/>
              </a:pPr>
              <a:r>
                <a:rPr lang="ru-RU" sz="1600" b="0" i="1" dirty="0">
                  <a:solidFill>
                    <a:srgbClr val="0000FF"/>
                  </a:solidFill>
                </a:rPr>
                <a:t>пассивная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7020835" y="1799602"/>
              <a:ext cx="1619430" cy="4318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 algn="ctr">
                <a:defRPr/>
              </a:pPr>
              <a:r>
                <a:rPr lang="ru-RU" sz="1600" b="0" i="1" dirty="0">
                  <a:solidFill>
                    <a:srgbClr val="0000FF"/>
                  </a:solidFill>
                </a:rPr>
                <a:t>законченная</a:t>
              </a:r>
            </a:p>
          </p:txBody>
        </p:sp>
        <p:cxnSp>
          <p:nvCxnSpPr>
            <p:cNvPr id="25" name="Прямая со стрелкой 24"/>
            <p:cNvCxnSpPr>
              <a:stCxn id="21" idx="3"/>
              <a:endCxn id="22" idx="1"/>
            </p:cNvCxnSpPr>
            <p:nvPr/>
          </p:nvCxnSpPr>
          <p:spPr bwMode="auto">
            <a:xfrm>
              <a:off x="2050970" y="2015544"/>
              <a:ext cx="1657684" cy="0"/>
            </a:xfrm>
            <a:prstGeom prst="straightConnector1">
              <a:avLst/>
            </a:prstGeom>
            <a:solidFill>
              <a:srgbClr val="F1F8F9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Прямая со стрелкой 25"/>
            <p:cNvCxnSpPr>
              <a:stCxn id="22" idx="3"/>
              <a:endCxn id="23" idx="1"/>
            </p:cNvCxnSpPr>
            <p:nvPr/>
          </p:nvCxnSpPr>
          <p:spPr bwMode="auto">
            <a:xfrm>
              <a:off x="5328084" y="2015544"/>
              <a:ext cx="1692751" cy="0"/>
            </a:xfrm>
            <a:prstGeom prst="straightConnector1">
              <a:avLst/>
            </a:prstGeom>
            <a:solidFill>
              <a:srgbClr val="F1F8F9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9" name="Прямая со стрелкой 28"/>
            <p:cNvCxnSpPr>
              <a:stCxn id="22" idx="0"/>
              <a:endCxn id="21" idx="0"/>
            </p:cNvCxnSpPr>
            <p:nvPr/>
          </p:nvCxnSpPr>
          <p:spPr bwMode="auto">
            <a:xfrm rot="16200000" flipV="1">
              <a:off x="2879693" y="161045"/>
              <a:ext cx="12989" cy="3277114"/>
            </a:xfrm>
            <a:prstGeom prst="bentConnector3">
              <a:avLst>
                <a:gd name="adj1" fmla="val 3098363"/>
              </a:avLst>
            </a:prstGeom>
            <a:solidFill>
              <a:srgbClr val="F1F8F9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425" name="TextBox 31"/>
            <p:cNvSpPr txBox="1">
              <a:spLocks noChangeArrowheads="1"/>
            </p:cNvSpPr>
            <p:nvPr/>
          </p:nvSpPr>
          <p:spPr bwMode="auto">
            <a:xfrm>
              <a:off x="2483768" y="1052736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запрос</a:t>
              </a:r>
            </a:p>
          </p:txBody>
        </p:sp>
        <p:sp>
          <p:nvSpPr>
            <p:cNvPr id="17426" name="TextBox 32"/>
            <p:cNvSpPr txBox="1">
              <a:spLocks noChangeArrowheads="1"/>
            </p:cNvSpPr>
            <p:nvPr/>
          </p:nvSpPr>
          <p:spPr bwMode="auto">
            <a:xfrm>
              <a:off x="2195736" y="1664804"/>
              <a:ext cx="12961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куда идти</a:t>
              </a:r>
            </a:p>
          </p:txBody>
        </p:sp>
        <p:sp>
          <p:nvSpPr>
            <p:cNvPr id="17427" name="TextBox 33"/>
            <p:cNvSpPr txBox="1">
              <a:spLocks noChangeArrowheads="1"/>
            </p:cNvSpPr>
            <p:nvPr/>
          </p:nvSpPr>
          <p:spPr bwMode="auto">
            <a:xfrm>
              <a:off x="2159732" y="2015552"/>
              <a:ext cx="13321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иди по дуге</a:t>
              </a:r>
            </a:p>
          </p:txBody>
        </p:sp>
        <p:sp>
          <p:nvSpPr>
            <p:cNvPr id="17428" name="TextBox 34"/>
            <p:cNvSpPr txBox="1">
              <a:spLocks noChangeArrowheads="1"/>
            </p:cNvSpPr>
            <p:nvPr/>
          </p:nvSpPr>
          <p:spPr bwMode="auto">
            <a:xfrm>
              <a:off x="5688124" y="1592796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i="1">
                  <a:latin typeface="Times New Roman" pitchFamily="18" charset="0"/>
                  <a:cs typeface="Times New Roman" pitchFamily="18" charset="0"/>
                </a:rPr>
                <a:t>конец</a:t>
              </a:r>
            </a:p>
          </p:txBody>
        </p:sp>
        <p:sp>
          <p:nvSpPr>
            <p:cNvPr id="17429" name="TextBox 35"/>
            <p:cNvSpPr txBox="1">
              <a:spLocks noChangeArrowheads="1"/>
            </p:cNvSpPr>
            <p:nvPr/>
          </p:nvSpPr>
          <p:spPr bwMode="auto">
            <a:xfrm>
              <a:off x="4680012" y="2024844"/>
              <a:ext cx="4320480" cy="59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0">
                  <a:latin typeface="Times New Roman" pitchFamily="18" charset="0"/>
                  <a:cs typeface="Times New Roman" pitchFamily="18" charset="0"/>
                </a:rPr>
                <a:t>	тип дуги:</a:t>
              </a:r>
            </a:p>
            <a:p>
              <a:r>
                <a:rPr lang="ru-RU" sz="1600" b="0" i="1">
                  <a:latin typeface="Times New Roman" pitchFamily="18" charset="0"/>
                  <a:cs typeface="Times New Roman" pitchFamily="18" charset="0"/>
                </a:rPr>
                <a:t>дуга дерева, хорда, терминальная</a:t>
              </a:r>
            </a:p>
          </p:txBody>
        </p:sp>
      </p:grpSp>
      <p:sp>
        <p:nvSpPr>
          <p:cNvPr id="17416" name="Text Box 85"/>
          <p:cNvSpPr txBox="1">
            <a:spLocks noChangeArrowheads="1"/>
          </p:cNvSpPr>
          <p:nvPr/>
        </p:nvSpPr>
        <p:spPr bwMode="auto">
          <a:xfrm>
            <a:off x="1714500" y="1268413"/>
            <a:ext cx="5557838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Состояние выходящих дуг в регуляторе вершины</a:t>
            </a: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17" name="Text Box 85"/>
          <p:cNvSpPr txBox="1">
            <a:spLocks noChangeArrowheads="1"/>
          </p:cNvSpPr>
          <p:nvPr/>
        </p:nvSpPr>
        <p:spPr bwMode="auto">
          <a:xfrm>
            <a:off x="107950" y="3176588"/>
            <a:ext cx="8964613" cy="17653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движок 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куда идти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 регулятор текущей вершины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регулятор текущей вершины 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иди по дуге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номер дуги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)  движок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Регулятор посылает движки по </a:t>
            </a:r>
            <a:r>
              <a:rPr lang="ru-RU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активным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выходящим дугам по циклу.</a:t>
            </a:r>
          </a:p>
          <a:p>
            <a:pPr marL="457200" lvl="2"/>
            <a:r>
              <a:rPr lang="ru-RU" sz="2000" b="0">
                <a:latin typeface="Times New Roman" pitchFamily="18" charset="0"/>
                <a:sym typeface="Symbol" pitchFamily="18" charset="2"/>
              </a:rPr>
              <a:t>Если нет </a:t>
            </a:r>
            <a:r>
              <a:rPr lang="ru-RU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активных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дуг, движок становится </a:t>
            </a:r>
            <a:r>
              <a:rPr lang="ru-RU" sz="2000" b="0" i="1" u="sng">
                <a:latin typeface="Times New Roman" pitchFamily="18" charset="0"/>
                <a:sym typeface="Symbol" pitchFamily="18" charset="2"/>
              </a:rPr>
              <a:t>ждущим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в вершине.</a:t>
            </a:r>
          </a:p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Старт-стоп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регулятор конца дуги 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запрос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на движок  регулятор начала дуги</a:t>
            </a:r>
          </a:p>
        </p:txBody>
      </p:sp>
      <p:sp>
        <p:nvSpPr>
          <p:cNvPr id="17418" name="Text Box 85"/>
          <p:cNvSpPr txBox="1">
            <a:spLocks noChangeArrowheads="1"/>
          </p:cNvSpPr>
          <p:nvPr/>
        </p:nvSpPr>
        <p:spPr bwMode="auto">
          <a:xfrm>
            <a:off x="179388" y="5049838"/>
            <a:ext cx="8785225" cy="13795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движок в конце дуги 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конец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хорда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/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терминальная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)  регулятор начала дуги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регулятор конца дуги 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конец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дуга дерева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)  регулятор начала дуги</a:t>
            </a:r>
          </a:p>
          <a:p>
            <a:pPr lvl="1"/>
            <a:r>
              <a:rPr lang="ru-RU" sz="2000" b="0">
                <a:latin typeface="Times New Roman" pitchFamily="18" charset="0"/>
                <a:sym typeface="Symbol" pitchFamily="18" charset="2"/>
              </a:rPr>
              <a:t>Регулятор посылает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конец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когда все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выходящие дуги стали </a:t>
            </a:r>
            <a:r>
              <a:rPr lang="ru-RU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законченные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 Регулятор корня вместо этого сообщает вовне о конце обхода.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BE06AA38-94B9-407E-9F2A-A158BB8866A9}" type="slidenum">
              <a:rPr lang="ru-RU" smtClean="0">
                <a:solidFill>
                  <a:schemeClr val="bg2"/>
                </a:solidFill>
              </a:rPr>
              <a:pPr/>
              <a:t>17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8436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843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7487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Описание алгоритма</a:t>
            </a:r>
            <a:b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Опрос регуляторов</a:t>
            </a:r>
          </a:p>
        </p:txBody>
      </p:sp>
      <p:sp>
        <p:nvSpPr>
          <p:cNvPr id="18439" name="Text Box 85"/>
          <p:cNvSpPr txBox="1">
            <a:spLocks noChangeArrowheads="1"/>
          </p:cNvSpPr>
          <p:nvPr/>
        </p:nvSpPr>
        <p:spPr bwMode="auto">
          <a:xfrm>
            <a:off x="179388" y="2563813"/>
            <a:ext cx="8785225" cy="37671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Пройдя по непройденной дуге в нетерминальную вершину с непустым идентификатором, движок ищет по идентификатору регулятор этой вершины.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Для этого используется односторонний список регуляторов по адресам.</a:t>
            </a:r>
          </a:p>
          <a:p>
            <a:pPr lvl="1"/>
            <a:r>
              <a:rPr lang="ru-RU" sz="2000" b="0">
                <a:latin typeface="Times New Roman" pitchFamily="18" charset="0"/>
                <a:sym typeface="Symbol" pitchFamily="18" charset="2"/>
              </a:rPr>
              <a:t>Сообщение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опрос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посылается по списку, начиная с регулятора корня.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Если движок прошёл по хорде, регулятор найдётся и пошлёт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ответ на опрос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Если это новая вершина, движок добавляется в конец списка, получает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опрос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становится регулятором и генерирует новый движок, который продолжает движение вместо него.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Регулятором нетерминальной вершины с пустым идентификатором становится первый приходящий в неё движок без опроса регуляторов.</a:t>
            </a:r>
          </a:p>
          <a:p>
            <a:pPr lvl="1"/>
            <a:r>
              <a:rPr lang="ru-RU" sz="2000" b="0">
                <a:latin typeface="Times New Roman" pitchFamily="18" charset="0"/>
                <a:sym typeface="Symbol" pitchFamily="18" charset="2"/>
              </a:rPr>
              <a:t>У терминальной вершины нет регулятора (т.к. нет выходящих дуг).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71463" y="1782763"/>
            <a:ext cx="1758950" cy="3524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ru-RU" sz="1600" b="0" i="1" dirty="0">
                <a:solidFill>
                  <a:srgbClr val="0000FF"/>
                </a:solidFill>
              </a:rPr>
              <a:t>регулятор корня</a:t>
            </a:r>
            <a:endParaRPr lang="ru-RU" sz="1600" b="0" i="1" dirty="0">
              <a:solidFill>
                <a:srgbClr val="0000FF"/>
              </a:solidFill>
            </a:endParaRPr>
          </a:p>
        </p:txBody>
      </p:sp>
      <p:cxnSp>
        <p:nvCxnSpPr>
          <p:cNvPr id="18441" name="Прямая со стрелкой 24"/>
          <p:cNvCxnSpPr>
            <a:cxnSpLocks noChangeShapeType="1"/>
            <a:stCxn id="21" idx="3"/>
            <a:endCxn id="38" idx="1"/>
          </p:cNvCxnSpPr>
          <p:nvPr/>
        </p:nvCxnSpPr>
        <p:spPr bwMode="auto">
          <a:xfrm>
            <a:off x="2030413" y="1958975"/>
            <a:ext cx="488950" cy="31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38" name="Скругленный прямоугольник 37"/>
          <p:cNvSpPr/>
          <p:nvPr/>
        </p:nvSpPr>
        <p:spPr bwMode="auto">
          <a:xfrm>
            <a:off x="2519363" y="1785938"/>
            <a:ext cx="1154112" cy="3524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sz="1600" b="0" i="1" dirty="0">
                <a:solidFill>
                  <a:srgbClr val="0000FF"/>
                </a:solidFill>
              </a:rPr>
              <a:t>регулятор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795963" y="1785938"/>
            <a:ext cx="1154112" cy="3524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sz="1600" b="0" i="1" dirty="0">
                <a:solidFill>
                  <a:srgbClr val="0000FF"/>
                </a:solidFill>
              </a:rPr>
              <a:t>регулятор</a:t>
            </a:r>
          </a:p>
        </p:txBody>
      </p:sp>
      <p:sp>
        <p:nvSpPr>
          <p:cNvPr id="18444" name="Скругленный прямоугольник 43"/>
          <p:cNvSpPr>
            <a:spLocks noChangeArrowheads="1"/>
          </p:cNvSpPr>
          <p:nvPr/>
        </p:nvSpPr>
        <p:spPr bwMode="auto">
          <a:xfrm>
            <a:off x="4368800" y="1684338"/>
            <a:ext cx="696913" cy="5572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36000" tIns="36000" rIns="36000" bIns="36000" anchor="ctr">
            <a:spAutoFit/>
          </a:bodyPr>
          <a:lstStyle/>
          <a:p>
            <a:pPr algn="ctr"/>
            <a:r>
              <a:rPr lang="ru-RU" sz="2800">
                <a:solidFill>
                  <a:srgbClr val="0000FF"/>
                </a:solidFill>
              </a:rPr>
              <a:t>• • •</a:t>
            </a:r>
          </a:p>
        </p:txBody>
      </p:sp>
      <p:cxnSp>
        <p:nvCxnSpPr>
          <p:cNvPr id="18445" name="Прямая со стрелкой 44"/>
          <p:cNvCxnSpPr>
            <a:cxnSpLocks noChangeShapeType="1"/>
            <a:stCxn id="38" idx="3"/>
            <a:endCxn id="18444" idx="1"/>
          </p:cNvCxnSpPr>
          <p:nvPr/>
        </p:nvCxnSpPr>
        <p:spPr bwMode="auto">
          <a:xfrm>
            <a:off x="3673475" y="1962150"/>
            <a:ext cx="695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18446" name="Прямая со стрелкой 47"/>
          <p:cNvCxnSpPr>
            <a:cxnSpLocks noChangeShapeType="1"/>
            <a:stCxn id="18444" idx="3"/>
            <a:endCxn id="43" idx="1"/>
          </p:cNvCxnSpPr>
          <p:nvPr/>
        </p:nvCxnSpPr>
        <p:spPr bwMode="auto">
          <a:xfrm flipV="1">
            <a:off x="5065713" y="1962150"/>
            <a:ext cx="73025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</p:spPr>
      </p:cxnSp>
      <p:sp>
        <p:nvSpPr>
          <p:cNvPr id="51" name="Скругленный прямоугольник 50"/>
          <p:cNvSpPr/>
          <p:nvPr/>
        </p:nvSpPr>
        <p:spPr bwMode="auto">
          <a:xfrm>
            <a:off x="7851775" y="1785938"/>
            <a:ext cx="788988" cy="3524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sz="1600" b="0" i="1" dirty="0">
                <a:solidFill>
                  <a:srgbClr val="0000FF"/>
                </a:solidFill>
              </a:rPr>
              <a:t>движок</a:t>
            </a:r>
            <a:endParaRPr lang="ru-RU" sz="1600" b="0" i="1" dirty="0">
              <a:solidFill>
                <a:srgbClr val="0000FF"/>
              </a:solidFill>
            </a:endParaRPr>
          </a:p>
        </p:txBody>
      </p:sp>
      <p:cxnSp>
        <p:nvCxnSpPr>
          <p:cNvPr id="18448" name="Прямая со стрелкой 51"/>
          <p:cNvCxnSpPr>
            <a:cxnSpLocks noChangeShapeType="1"/>
            <a:stCxn id="43" idx="3"/>
            <a:endCxn id="51" idx="1"/>
          </p:cNvCxnSpPr>
          <p:nvPr/>
        </p:nvCxnSpPr>
        <p:spPr bwMode="auto">
          <a:xfrm>
            <a:off x="6950075" y="1962150"/>
            <a:ext cx="9017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prstDash val="sysDash"/>
            <a:round/>
            <a:headEnd/>
            <a:tailEnd type="stealth" w="lg" len="lg"/>
          </a:ln>
        </p:spPr>
      </p:cxnSp>
      <p:cxnSp>
        <p:nvCxnSpPr>
          <p:cNvPr id="55" name="Прямая со стрелкой 54"/>
          <p:cNvCxnSpPr>
            <a:stCxn id="51" idx="0"/>
            <a:endCxn id="21" idx="0"/>
          </p:cNvCxnSpPr>
          <p:nvPr/>
        </p:nvCxnSpPr>
        <p:spPr bwMode="auto">
          <a:xfrm rot="16200000" flipV="1">
            <a:off x="4697413" y="-1763712"/>
            <a:ext cx="3175" cy="7096125"/>
          </a:xfrm>
          <a:prstGeom prst="bentConnector3">
            <a:avLst>
              <a:gd name="adj1" fmla="val 8015512"/>
            </a:avLst>
          </a:prstGeom>
          <a:solidFill>
            <a:srgbClr val="F1F8F9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450" name="TextBox 57"/>
          <p:cNvSpPr txBox="1">
            <a:spLocks noChangeArrowheads="1"/>
          </p:cNvSpPr>
          <p:nvPr/>
        </p:nvSpPr>
        <p:spPr bwMode="auto">
          <a:xfrm>
            <a:off x="6840538" y="1160463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опрос</a:t>
            </a:r>
          </a:p>
        </p:txBody>
      </p:sp>
      <p:cxnSp>
        <p:nvCxnSpPr>
          <p:cNvPr id="22" name="Прямая со стрелкой 54"/>
          <p:cNvCxnSpPr>
            <a:stCxn id="18444" idx="2"/>
            <a:endCxn id="51" idx="2"/>
          </p:cNvCxnSpPr>
          <p:nvPr/>
        </p:nvCxnSpPr>
        <p:spPr bwMode="auto">
          <a:xfrm rot="5400000" flipH="1" flipV="1">
            <a:off x="6430963" y="425450"/>
            <a:ext cx="103187" cy="3529013"/>
          </a:xfrm>
          <a:prstGeom prst="bentConnector3">
            <a:avLst>
              <a:gd name="adj1" fmla="val -223323"/>
            </a:avLst>
          </a:prstGeom>
          <a:solidFill>
            <a:srgbClr val="F1F8F9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18452" name="TextBox 57"/>
          <p:cNvSpPr txBox="1">
            <a:spLocks noChangeArrowheads="1"/>
          </p:cNvSpPr>
          <p:nvPr/>
        </p:nvSpPr>
        <p:spPr bwMode="auto">
          <a:xfrm>
            <a:off x="4859338" y="2133600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ответ на опрос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8713" cy="608013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сложности</a:t>
            </a:r>
          </a:p>
        </p:txBody>
      </p:sp>
      <p:sp>
        <p:nvSpPr>
          <p:cNvPr id="19459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19460" name="Text Box 85"/>
          <p:cNvSpPr txBox="1">
            <a:spLocks noChangeArrowheads="1"/>
          </p:cNvSpPr>
          <p:nvPr/>
        </p:nvSpPr>
        <p:spPr bwMode="auto">
          <a:xfrm>
            <a:off x="1476375" y="2033588"/>
            <a:ext cx="5895975" cy="36274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Время обхода равно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400" i="1">
                <a:latin typeface="Times New Roman" pitchFamily="18" charset="0"/>
                <a:sym typeface="Symbol" pitchFamily="18" charset="2"/>
              </a:rPr>
              <a:t>(m+n</a:t>
            </a:r>
            <a:r>
              <a:rPr lang="en-US" sz="24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40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40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, где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число дуг,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4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число нетерминальных вершин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с непустым идентификатором,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максимальная число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нетерминальных вершин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с непустым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идентификатором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на пути 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без самопересечения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)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от корня,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      не считая самого корня.</a:t>
            </a:r>
            <a:endParaRPr lang="ru-RU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61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94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014310DE-758B-42A9-BA9D-D9E60DBB9E18}" type="slidenum">
              <a:rPr lang="ru-RU" smtClean="0">
                <a:solidFill>
                  <a:schemeClr val="bg2"/>
                </a:solidFill>
              </a:rPr>
              <a:pPr/>
              <a:t>18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9463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9464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8713" cy="608013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сложности</a:t>
            </a:r>
          </a:p>
        </p:txBody>
      </p:sp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20484" name="Text Box 85"/>
          <p:cNvSpPr txBox="1">
            <a:spLocks noChangeArrowheads="1"/>
          </p:cNvSpPr>
          <p:nvPr/>
        </p:nvSpPr>
        <p:spPr bwMode="auto">
          <a:xfrm>
            <a:off x="1476375" y="2033588"/>
            <a:ext cx="5895975" cy="362743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Время обхода равно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400" i="1">
                <a:latin typeface="Times New Roman" pitchFamily="18" charset="0"/>
                <a:sym typeface="Symbol" pitchFamily="18" charset="2"/>
              </a:rPr>
              <a:t>(m+n</a:t>
            </a:r>
            <a:r>
              <a:rPr lang="en-US" sz="24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40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40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, где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число дуг,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400" i="1" baseline="-25000"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число нетерминальных вершин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с непустым идентификатором,</a:t>
            </a:r>
          </a:p>
          <a:p>
            <a:pPr>
              <a:spcBef>
                <a:spcPts val="600"/>
              </a:spcBef>
            </a:pPr>
            <a:r>
              <a:rPr lang="en-US" sz="240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– максимальная число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нетерминальных вершин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с непустым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идентификатором</a:t>
            </a:r>
            <a:endParaRPr lang="en-US" sz="2400" b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b="0">
                <a:latin typeface="Times New Roman" pitchFamily="18" charset="0"/>
                <a:sym typeface="Symbol" pitchFamily="18" charset="2"/>
              </a:rPr>
              <a:t>    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на пути 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без самопересечения</a:t>
            </a:r>
            <a:r>
              <a:rPr lang="en-US" sz="2400" b="0">
                <a:latin typeface="Times New Roman" pitchFamily="18" charset="0"/>
                <a:sym typeface="Symbol" pitchFamily="18" charset="2"/>
              </a:rPr>
              <a:t>) 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от корня,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      не считая самого корня.</a:t>
            </a:r>
            <a:endParaRPr lang="ru-RU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485" name="Text Box 92"/>
          <p:cNvSpPr txBox="1">
            <a:spLocks noChangeArrowheads="1"/>
          </p:cNvSpPr>
          <p:nvPr/>
        </p:nvSpPr>
        <p:spPr bwMode="auto">
          <a:xfrm>
            <a:off x="0" y="1263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048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EC907F40-481D-4F60-83F9-318E3615E037}" type="slidenum">
              <a:rPr lang="ru-RU" smtClean="0">
                <a:solidFill>
                  <a:schemeClr val="bg2"/>
                </a:solidFill>
              </a:rPr>
              <a:pPr/>
              <a:t>19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0487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0488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1033463"/>
            <a:ext cx="372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0">
                <a:latin typeface="Times New Roman" pitchFamily="18" charset="0"/>
                <a:cs typeface="Times New Roman" pitchFamily="18" charset="0"/>
              </a:rPr>
              <a:t>Генерация и движение движков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3925" y="1033463"/>
            <a:ext cx="227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0">
                <a:latin typeface="Times New Roman" pitchFamily="18" charset="0"/>
                <a:cs typeface="Times New Roman" pitchFamily="18" charset="0"/>
              </a:rPr>
              <a:t>Опрос регуляторов</a:t>
            </a:r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 bwMode="auto">
          <a:xfrm>
            <a:off x="4051300" y="1233488"/>
            <a:ext cx="628650" cy="935037"/>
          </a:xfrm>
          <a:prstGeom prst="curvedConnector2">
            <a:avLst/>
          </a:prstGeom>
          <a:solidFill>
            <a:srgbClr val="F1F8F9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11" idx="1"/>
          </p:cNvCxnSpPr>
          <p:nvPr/>
        </p:nvCxnSpPr>
        <p:spPr bwMode="auto">
          <a:xfrm rot="10800000" flipV="1">
            <a:off x="5219700" y="1233488"/>
            <a:ext cx="784225" cy="935037"/>
          </a:xfrm>
          <a:prstGeom prst="curvedConnector2">
            <a:avLst/>
          </a:prstGeom>
          <a:solidFill>
            <a:srgbClr val="F1F8F9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6D03F6-C403-400F-BBFC-111E0F1EADEF}" type="slidenum">
              <a:rPr lang="ru-RU" smtClean="0">
                <a:solidFill>
                  <a:schemeClr val="bg2"/>
                </a:solidFill>
              </a:rPr>
              <a:pPr/>
              <a:t>2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48712" cy="611188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Исследование неизвестного графа (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graph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learning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076" name="Text Box 85"/>
          <p:cNvSpPr txBox="1">
            <a:spLocks noChangeArrowheads="1"/>
          </p:cNvSpPr>
          <p:nvPr/>
        </p:nvSpPr>
        <p:spPr bwMode="auto">
          <a:xfrm>
            <a:off x="1250950" y="2940050"/>
            <a:ext cx="2633663" cy="4508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Для каких целей?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7" name="Text Box 86"/>
          <p:cNvSpPr txBox="1">
            <a:spLocks noChangeArrowheads="1"/>
          </p:cNvSpPr>
          <p:nvPr/>
        </p:nvSpPr>
        <p:spPr bwMode="auto">
          <a:xfrm>
            <a:off x="257175" y="270351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78" name="Text Box 87"/>
          <p:cNvSpPr txBox="1">
            <a:spLocks noChangeArrowheads="1"/>
          </p:cNvSpPr>
          <p:nvPr/>
        </p:nvSpPr>
        <p:spPr bwMode="auto">
          <a:xfrm>
            <a:off x="1252538" y="3598863"/>
            <a:ext cx="2430462" cy="4429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Что такое граф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9" name="Text Box 90"/>
          <p:cNvSpPr txBox="1">
            <a:spLocks noChangeArrowheads="1"/>
          </p:cNvSpPr>
          <p:nvPr/>
        </p:nvSpPr>
        <p:spPr bwMode="auto">
          <a:xfrm>
            <a:off x="3952875" y="3670300"/>
            <a:ext cx="5011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000"/>
              <a:t> Граф состояний тестируемой системы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08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3082" name="Rectangle 27"/>
          <p:cNvSpPr>
            <a:spLocks noChangeArrowheads="1"/>
          </p:cNvSpPr>
          <p:nvPr/>
        </p:nvSpPr>
        <p:spPr bwMode="auto">
          <a:xfrm>
            <a:off x="4348163" y="3013075"/>
            <a:ext cx="18462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ru-RU" sz="2000">
                <a:sym typeface="Symbol" pitchFamily="18" charset="2"/>
              </a:rPr>
              <a:t>Тестирование</a:t>
            </a:r>
            <a:endParaRPr lang="ru-RU">
              <a:sym typeface="Symbol" pitchFamily="18" charset="2"/>
            </a:endParaRPr>
          </a:p>
        </p:txBody>
      </p:sp>
      <p:sp>
        <p:nvSpPr>
          <p:cNvPr id="3083" name="Text Box 87"/>
          <p:cNvSpPr txBox="1">
            <a:spLocks noChangeArrowheads="1"/>
          </p:cNvSpPr>
          <p:nvPr/>
        </p:nvSpPr>
        <p:spPr bwMode="auto">
          <a:xfrm>
            <a:off x="1252538" y="4246563"/>
            <a:ext cx="3309937" cy="4429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Что такое автомат(ы)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84" name="Text Box 90"/>
          <p:cNvSpPr txBox="1">
            <a:spLocks noChangeArrowheads="1"/>
          </p:cNvSpPr>
          <p:nvPr/>
        </p:nvSpPr>
        <p:spPr bwMode="auto">
          <a:xfrm>
            <a:off x="4819650" y="4319588"/>
            <a:ext cx="284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000"/>
              <a:t>Тестирующая система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085" name="Text Box 87"/>
          <p:cNvSpPr txBox="1">
            <a:spLocks noChangeArrowheads="1"/>
          </p:cNvSpPr>
          <p:nvPr/>
        </p:nvSpPr>
        <p:spPr bwMode="auto">
          <a:xfrm>
            <a:off x="1252538" y="4879975"/>
            <a:ext cx="5103812" cy="442913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Что такое проход автомата по дуге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?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86" name="Text Box 90"/>
          <p:cNvSpPr txBox="1">
            <a:spLocks noChangeArrowheads="1"/>
          </p:cNvSpPr>
          <p:nvPr/>
        </p:nvSpPr>
        <p:spPr bwMode="auto">
          <a:xfrm>
            <a:off x="1679575" y="5483225"/>
            <a:ext cx="627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ru-RU" sz="2000"/>
              <a:t>Тестовое воздействие и наблюдение результата,</a:t>
            </a:r>
          </a:p>
          <a:p>
            <a:pPr>
              <a:spcBef>
                <a:spcPct val="10000"/>
              </a:spcBef>
            </a:pPr>
            <a:r>
              <a:rPr lang="ru-RU" sz="2000"/>
              <a:t>включая постсостояние тестируемой системы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087" name="Text Box 85"/>
          <p:cNvSpPr txBox="1">
            <a:spLocks noChangeArrowheads="1"/>
          </p:cNvSpPr>
          <p:nvPr/>
        </p:nvSpPr>
        <p:spPr bwMode="auto">
          <a:xfrm>
            <a:off x="1258888" y="1933575"/>
            <a:ext cx="6518275" cy="811213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Обход графа – это проход по каждой его дуге</a:t>
            </a:r>
          </a:p>
          <a:p>
            <a:r>
              <a:rPr lang="ru-RU" sz="2400">
                <a:latin typeface="Times New Roman" pitchFamily="18" charset="0"/>
                <a:sym typeface="Symbol" pitchFamily="18" charset="2"/>
              </a:rPr>
              <a:t>		  (в направлении её ориентации)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88" name="Text Box 85"/>
          <p:cNvSpPr txBox="1">
            <a:spLocks noChangeArrowheads="1"/>
          </p:cNvSpPr>
          <p:nvPr/>
        </p:nvSpPr>
        <p:spPr bwMode="auto">
          <a:xfrm>
            <a:off x="1854200" y="1258888"/>
            <a:ext cx="5310188" cy="441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2400">
                <a:latin typeface="Times New Roman" pitchFamily="18" charset="0"/>
                <a:sym typeface="Symbol" pitchFamily="18" charset="2"/>
              </a:rPr>
              <a:t>Граф – конечный ориентированный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89" name="TextBox 25"/>
          <p:cNvSpPr txBox="1">
            <a:spLocks noChangeArrowheads="1"/>
          </p:cNvSpPr>
          <p:nvPr/>
        </p:nvSpPr>
        <p:spPr bwMode="auto">
          <a:xfrm rot="-5400000">
            <a:off x="-1154113" y="4008438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2"/>
                </a:solidFill>
              </a:rPr>
              <a:t>ПРАГМАТИКА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5B3711B0-4799-4581-93E2-8DA5CD473109}" type="slidenum">
              <a:rPr lang="ru-RU" smtClean="0">
                <a:solidFill>
                  <a:schemeClr val="bg2"/>
                </a:solidFill>
              </a:rPr>
              <a:pPr/>
              <a:t>20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150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150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21510" name="Text Box 58"/>
          <p:cNvSpPr txBox="1">
            <a:spLocks noChangeArrowheads="1"/>
          </p:cNvSpPr>
          <p:nvPr/>
        </p:nvSpPr>
        <p:spPr bwMode="auto">
          <a:xfrm>
            <a:off x="827088" y="1520825"/>
            <a:ext cx="6972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/>
              <a:t>Следующие действия выполняются</a:t>
            </a:r>
          </a:p>
          <a:p>
            <a:r>
              <a:rPr lang="ru-RU" sz="2000" b="0"/>
              <a:t>(включая передачу всех требуемых сообщений)</a:t>
            </a:r>
          </a:p>
          <a:p>
            <a:r>
              <a:rPr lang="ru-RU" sz="2000" b="0"/>
              <a:t>за </a:t>
            </a:r>
            <a:r>
              <a:rPr lang="en-US" sz="2000"/>
              <a:t>O</a:t>
            </a:r>
            <a:r>
              <a:rPr lang="ru-RU" sz="2000" b="0" i="1"/>
              <a:t>(1)</a:t>
            </a:r>
            <a:r>
              <a:rPr lang="en-US" sz="2000" b="0"/>
              <a:t> </a:t>
            </a:r>
            <a:r>
              <a:rPr lang="ru-RU" sz="2000" b="0"/>
              <a:t>тактов: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0"/>
              <a:t> создание генератором или регулятором нового движка,</a:t>
            </a:r>
          </a:p>
          <a:p>
            <a:pPr>
              <a:buFontTx/>
              <a:buChar char="•"/>
            </a:pPr>
            <a:r>
              <a:rPr lang="ru-RU" sz="2000" b="0"/>
              <a:t> проход движка по дуге,</a:t>
            </a:r>
          </a:p>
          <a:p>
            <a:pPr>
              <a:buFontTx/>
              <a:buChar char="•"/>
            </a:pPr>
            <a:r>
              <a:rPr lang="ru-RU" sz="2000" b="0"/>
              <a:t> опрос одного регулятора,</a:t>
            </a:r>
          </a:p>
          <a:p>
            <a:pPr>
              <a:buFontTx/>
              <a:buChar char="•"/>
            </a:pPr>
            <a:r>
              <a:rPr lang="ru-RU" sz="2000" b="0"/>
              <a:t> передача сообщения </a:t>
            </a:r>
            <a:r>
              <a:rPr lang="ru-RU" sz="2000" i="1"/>
              <a:t>запрос</a:t>
            </a:r>
            <a:r>
              <a:rPr lang="ru-RU" sz="2000" b="0"/>
              <a:t> или </a:t>
            </a:r>
            <a:r>
              <a:rPr lang="ru-RU" sz="2000" i="1"/>
              <a:t>конец</a:t>
            </a:r>
            <a:r>
              <a:rPr lang="ru-RU" sz="2000" b="0"/>
              <a:t>.</a:t>
            </a:r>
          </a:p>
          <a:p>
            <a:endParaRPr lang="ru-RU" sz="2000" b="0"/>
          </a:p>
          <a:p>
            <a:r>
              <a:rPr lang="ru-RU" sz="2000" b="0"/>
              <a:t>В примере будем считать, что каждое из этих действий</a:t>
            </a:r>
          </a:p>
          <a:p>
            <a:r>
              <a:rPr lang="ru-RU" sz="2000" b="0"/>
              <a:t>выполняется за один такт.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7487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ПРИМЕР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лилиния 17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2531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33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34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35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1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3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47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48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49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2551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52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53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2554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489" name="TextBox 488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1</a:t>
            </a:r>
          </a:p>
        </p:txBody>
      </p:sp>
      <p:sp>
        <p:nvSpPr>
          <p:cNvPr id="71" name="Равнобедренный треугольник 70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27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TextBox 488"/>
          <p:cNvSpPr txBox="1">
            <a:spLocks noChangeArrowheads="1"/>
          </p:cNvSpPr>
          <p:nvPr/>
        </p:nvSpPr>
        <p:spPr bwMode="auto">
          <a:xfrm>
            <a:off x="3092450" y="5300663"/>
            <a:ext cx="974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/>
              <a:t>первый</a:t>
            </a:r>
          </a:p>
        </p:txBody>
      </p:sp>
      <p:cxnSp>
        <p:nvCxnSpPr>
          <p:cNvPr id="22561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25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AFE5612E-1BD0-4051-84B1-BFBE209E2711}" type="slidenum">
              <a:rPr lang="ru-RU" smtClean="0">
                <a:solidFill>
                  <a:schemeClr val="bg2"/>
                </a:solidFill>
              </a:rPr>
              <a:pPr/>
              <a:t>21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2563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2564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20516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</a:t>
            </a:r>
          </a:p>
        </p:txBody>
      </p:sp>
      <p:sp>
        <p:nvSpPr>
          <p:cNvPr id="132" name="TextBox 488"/>
          <p:cNvSpPr txBox="1">
            <a:spLocks noChangeArrowheads="1"/>
          </p:cNvSpPr>
          <p:nvPr/>
        </p:nvSpPr>
        <p:spPr bwMode="auto">
          <a:xfrm>
            <a:off x="3132138" y="5538788"/>
            <a:ext cx="935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/>
              <a:t>движок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1</a:t>
            </a:r>
          </a:p>
        </p:txBody>
      </p:sp>
      <p:sp>
        <p:nvSpPr>
          <p:cNvPr id="22568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9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2570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2571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2572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74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45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6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71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72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74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81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176" name="Прямая со стрелкой 168"/>
          <p:cNvCxnSpPr>
            <a:cxnSpLocks noChangeShapeType="1"/>
            <a:stCxn id="171" idx="1"/>
            <a:endCxn id="172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489" grpId="0"/>
      <p:bldP spid="71" grpId="0" animBg="1"/>
      <p:bldP spid="2" grpId="0" animBg="1"/>
      <p:bldP spid="3" grpId="0"/>
      <p:bldP spid="20516" grpId="0" animBg="1"/>
      <p:bldP spid="132" grpId="0"/>
      <p:bldP spid="135" grpId="0"/>
      <p:bldP spid="145" grpId="0" animBg="1"/>
      <p:bldP spid="146" grpId="0"/>
      <p:bldP spid="171" grpId="0" animBg="1"/>
      <p:bldP spid="172" grpId="0" animBg="1"/>
      <p:bldP spid="1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лилиния 373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6150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5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58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64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66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70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1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2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74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357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3578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357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3581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358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D4FFBE5E-9532-41B2-AD5D-61C6025FB50F}" type="slidenum">
              <a:rPr lang="ru-RU" smtClean="0">
                <a:solidFill>
                  <a:schemeClr val="bg2"/>
                </a:solidFill>
              </a:rPr>
              <a:pPr/>
              <a:t>22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3583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3584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68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1</a:t>
            </a:r>
          </a:p>
        </p:txBody>
      </p:sp>
      <p:sp>
        <p:nvSpPr>
          <p:cNvPr id="21544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2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589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54538"/>
            <a:ext cx="860425" cy="5540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08" name="TextBox 307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1</a:t>
            </a: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2</a:t>
            </a:r>
          </a:p>
        </p:txBody>
      </p:sp>
      <p:sp>
        <p:nvSpPr>
          <p:cNvPr id="310" name="TextBox 309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311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2875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94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5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52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3597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3598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355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23600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0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04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62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363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607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23608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368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10" name="TextBox 368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70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612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3613" name="Прямая со стрелкой 168"/>
          <p:cNvCxnSpPr>
            <a:cxnSpLocks noChangeShapeType="1"/>
            <a:stCxn id="23608" idx="1"/>
            <a:endCxn id="368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73" name="Прямая со стрелкой 168"/>
          <p:cNvCxnSpPr>
            <a:cxnSpLocks noChangeShapeType="1"/>
            <a:stCxn id="23608" idx="1"/>
            <a:endCxn id="358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15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024 -0.1159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21544" grpId="0" animBg="1"/>
      <p:bldP spid="21544" grpId="1" animBg="1"/>
      <p:bldP spid="308" grpId="0"/>
      <p:bldP spid="309" grpId="0"/>
      <p:bldP spid="310" grpId="0"/>
      <p:bldP spid="311" grpId="0" animBg="1"/>
      <p:bldP spid="355" grpId="0"/>
      <p:bldP spid="358" grpId="0" animBg="1"/>
      <p:bldP spid="359" grpId="0" animBg="1"/>
      <p:bldP spid="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лилиния 32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2</a:t>
            </a:r>
          </a:p>
        </p:txBody>
      </p:sp>
      <p:cxnSp>
        <p:nvCxnSpPr>
          <p:cNvPr id="24580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82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83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89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1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5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96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597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4599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600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601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4602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4603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4604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4605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460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E27ABB26-361A-42DF-B953-985A1C70DF34}" type="slidenum">
              <a:rPr lang="ru-RU" smtClean="0">
                <a:solidFill>
                  <a:schemeClr val="bg2"/>
                </a:solidFill>
              </a:rPr>
              <a:pPr/>
              <a:t>23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4607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4608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2875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44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3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14" name="TextBox 259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261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</a:rPr>
              <a:t>ж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sp>
        <p:nvSpPr>
          <p:cNvPr id="263" name="Овал 54"/>
          <p:cNvSpPr>
            <a:spLocks noChangeAspect="1"/>
          </p:cNvSpPr>
          <p:nvPr/>
        </p:nvSpPr>
        <p:spPr bwMode="auto">
          <a:xfrm>
            <a:off x="3276600" y="4400550"/>
            <a:ext cx="144463" cy="142875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18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19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4620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4621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4622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4623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24624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1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2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28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4629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315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631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317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8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4634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320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36" name="TextBox 320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22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638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4639" name="Прямая со стрелкой 168"/>
          <p:cNvCxnSpPr>
            <a:cxnSpLocks noChangeShapeType="1"/>
            <a:stCxn id="24634" idx="1"/>
            <a:endCxn id="320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4640" name="Прямая со стрелкой 168"/>
          <p:cNvCxnSpPr>
            <a:cxnSpLocks noChangeShapeType="1"/>
            <a:stCxn id="24634" idx="1"/>
            <a:endCxn id="310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5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2257 -0.1203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21" grpId="0" animBg="1"/>
      <p:bldP spid="21544" grpId="0" animBg="1"/>
      <p:bldP spid="21544" grpId="1" animBg="1"/>
      <p:bldP spid="2" grpId="0" animBg="1"/>
      <p:bldP spid="261" grpId="0" animBg="1"/>
      <p:bldP spid="262" grpId="0"/>
      <p:bldP spid="263" grpId="0" animBg="1"/>
      <p:bldP spid="317" grpId="0" animBg="1"/>
      <p:bldP spid="3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лилиния 180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25604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0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08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14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16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20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1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2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5624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562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628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562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563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63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849A9FD1-5C11-466C-B71C-2B9BF7C1D9CC}" type="slidenum">
              <a:rPr lang="ru-RU" smtClean="0">
                <a:solidFill>
                  <a:schemeClr val="bg2"/>
                </a:solidFill>
              </a:rPr>
              <a:pPr/>
              <a:t>24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5632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563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2875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sz="16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54"/>
          <p:cNvSpPr>
            <a:spLocks noChangeAspect="1"/>
          </p:cNvSpPr>
          <p:nvPr/>
        </p:nvSpPr>
        <p:spPr bwMode="auto">
          <a:xfrm>
            <a:off x="5400675" y="433546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37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76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8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4</a:t>
            </a:r>
          </a:p>
        </p:txBody>
      </p:sp>
      <p:sp>
        <p:nvSpPr>
          <p:cNvPr id="25642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3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56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774700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5645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5646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5647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5648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161" name="TextBox 101"/>
          <p:cNvSpPr txBox="1">
            <a:spLocks noChangeArrowheads="1"/>
          </p:cNvSpPr>
          <p:nvPr/>
        </p:nvSpPr>
        <p:spPr bwMode="auto">
          <a:xfrm>
            <a:off x="1165225" y="636588"/>
            <a:ext cx="1898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активная дуга дерева</a:t>
            </a:r>
          </a:p>
        </p:txBody>
      </p:sp>
      <p:sp>
        <p:nvSpPr>
          <p:cNvPr id="25650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5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54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5655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68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57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70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59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5660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73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62" name="TextBox 173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75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664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77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5667" name="Прямая со стрелкой 168"/>
          <p:cNvCxnSpPr>
            <a:cxnSpLocks noChangeShapeType="1"/>
            <a:stCxn id="25660" idx="1"/>
            <a:endCxn id="173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5668" name="Прямая со стрелкой 168"/>
          <p:cNvCxnSpPr>
            <a:cxnSpLocks noChangeShapeType="1"/>
            <a:stCxn id="25660" idx="1"/>
            <a:endCxn id="163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74" grpId="0" animBg="1"/>
      <p:bldP spid="79" grpId="0" animBg="1"/>
      <p:bldP spid="79" grpId="1" animBg="1"/>
      <p:bldP spid="161" grpId="0"/>
      <p:bldP spid="177" grpId="0" animBg="1"/>
      <p:bldP spid="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лилиния 183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6627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31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38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44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5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6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6648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49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50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665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6652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665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665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66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37CF6FF4-520C-4CD9-AD45-00AAC8627D5F}" type="slidenum">
              <a:rPr lang="ru-RU" smtClean="0">
                <a:solidFill>
                  <a:schemeClr val="bg2"/>
                </a:solidFill>
              </a:rPr>
              <a:pPr/>
              <a:t>25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6656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665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59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4276725" y="51927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6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8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4</a:t>
            </a:r>
          </a:p>
        </p:txBody>
      </p:sp>
      <p:sp>
        <p:nvSpPr>
          <p:cNvPr id="116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5</a:t>
            </a:r>
          </a:p>
        </p:txBody>
      </p:sp>
      <p:sp>
        <p:nvSpPr>
          <p:cNvPr id="26666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7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6668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774700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6669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6670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6671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6672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26673" name="TextBox 101"/>
          <p:cNvSpPr txBox="1">
            <a:spLocks noChangeArrowheads="1"/>
          </p:cNvSpPr>
          <p:nvPr/>
        </p:nvSpPr>
        <p:spPr bwMode="auto">
          <a:xfrm>
            <a:off x="1165225" y="636588"/>
            <a:ext cx="1898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активная дуга дерева</a:t>
            </a:r>
          </a:p>
        </p:txBody>
      </p:sp>
      <p:sp>
        <p:nvSpPr>
          <p:cNvPr id="26674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5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6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78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6679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69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81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71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83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6684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74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86" name="TextBox 174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76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88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78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90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6691" name="Прямая со стрелкой 168"/>
          <p:cNvCxnSpPr>
            <a:cxnSpLocks noChangeShapeType="1"/>
            <a:stCxn id="26684" idx="1"/>
            <a:endCxn id="174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6692" name="Прямая со стрелкой 168"/>
          <p:cNvCxnSpPr>
            <a:cxnSpLocks noChangeShapeType="1"/>
            <a:stCxn id="26684" idx="1"/>
            <a:endCxn id="164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4636 -0.1363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5122 -0.1206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-0.11059 -0.1152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9" grpId="0" animBg="1"/>
      <p:bldP spid="76" grpId="0" animBg="1"/>
      <p:bldP spid="77" grpId="0" animBg="1"/>
      <p:bldP spid="68" grpId="0" animBg="1"/>
      <p:bldP spid="92" grpId="0"/>
      <p:bldP spid="116" grpId="0" animBg="1"/>
      <p:bldP spid="1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лилиния 194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4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55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68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69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0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72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3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4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767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7676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767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7679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768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9FC0EAB-FE10-40DE-9DD8-3734854BCADE}" type="slidenum">
              <a:rPr lang="ru-RU" smtClean="0">
                <a:solidFill>
                  <a:schemeClr val="bg2"/>
                </a:solidFill>
              </a:rPr>
              <a:pPr/>
              <a:t>26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7681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7682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84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3268663" y="44005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2865438" y="34496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4933950" y="34782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4940300" y="347186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2865438" y="34512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5</a:t>
            </a:r>
          </a:p>
        </p:txBody>
      </p:sp>
      <p:sp>
        <p:nvSpPr>
          <p:cNvPr id="120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6</a:t>
            </a:r>
          </a:p>
        </p:txBody>
      </p:sp>
      <p:sp>
        <p:nvSpPr>
          <p:cNvPr id="27693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94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7695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774700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7696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7697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7698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7699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27700" name="TextBox 101"/>
          <p:cNvSpPr txBox="1">
            <a:spLocks noChangeArrowheads="1"/>
          </p:cNvSpPr>
          <p:nvPr/>
        </p:nvSpPr>
        <p:spPr bwMode="auto">
          <a:xfrm>
            <a:off x="1165225" y="636588"/>
            <a:ext cx="1898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активная дуга дерева</a:t>
            </a:r>
          </a:p>
        </p:txBody>
      </p:sp>
      <p:sp>
        <p:nvSpPr>
          <p:cNvPr id="27701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2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3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05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7706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77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708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79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710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7711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2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13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15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88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717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7718" name="Прямая со стрелкой 168"/>
          <p:cNvCxnSpPr>
            <a:cxnSpLocks noChangeShapeType="1"/>
            <a:stCxn id="27711" idx="1"/>
            <a:endCxn id="182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7719" name="Прямая со стрелкой 168"/>
          <p:cNvCxnSpPr>
            <a:cxnSpLocks noChangeShapeType="1"/>
            <a:stCxn id="27711" idx="1"/>
            <a:endCxn id="172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6389 -0.13634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2205 -0.120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7" grpId="0" animBg="1"/>
      <p:bldP spid="79" grpId="0" animBg="1"/>
      <p:bldP spid="80" grpId="0" animBg="1"/>
      <p:bldP spid="80" grpId="1" animBg="1"/>
      <p:bldP spid="92" grpId="0" animBg="1"/>
      <p:bldP spid="92" grpId="1" animBg="1"/>
      <p:bldP spid="118" grpId="0"/>
      <p:bldP spid="120" grpId="0" animBg="1"/>
      <p:bldP spid="1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лилиния 196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5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09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8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88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3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4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696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8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869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8700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870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8703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870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0974CC8E-9C56-41F9-BB3A-B4BDEA0BA0D3}" type="slidenum">
              <a:rPr lang="ru-RU" smtClean="0">
                <a:solidFill>
                  <a:schemeClr val="bg2"/>
                </a:solidFill>
              </a:rPr>
              <a:pPr/>
              <a:t>27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870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870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2</a:t>
            </a: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2865438" y="34496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4933950" y="34782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6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3455988" y="43656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3</a:t>
            </a:r>
          </a:p>
        </p:txBody>
      </p:sp>
      <p:sp>
        <p:nvSpPr>
          <p:cNvPr id="122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7</a:t>
            </a:r>
          </a:p>
        </p:txBody>
      </p:sp>
      <p:sp>
        <p:nvSpPr>
          <p:cNvPr id="28720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21" name="Rectangle 74"/>
          <p:cNvSpPr>
            <a:spLocks noChangeArrowheads="1"/>
          </p:cNvSpPr>
          <p:nvPr/>
        </p:nvSpPr>
        <p:spPr bwMode="auto">
          <a:xfrm>
            <a:off x="12700" y="19050"/>
            <a:ext cx="3887788" cy="1538288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8722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774700"/>
            <a:ext cx="863600" cy="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8723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522288"/>
            <a:ext cx="8636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8724" name="Прямая со стрелкой 63"/>
          <p:cNvCxnSpPr>
            <a:cxnSpLocks noChangeShapeType="1"/>
          </p:cNvCxnSpPr>
          <p:nvPr/>
        </p:nvCxnSpPr>
        <p:spPr bwMode="auto">
          <a:xfrm flipH="1">
            <a:off x="228600" y="271463"/>
            <a:ext cx="863600" cy="0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8725" name="TextBox 99"/>
          <p:cNvSpPr txBox="1">
            <a:spLocks noChangeArrowheads="1"/>
          </p:cNvSpPr>
          <p:nvPr/>
        </p:nvSpPr>
        <p:spPr bwMode="auto">
          <a:xfrm>
            <a:off x="1165225" y="127000"/>
            <a:ext cx="264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непройденная (активная) дуга</a:t>
            </a:r>
          </a:p>
        </p:txBody>
      </p:sp>
      <p:sp>
        <p:nvSpPr>
          <p:cNvPr id="28726" name="TextBox 100"/>
          <p:cNvSpPr txBox="1">
            <a:spLocks noChangeArrowheads="1"/>
          </p:cNvSpPr>
          <p:nvPr/>
        </p:nvSpPr>
        <p:spPr bwMode="auto">
          <a:xfrm>
            <a:off x="1165225" y="379413"/>
            <a:ext cx="135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пассивная дуга</a:t>
            </a:r>
          </a:p>
        </p:txBody>
      </p:sp>
      <p:sp>
        <p:nvSpPr>
          <p:cNvPr id="28727" name="TextBox 101"/>
          <p:cNvSpPr txBox="1">
            <a:spLocks noChangeArrowheads="1"/>
          </p:cNvSpPr>
          <p:nvPr/>
        </p:nvSpPr>
        <p:spPr bwMode="auto">
          <a:xfrm>
            <a:off x="1165225" y="636588"/>
            <a:ext cx="1898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активная дуга дерева</a:t>
            </a:r>
          </a:p>
        </p:txBody>
      </p:sp>
      <p:sp>
        <p:nvSpPr>
          <p:cNvPr id="28728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6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32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8733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79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735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1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737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8738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4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40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8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42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0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744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8745" name="Прямая со стрелкой 168"/>
          <p:cNvCxnSpPr>
            <a:cxnSpLocks noChangeShapeType="1"/>
            <a:stCxn id="28738" idx="1"/>
            <a:endCxn id="184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8746" name="Прямая со стрелкой 168"/>
          <p:cNvCxnSpPr>
            <a:cxnSpLocks noChangeShapeType="1"/>
            <a:stCxn id="28738" idx="1"/>
            <a:endCxn id="174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195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6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1559 -0.0659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6164 0.129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1805 -0.1206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11372 -0.1150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" grpId="0" animBg="1"/>
      <p:bldP spid="75" grpId="0"/>
      <p:bldP spid="79" grpId="0" animBg="1"/>
      <p:bldP spid="80" grpId="0" animBg="1"/>
      <p:bldP spid="92" grpId="0" animBg="1"/>
      <p:bldP spid="118" grpId="0" animBg="1"/>
      <p:bldP spid="118" grpId="1" animBg="1"/>
      <p:bldP spid="76" grpId="0" animBg="1"/>
      <p:bldP spid="77" grpId="0" animBg="1"/>
      <p:bldP spid="116" grpId="0" animBg="1"/>
      <p:bldP spid="117" grpId="0" animBg="1"/>
      <p:bldP spid="120" grpId="0"/>
      <p:bldP spid="121" grpId="0"/>
      <p:bldP spid="122" grpId="0" animBg="1"/>
      <p:bldP spid="122" grpId="1" animBg="1"/>
      <p:bldP spid="195" grpId="0" animBg="1"/>
      <p:bldP spid="1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лилиния 196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2970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09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0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2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16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9717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9720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21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9722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972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9724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2972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972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297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E27E247-4FEC-42F4-A089-C8CB979CA338}" type="slidenum">
              <a:rPr lang="ru-RU" smtClean="0">
                <a:solidFill>
                  <a:schemeClr val="bg2"/>
                </a:solidFill>
              </a:rPr>
              <a:pPr/>
              <a:t>28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2972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2972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31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3</a:t>
            </a:r>
          </a:p>
        </p:txBody>
      </p:sp>
      <p:sp>
        <p:nvSpPr>
          <p:cNvPr id="76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3240088" y="44005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6480175" y="35004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455988" y="43640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3455988" y="43656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8</a:t>
            </a:r>
          </a:p>
        </p:txBody>
      </p:sp>
      <p:sp>
        <p:nvSpPr>
          <p:cNvPr id="160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43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4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6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48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9749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79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51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1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53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29754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4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56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7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88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60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0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62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29763" name="Прямая со стрелкой 168"/>
          <p:cNvCxnSpPr>
            <a:cxnSpLocks noChangeShapeType="1"/>
            <a:stCxn id="29754" idx="1"/>
            <a:endCxn id="184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29764" name="Прямая со стрелкой 168"/>
          <p:cNvCxnSpPr>
            <a:cxnSpLocks noChangeShapeType="1"/>
            <a:stCxn id="29754" idx="1"/>
            <a:endCxn id="174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194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5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67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29768" name="Группа 197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29769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2977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2977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2977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2977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29774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29775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29776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29777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0781 -0.16273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3941 -0.1363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2205 -0.1259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6" grpId="0" animBg="1"/>
      <p:bldP spid="120" grpId="0" animBg="1"/>
      <p:bldP spid="121" grpId="0" animBg="1"/>
      <p:bldP spid="79" grpId="0" animBg="1"/>
      <p:bldP spid="77" grpId="0" animBg="1"/>
      <p:bldP spid="2" grpId="0" animBg="1"/>
      <p:bldP spid="80" grpId="0" animBg="1"/>
      <p:bldP spid="117" grpId="0" animBg="1"/>
      <p:bldP spid="122" grpId="0" animBg="1"/>
      <p:bldP spid="122" grpId="1" animBg="1"/>
      <p:bldP spid="160" grpId="0" animBg="1"/>
      <p:bldP spid="160" grpId="1" animBg="1"/>
      <p:bldP spid="186" grpId="0" animBg="1"/>
      <p:bldP spid="187" grpId="0"/>
      <p:bldP spid="1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лилиния 203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2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34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40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2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0744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4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074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074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0748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074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075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075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3A1B9AD9-570D-4D9F-8F30-167665794ECC}" type="slidenum">
              <a:rPr lang="ru-RU" smtClean="0">
                <a:solidFill>
                  <a:schemeClr val="bg2"/>
                </a:solidFill>
              </a:rPr>
              <a:pPr/>
              <a:t>29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0752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075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3</a:t>
            </a: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286702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294481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3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6" name="Овал 54"/>
          <p:cNvSpPr>
            <a:spLocks noChangeAspect="1"/>
          </p:cNvSpPr>
          <p:nvPr/>
        </p:nvSpPr>
        <p:spPr bwMode="auto">
          <a:xfrm>
            <a:off x="4940300" y="34782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3455988" y="43656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455988" y="43640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7" name="Rectangle 99"/>
          <p:cNvSpPr>
            <a:spLocks noChangeArrowheads="1"/>
          </p:cNvSpPr>
          <p:nvPr/>
        </p:nvSpPr>
        <p:spPr bwMode="auto">
          <a:xfrm>
            <a:off x="6119813" y="5516563"/>
            <a:ext cx="12350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9</a:t>
            </a:r>
          </a:p>
        </p:txBody>
      </p:sp>
      <p:sp>
        <p:nvSpPr>
          <p:cNvPr id="165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72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3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9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0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1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77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0778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4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80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82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0783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9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85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91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87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3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89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5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91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0792" name="Прямая со стрелкой 168"/>
          <p:cNvCxnSpPr>
            <a:cxnSpLocks noChangeShapeType="1"/>
            <a:stCxn id="30783" idx="1"/>
            <a:endCxn id="189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0793" name="Прямая со стрелкой 168"/>
          <p:cNvCxnSpPr>
            <a:cxnSpLocks noChangeShapeType="1"/>
            <a:stCxn id="30783" idx="1"/>
            <a:endCxn id="179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0794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0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96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0797" name="Группа 204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0798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079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080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080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080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0803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0804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0805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0806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0938 -0.1469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5122 -0.12593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024 -0.1101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5" grpId="0"/>
      <p:bldP spid="120" grpId="0" animBg="1"/>
      <p:bldP spid="77" grpId="0" animBg="1"/>
      <p:bldP spid="2" grpId="0" animBg="1"/>
      <p:bldP spid="79" grpId="0" animBg="1"/>
      <p:bldP spid="116" grpId="0" animBg="1"/>
      <p:bldP spid="92" grpId="0" animBg="1"/>
      <p:bldP spid="92" grpId="1" animBg="1"/>
      <p:bldP spid="118" grpId="0" animBg="1"/>
      <p:bldP spid="122" grpId="0"/>
      <p:bldP spid="123" grpId="0" animBg="1"/>
      <p:bldP spid="124" grpId="0"/>
      <p:bldP spid="125" grpId="0" animBg="1"/>
      <p:bldP spid="126" grpId="0" animBg="1"/>
      <p:bldP spid="117" grpId="0" animBg="1"/>
      <p:bldP spid="80" grpId="0" animBg="1"/>
      <p:bldP spid="127" grpId="0" animBg="1"/>
      <p:bldP spid="127" grpId="1" animBg="1"/>
      <p:bldP spid="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49B460C8-B1F6-4EA0-BB80-2A0DFC51E132}" type="slidenum">
              <a:rPr lang="ru-RU" smtClean="0">
                <a:solidFill>
                  <a:schemeClr val="bg2"/>
                </a:solidFill>
              </a:rPr>
              <a:pPr/>
              <a:t>3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8748712" cy="920750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Обход неизвестного графа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(рабочая память)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10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4102" name="Text Box 85"/>
          <p:cNvSpPr txBox="1">
            <a:spLocks noChangeArrowheads="1"/>
          </p:cNvSpPr>
          <p:nvPr/>
        </p:nvSpPr>
        <p:spPr bwMode="auto">
          <a:xfrm>
            <a:off x="323850" y="1198563"/>
            <a:ext cx="8461375" cy="4967287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Для обхода графа любого размера нужна неограниченная рабочая память, в которой накапливается описание пройденной части графа.</a:t>
            </a:r>
          </a:p>
          <a:p>
            <a:pPr lvl="1">
              <a:spcBef>
                <a:spcPts val="12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Иногда в качестве такой памяти используется сам граф:</a:t>
            </a:r>
            <a:br>
              <a:rPr lang="ru-RU" sz="2400" b="0">
                <a:latin typeface="Times New Roman" pitchFamily="18" charset="0"/>
                <a:sym typeface="Symbol" pitchFamily="18" charset="2"/>
              </a:rPr>
            </a:br>
            <a:r>
              <a:rPr lang="ru-RU" sz="2400" b="0">
                <a:latin typeface="Times New Roman" pitchFamily="18" charset="0"/>
                <a:sym typeface="Symbol" pitchFamily="18" charset="2"/>
              </a:rPr>
              <a:t>с каждой его вершиной (и/или дугой) связывается фрагмент рабочей памяти ограниченного размера.</a:t>
            </a:r>
          </a:p>
          <a:p>
            <a:pPr>
              <a:spcBef>
                <a:spcPts val="12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Однако, если граф – это граф состояний тестируемой системы, то такой подход не применим.</a:t>
            </a:r>
          </a:p>
          <a:p>
            <a:pPr lvl="1">
              <a:spcBef>
                <a:spcPts val="12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Поэтому рабочая память – это только память самого автомата или, если имеется много автоматов и они могут обмениваться между собой информацией, суммарная память этих автоматов.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лилиния 20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51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31752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60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1765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1766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1768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2152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29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177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1772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177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177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177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A6B578BB-9D4F-4F0F-B3D4-D76E4EACB078}" type="slidenum">
              <a:rPr lang="ru-RU" smtClean="0">
                <a:solidFill>
                  <a:schemeClr val="bg2"/>
                </a:solidFill>
              </a:rPr>
              <a:pPr/>
              <a:t>30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1776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177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9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294481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3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3252788" y="44005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Овал 54"/>
          <p:cNvSpPr>
            <a:spLocks noChangeAspect="1"/>
          </p:cNvSpPr>
          <p:nvPr/>
        </p:nvSpPr>
        <p:spPr bwMode="auto">
          <a:xfrm>
            <a:off x="4940300" y="34782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2" name="Овал 54"/>
          <p:cNvSpPr>
            <a:spLocks noChangeAspect="1"/>
          </p:cNvSpPr>
          <p:nvPr/>
        </p:nvSpPr>
        <p:spPr bwMode="auto">
          <a:xfrm>
            <a:off x="3144838" y="24495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4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455988" y="43640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10</a:t>
            </a:r>
          </a:p>
        </p:txBody>
      </p:sp>
      <p:sp>
        <p:nvSpPr>
          <p:cNvPr id="171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94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5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99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1800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90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802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92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804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1805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95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07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97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09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9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11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01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13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1814" name="Прямая со стрелкой 168"/>
          <p:cNvCxnSpPr>
            <a:cxnSpLocks noChangeShapeType="1"/>
            <a:stCxn id="31805" idx="1"/>
            <a:endCxn id="195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1815" name="Прямая со стрелкой 168"/>
          <p:cNvCxnSpPr>
            <a:cxnSpLocks noChangeShapeType="1"/>
            <a:stCxn id="31805" idx="1"/>
            <a:endCxn id="185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1816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6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818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1819" name="Группа 222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1820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182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182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182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182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1825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1826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1827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1828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182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1830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07083 0.0210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656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6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2205 -0.12592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8" grpId="0" animBg="1"/>
      <p:bldP spid="123" grpId="0" animBg="1"/>
      <p:bldP spid="116" grpId="0" animBg="1"/>
      <p:bldP spid="116" grpId="1" animBg="1"/>
      <p:bldP spid="79" grpId="0" animBg="1"/>
      <p:bldP spid="121" grpId="0" animBg="1"/>
      <p:bldP spid="129" grpId="0" animBg="1"/>
      <p:bldP spid="130" grpId="0" animBg="1"/>
      <p:bldP spid="125" grpId="0" animBg="1"/>
      <p:bldP spid="132" grpId="0" animBg="1"/>
      <p:bldP spid="80" grpId="0" animBg="1"/>
      <p:bldP spid="133" grpId="0" animBg="1"/>
      <p:bldP spid="133" grpId="1" animBg="1"/>
      <p:bldP spid="1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олилиния 204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3277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2772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75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32776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2788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2789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2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cxnSp>
        <p:nvCxnSpPr>
          <p:cNvPr id="32793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2794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279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2796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279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279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279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00733704-31DC-4A7A-99DC-E8E8A5AF8A09}" type="slidenum">
              <a:rPr lang="ru-RU" smtClean="0">
                <a:solidFill>
                  <a:schemeClr val="bg2"/>
                </a:solidFill>
              </a:rPr>
              <a:pPr/>
              <a:t>31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280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280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803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Овал 54"/>
          <p:cNvSpPr>
            <a:spLocks noChangeAspect="1"/>
          </p:cNvSpPr>
          <p:nvPr/>
        </p:nvSpPr>
        <p:spPr bwMode="auto">
          <a:xfrm>
            <a:off x="4940300" y="34782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2" name="Овал 54"/>
          <p:cNvSpPr>
            <a:spLocks noChangeAspect="1"/>
          </p:cNvSpPr>
          <p:nvPr/>
        </p:nvSpPr>
        <p:spPr bwMode="auto">
          <a:xfrm>
            <a:off x="3144838" y="24495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4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3155950" y="24463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3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4279900" y="51911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" name="Rectangle 99"/>
          <p:cNvSpPr>
            <a:spLocks noChangeArrowheads="1"/>
          </p:cNvSpPr>
          <p:nvPr/>
        </p:nvSpPr>
        <p:spPr bwMode="auto">
          <a:xfrm>
            <a:off x="6119813" y="5516563"/>
            <a:ext cx="1349375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11</a:t>
            </a:r>
          </a:p>
        </p:txBody>
      </p:sp>
      <p:sp>
        <p:nvSpPr>
          <p:cNvPr id="168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817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8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3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22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2823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825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827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2828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92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30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94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32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6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34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8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836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2837" name="Прямая со стрелкой 168"/>
          <p:cNvCxnSpPr>
            <a:cxnSpLocks noChangeShapeType="1"/>
            <a:stCxn id="32828" idx="1"/>
            <a:endCxn id="192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2838" name="Прямая со стрелкой 168"/>
          <p:cNvCxnSpPr>
            <a:cxnSpLocks noChangeShapeType="1"/>
            <a:stCxn id="32828" idx="1"/>
            <a:endCxn id="182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2839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3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841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2842" name="Группа 205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2843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284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84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284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2847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284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2849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2850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2851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2852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2853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285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2855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11025 0.1576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0781 -0.1680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10972 -0.1099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 animBg="1"/>
      <p:bldP spid="132" grpId="0" animBg="1"/>
      <p:bldP spid="121" grpId="0" animBg="1"/>
      <p:bldP spid="92" grpId="0" animBg="1"/>
      <p:bldP spid="120" grpId="0" animBg="1"/>
      <p:bldP spid="130" grpId="0" animBg="1"/>
      <p:bldP spid="77" grpId="0" animBg="1"/>
      <p:bldP spid="79" grpId="0" animBg="1"/>
      <p:bldP spid="122" grpId="0" animBg="1"/>
      <p:bldP spid="124" grpId="0" animBg="1"/>
      <p:bldP spid="124" grpId="1" animBg="1"/>
      <p:bldP spid="1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олилиния 199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cxnSp>
        <p:nvCxnSpPr>
          <p:cNvPr id="2151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0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0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0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381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381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381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381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3819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382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3821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3822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3823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38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B70C7684-7D91-4C3E-B289-BCC18055910D}" type="slidenum">
              <a:rPr lang="ru-RU" smtClean="0">
                <a:solidFill>
                  <a:schemeClr val="bg2"/>
                </a:solidFill>
              </a:rPr>
              <a:pPr/>
              <a:t>32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382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382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28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415925" y="4070350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9" name="Овал 54"/>
          <p:cNvSpPr>
            <a:spLocks noChangeAspect="1"/>
          </p:cNvSpPr>
          <p:nvPr/>
        </p:nvSpPr>
        <p:spPr bwMode="auto">
          <a:xfrm>
            <a:off x="5400675" y="43291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3268663" y="443706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3155950" y="24463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3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3155950" y="24479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17513" y="40767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12</a:t>
            </a:r>
          </a:p>
        </p:txBody>
      </p:sp>
      <p:sp>
        <p:nvSpPr>
          <p:cNvPr id="163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841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42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9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46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3847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2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849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4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851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3852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7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54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56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1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58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3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860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3861" name="Прямая со стрелкой 168"/>
          <p:cNvCxnSpPr>
            <a:cxnSpLocks noChangeShapeType="1"/>
            <a:stCxn id="33852" idx="1"/>
            <a:endCxn id="187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3862" name="Прямая со стрелкой 168"/>
          <p:cNvCxnSpPr>
            <a:cxnSpLocks noChangeShapeType="1"/>
            <a:stCxn id="33852" idx="1"/>
            <a:endCxn id="177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3863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8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865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3866" name="Группа 200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3867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386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86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387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387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387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3873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3874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3875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3876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3877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387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3879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4636 -0.1416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24" grpId="0"/>
      <p:bldP spid="79" grpId="0" animBg="1"/>
      <p:bldP spid="79" grpId="1" animBg="1"/>
      <p:bldP spid="129" grpId="0" animBg="1"/>
      <p:bldP spid="130" grpId="0" animBg="1"/>
      <p:bldP spid="92" grpId="0" animBg="1"/>
      <p:bldP spid="120" grpId="0" animBg="1"/>
      <p:bldP spid="117" grpId="0" animBg="1"/>
      <p:bldP spid="118" grpId="0" animBg="1"/>
      <p:bldP spid="125" grpId="0" animBg="1"/>
      <p:bldP spid="116" grpId="0" animBg="1"/>
      <p:bldP spid="116" grpId="1" animBg="1"/>
      <p:bldP spid="1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олилиния 210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34819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23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30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32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2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4838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4840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4841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4842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3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4844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484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4846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48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E50E3A1B-DD83-45D1-98BA-419DC75158A0}" type="slidenum">
              <a:rPr lang="ru-RU" smtClean="0">
                <a:solidFill>
                  <a:schemeClr val="bg2"/>
                </a:solidFill>
              </a:rPr>
              <a:pPr/>
              <a:t>33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484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484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51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2857500" y="34496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295116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3155950" y="24479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2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3155950" y="24463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6" name="Овал 54"/>
          <p:cNvSpPr>
            <a:spLocks noChangeAspect="1"/>
          </p:cNvSpPr>
          <p:nvPr/>
        </p:nvSpPr>
        <p:spPr bwMode="auto">
          <a:xfrm>
            <a:off x="294481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17513" y="40767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4" name="Овал 54"/>
          <p:cNvSpPr>
            <a:spLocks noChangeAspect="1"/>
          </p:cNvSpPr>
          <p:nvPr/>
        </p:nvSpPr>
        <p:spPr bwMode="auto">
          <a:xfrm>
            <a:off x="4081463" y="51784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1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sp>
        <p:nvSpPr>
          <p:cNvPr id="136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13</a:t>
            </a:r>
          </a:p>
        </p:txBody>
      </p:sp>
      <p:sp>
        <p:nvSpPr>
          <p:cNvPr id="174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65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66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0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70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4871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93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73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95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75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4876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98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78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00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80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202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82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04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84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4885" name="Прямая со стрелкой 168"/>
          <p:cNvCxnSpPr>
            <a:cxnSpLocks noChangeShapeType="1"/>
            <a:stCxn id="34876" idx="1"/>
            <a:endCxn id="198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4886" name="Прямая со стрелкой 168"/>
          <p:cNvCxnSpPr>
            <a:cxnSpLocks noChangeShapeType="1"/>
            <a:stCxn id="34876" idx="1"/>
            <a:endCxn id="188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4887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9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89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4890" name="Группа 211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4891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489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489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489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489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489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4897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4898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4899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4900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4901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490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4903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5503 -0.0659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39931 0.1629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424 -0.1152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30" grpId="0" animBg="1"/>
      <p:bldP spid="77" grpId="0" animBg="1"/>
      <p:bldP spid="117" grpId="0" animBg="1"/>
      <p:bldP spid="117" grpId="1" animBg="1"/>
      <p:bldP spid="118" grpId="0" animBg="1"/>
      <p:bldP spid="120" grpId="0" animBg="1"/>
      <p:bldP spid="126" grpId="0" animBg="1"/>
      <p:bldP spid="133" grpId="0" animBg="1"/>
      <p:bldP spid="125" grpId="0" animBg="1"/>
      <p:bldP spid="134" grpId="0" animBg="1"/>
      <p:bldP spid="135" grpId="0"/>
      <p:bldP spid="136" grpId="0" animBg="1"/>
      <p:bldP spid="136" grpId="1" animBg="1"/>
      <p:bldP spid="1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лилиния 20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35843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5844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4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35848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5856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5861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5862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586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586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586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5868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586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1535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C0C0C0"/>
            </a:solidFill>
            <a:round/>
            <a:headEnd/>
            <a:tailEnd type="triangle" w="lg" len="lg"/>
          </a:ln>
        </p:spPr>
      </p:cxnSp>
      <p:sp>
        <p:nvSpPr>
          <p:cNvPr id="3587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56E5557-2091-4623-81ED-2DCB67D0B6F2}" type="slidenum">
              <a:rPr lang="ru-RU" smtClean="0">
                <a:solidFill>
                  <a:schemeClr val="bg2"/>
                </a:solidFill>
              </a:rPr>
              <a:pPr/>
              <a:t>34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5872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587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75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1439863" y="29972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4" name="Овал 54"/>
          <p:cNvSpPr>
            <a:spLocks noChangeAspect="1"/>
          </p:cNvSpPr>
          <p:nvPr/>
        </p:nvSpPr>
        <p:spPr bwMode="auto">
          <a:xfrm>
            <a:off x="4081463" y="517842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1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Овал 54"/>
          <p:cNvSpPr>
            <a:spLocks noChangeAspect="1"/>
          </p:cNvSpPr>
          <p:nvPr/>
        </p:nvSpPr>
        <p:spPr bwMode="auto">
          <a:xfrm>
            <a:off x="3260725" y="440848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3155950" y="24479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0" name="Овал 54"/>
          <p:cNvSpPr>
            <a:spLocks noChangeAspect="1"/>
          </p:cNvSpPr>
          <p:nvPr/>
        </p:nvSpPr>
        <p:spPr bwMode="auto">
          <a:xfrm>
            <a:off x="3155950" y="2446338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1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4081463" y="51816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411163" y="40624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6" name="Овал 54"/>
          <p:cNvSpPr>
            <a:spLocks noChangeAspect="1"/>
          </p:cNvSpPr>
          <p:nvPr/>
        </p:nvSpPr>
        <p:spPr bwMode="auto">
          <a:xfrm>
            <a:off x="2944813" y="245745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14</a:t>
            </a:r>
          </a:p>
        </p:txBody>
      </p:sp>
      <p:sp>
        <p:nvSpPr>
          <p:cNvPr id="171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92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93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97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5898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90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900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92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902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5903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95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05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97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07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9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09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01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911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5912" name="Прямая со стрелкой 168"/>
          <p:cNvCxnSpPr>
            <a:cxnSpLocks noChangeShapeType="1"/>
            <a:stCxn id="35903" idx="1"/>
            <a:endCxn id="195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5913" name="Прямая со стрелкой 168"/>
          <p:cNvCxnSpPr>
            <a:cxnSpLocks noChangeShapeType="1"/>
            <a:stCxn id="35903" idx="1"/>
            <a:endCxn id="185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5914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6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916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5917" name="Группа 208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5918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591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592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592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592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592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5924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5925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5926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5927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5928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592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5930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11406 0.15764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7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14878 0.0525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3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6858 -0.137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3" grpId="0" animBg="1"/>
      <p:bldP spid="134" grpId="0" animBg="1"/>
      <p:bldP spid="92" grpId="0" animBg="1"/>
      <p:bldP spid="118" grpId="0" animBg="1"/>
      <p:bldP spid="120" grpId="0" animBg="1"/>
      <p:bldP spid="116" grpId="0" animBg="1"/>
      <p:bldP spid="121" grpId="0" animBg="1"/>
      <p:bldP spid="124" grpId="0" animBg="1"/>
      <p:bldP spid="127" grpId="0" animBg="1"/>
      <p:bldP spid="126" grpId="0" animBg="1"/>
      <p:bldP spid="128" grpId="0" animBg="1"/>
      <p:bldP spid="129" grpId="0" animBg="1"/>
      <p:bldP spid="129" grpId="1" animBg="1"/>
      <p:bldP spid="1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лилиния 20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36867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7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71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36872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78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80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84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6885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6886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6888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6889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21529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53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6892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689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689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689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5A9FFC1E-8F41-4406-8797-438D35E9CE09}" type="slidenum">
              <a:rPr lang="ru-RU" smtClean="0">
                <a:solidFill>
                  <a:schemeClr val="bg2"/>
                </a:solidFill>
              </a:rPr>
              <a:pPr/>
              <a:t>35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6896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689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99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8" name="Овал 54"/>
          <p:cNvSpPr>
            <a:spLocks noChangeAspect="1"/>
          </p:cNvSpPr>
          <p:nvPr/>
        </p:nvSpPr>
        <p:spPr bwMode="auto">
          <a:xfrm>
            <a:off x="3155950" y="24479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0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411163" y="40624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2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4081463" y="5181600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sp>
        <p:nvSpPr>
          <p:cNvPr id="131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15</a:t>
            </a:r>
          </a:p>
        </p:txBody>
      </p:sp>
      <p:sp>
        <p:nvSpPr>
          <p:cNvPr id="171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912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3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6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17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6918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90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920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92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922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6923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95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25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97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27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9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29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01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931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6932" name="Прямая со стрелкой 168"/>
          <p:cNvCxnSpPr>
            <a:cxnSpLocks noChangeShapeType="1"/>
            <a:stCxn id="36923" idx="1"/>
            <a:endCxn id="195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6933" name="Прямая со стрелкой 168"/>
          <p:cNvCxnSpPr>
            <a:cxnSpLocks noChangeShapeType="1"/>
            <a:stCxn id="36923" idx="1"/>
            <a:endCxn id="185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6934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06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936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6937" name="Группа 208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6938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693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94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694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694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694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6944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6945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6946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6947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6948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694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6950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024 -0.1101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8" grpId="0" animBg="1"/>
      <p:bldP spid="117" grpId="0" animBg="1"/>
      <p:bldP spid="123" grpId="0" animBg="1"/>
      <p:bldP spid="125" grpId="0" animBg="1"/>
      <p:bldP spid="77" grpId="0" animBg="1"/>
      <p:bldP spid="116" grpId="0" animBg="1"/>
      <p:bldP spid="129" grpId="0"/>
      <p:bldP spid="131" grpId="0" animBg="1"/>
      <p:bldP spid="131" grpId="1" animBg="1"/>
      <p:bldP spid="1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олилиния 199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cxnSp>
        <p:nvCxnSpPr>
          <p:cNvPr id="37891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6</a:t>
            </a:r>
          </a:p>
        </p:txBody>
      </p: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895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2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4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908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7909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2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7913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7914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791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37916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791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791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79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3B4FAEB2-4F4D-4623-8A33-1EA048D4192F}" type="slidenum">
              <a:rPr lang="ru-RU" smtClean="0">
                <a:solidFill>
                  <a:schemeClr val="bg2"/>
                </a:solidFill>
              </a:rPr>
              <a:pPr/>
              <a:t>36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792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792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923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2" name="Овал 54"/>
          <p:cNvSpPr>
            <a:spLocks noChangeAspect="1"/>
          </p:cNvSpPr>
          <p:nvPr/>
        </p:nvSpPr>
        <p:spPr bwMode="auto">
          <a:xfrm>
            <a:off x="3779838" y="231298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1" name="Овал 54"/>
          <p:cNvSpPr>
            <a:spLocks noChangeAspect="1"/>
          </p:cNvSpPr>
          <p:nvPr/>
        </p:nvSpPr>
        <p:spPr bwMode="auto">
          <a:xfrm>
            <a:off x="411163" y="40624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4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3262313" y="4414838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2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1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4</a:t>
            </a:r>
          </a:p>
        </p:txBody>
      </p:sp>
      <p:sp>
        <p:nvSpPr>
          <p:cNvPr id="120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16</a:t>
            </a:r>
          </a:p>
        </p:txBody>
      </p:sp>
      <p:sp>
        <p:nvSpPr>
          <p:cNvPr id="163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935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36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9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40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7941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2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943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4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945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7946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7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48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50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1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52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3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954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7955" name="Прямая со стрелкой 168"/>
          <p:cNvCxnSpPr>
            <a:cxnSpLocks noChangeShapeType="1"/>
            <a:stCxn id="37946" idx="1"/>
            <a:endCxn id="187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7956" name="Прямая со стрелкой 168"/>
          <p:cNvCxnSpPr>
            <a:cxnSpLocks noChangeShapeType="1"/>
            <a:stCxn id="37946" idx="1"/>
            <a:endCxn id="177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7957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8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959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7960" name="Группа 200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7961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796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796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796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796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796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7967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7968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7969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7970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7971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797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7973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566 -0.1384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22" grpId="0" animBg="1"/>
      <p:bldP spid="121" grpId="0" animBg="1"/>
      <p:bldP spid="125" grpId="0" animBg="1"/>
      <p:bldP spid="77" grpId="0" animBg="1"/>
      <p:bldP spid="123" grpId="0" animBg="1"/>
      <p:bldP spid="117" grpId="0" animBg="1"/>
      <p:bldP spid="80" grpId="0" animBg="1"/>
      <p:bldP spid="92" grpId="0"/>
      <p:bldP spid="120" grpId="0" animBg="1"/>
      <p:bldP spid="120" grpId="1" animBg="1"/>
      <p:bldP spid="1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лилиния 198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38915" name="TextBox 91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4</a:t>
            </a:r>
          </a:p>
        </p:txBody>
      </p:sp>
      <p:cxnSp>
        <p:nvCxnSpPr>
          <p:cNvPr id="38916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8919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1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8928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152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2152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cxnSp>
        <p:nvCxnSpPr>
          <p:cNvPr id="38934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8936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8937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8938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8939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38940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8941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38942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894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92E4CA3-6D02-4EC9-800E-936008D95220}" type="slidenum">
              <a:rPr lang="ru-RU" smtClean="0">
                <a:solidFill>
                  <a:schemeClr val="bg2"/>
                </a:solidFill>
              </a:rPr>
              <a:pPr/>
              <a:t>37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8944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8945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47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4" name="Овал 54"/>
          <p:cNvSpPr>
            <a:spLocks noChangeAspect="1"/>
          </p:cNvSpPr>
          <p:nvPr/>
        </p:nvSpPr>
        <p:spPr bwMode="auto">
          <a:xfrm>
            <a:off x="3851275" y="3465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2843213" y="34655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1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2936875" y="2449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8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17</a:t>
            </a:r>
          </a:p>
        </p:txBody>
      </p:sp>
      <p:sp>
        <p:nvSpPr>
          <p:cNvPr id="162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57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8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7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8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62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8963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1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65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3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967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8968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6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70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8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72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90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74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2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76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38977" name="Прямая со стрелкой 168"/>
          <p:cNvCxnSpPr>
            <a:cxnSpLocks noChangeShapeType="1"/>
            <a:stCxn id="38968" idx="1"/>
            <a:endCxn id="186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38978" name="Прямая со стрелкой 168"/>
          <p:cNvCxnSpPr>
            <a:cxnSpLocks noChangeShapeType="1"/>
            <a:stCxn id="38968" idx="1"/>
            <a:endCxn id="176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38979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7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981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38982" name="Группа 199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38983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3898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898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3898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38987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3898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38989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38990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38991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38992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38993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3899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38995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1198 -0.1469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024 -0.1152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77" grpId="0" animBg="1"/>
      <p:bldP spid="80" grpId="0" animBg="1"/>
      <p:bldP spid="117" grpId="0" animBg="1"/>
      <p:bldP spid="123" grpId="0" animBg="1"/>
      <p:bldP spid="116" grpId="0" animBg="1"/>
      <p:bldP spid="118" grpId="0" animBg="1"/>
      <p:bldP spid="118" grpId="1" animBg="1"/>
      <p:bldP spid="1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олилиния 197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4</a:t>
            </a:r>
          </a:p>
        </p:txBody>
      </p:sp>
      <p:cxnSp>
        <p:nvCxnSpPr>
          <p:cNvPr id="39940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9943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9950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9952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9956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9957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9958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9960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9961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9962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39963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39964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39965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21535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3996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749C9067-B1FC-4862-8F27-E2D924E9AB3C}" type="slidenum">
              <a:rPr lang="ru-RU" smtClean="0">
                <a:solidFill>
                  <a:schemeClr val="bg2"/>
                </a:solidFill>
              </a:rPr>
              <a:pPr/>
              <a:t>38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3996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3996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71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Овал 54"/>
          <p:cNvSpPr>
            <a:spLocks noChangeAspect="1"/>
          </p:cNvSpPr>
          <p:nvPr/>
        </p:nvSpPr>
        <p:spPr bwMode="auto">
          <a:xfrm>
            <a:off x="3276600" y="4400550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2936875" y="2449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1584325" y="2816225"/>
            <a:ext cx="144463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2849563" y="345757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0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sp>
        <p:nvSpPr>
          <p:cNvPr id="120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18</a:t>
            </a:r>
          </a:p>
        </p:txBody>
      </p:sp>
      <p:sp>
        <p:nvSpPr>
          <p:cNvPr id="161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81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2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6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7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86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39987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80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89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2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91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39992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5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94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96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998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91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000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40001" name="Прямая со стрелкой 168"/>
          <p:cNvCxnSpPr>
            <a:cxnSpLocks noChangeShapeType="1"/>
            <a:stCxn id="39992" idx="1"/>
            <a:endCxn id="185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40002" name="Прямая со стрелкой 168"/>
          <p:cNvCxnSpPr>
            <a:cxnSpLocks noChangeShapeType="1"/>
            <a:stCxn id="39992" idx="1"/>
            <a:endCxn id="175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40003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6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005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40006" name="Группа 198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40007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000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000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4001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4001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4001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40013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40014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40015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40016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40017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4001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40019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4723 -0.13634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5" grpId="0" animBg="1"/>
      <p:bldP spid="77" grpId="0" animBg="1"/>
      <p:bldP spid="123" grpId="0" animBg="1"/>
      <p:bldP spid="79" grpId="0" animBg="1"/>
      <p:bldP spid="90" grpId="0" animBg="1"/>
      <p:bldP spid="118" grpId="0"/>
      <p:bldP spid="120" grpId="0" animBg="1"/>
      <p:bldP spid="120" grpId="1" animBg="1"/>
      <p:bldP spid="1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лилиния 195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40963" name="TextBox 117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cxnSp>
        <p:nvCxnSpPr>
          <p:cNvPr id="40964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0967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40968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0974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0976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0980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52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40982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0984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0985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0986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0987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0988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40989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40990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09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04A1D8B3-58C4-4CE1-8B93-3A995C0CCD3E}" type="slidenum">
              <a:rPr lang="ru-RU" smtClean="0">
                <a:solidFill>
                  <a:schemeClr val="bg2"/>
                </a:solidFill>
              </a:rPr>
              <a:pPr/>
              <a:t>39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0992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0993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5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16" name="Овал 54"/>
          <p:cNvSpPr>
            <a:spLocks noChangeAspect="1"/>
          </p:cNvSpPr>
          <p:nvPr/>
        </p:nvSpPr>
        <p:spPr bwMode="auto">
          <a:xfrm>
            <a:off x="2936875" y="2449513"/>
            <a:ext cx="144463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2849563" y="345757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275013" y="443706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0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19</a:t>
            </a:r>
          </a:p>
        </p:txBody>
      </p:sp>
      <p:sp>
        <p:nvSpPr>
          <p:cNvPr id="159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03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4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3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08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41009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78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1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80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3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41014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83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16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85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18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87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20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89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022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41023" name="Прямая со стрелкой 168"/>
          <p:cNvCxnSpPr>
            <a:cxnSpLocks noChangeShapeType="1"/>
            <a:stCxn id="41014" idx="1"/>
            <a:endCxn id="183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41024" name="Прямая со стрелкой 168"/>
          <p:cNvCxnSpPr>
            <a:cxnSpLocks noChangeShapeType="1"/>
            <a:stCxn id="41014" idx="1"/>
            <a:endCxn id="173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41025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94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027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41028" name="Группа 196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41029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103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103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4103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4103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4103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41035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41036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41037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41038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41039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4104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41041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1024 -0.1101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80" grpId="0" animBg="1"/>
      <p:bldP spid="90" grpId="0" animBg="1"/>
      <p:bldP spid="90" grpId="1" animBg="1"/>
      <p:bldP spid="125" grpId="0" animBg="1"/>
      <p:bldP spid="117" grpId="0" animBg="1"/>
      <p:bldP spid="117" grpId="1" animBg="1"/>
      <p:bldP spid="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79388"/>
            <a:ext cx="8928100" cy="920750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Взаимодействие автомата с графом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(номер дуги)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85"/>
          <p:cNvSpPr txBox="1">
            <a:spLocks noChangeArrowheads="1"/>
          </p:cNvSpPr>
          <p:nvPr/>
        </p:nvSpPr>
        <p:spPr bwMode="auto">
          <a:xfrm>
            <a:off x="250825" y="2168525"/>
            <a:ext cx="8496300" cy="4124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Автомат проходит по дуге, выходящей из текущей вершины графа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(вершины, в которой находится автомат).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Для того, чтобы пройти по дуге, автомат должен указать эту дугу.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Будем считать, что все дуги, выходящие из данной вершины,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пронумерованы: 1, 2,…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По сути, номер дуги – это номер тестового воздействия, допустимого в данном состоянии тестируемой системы (определяется по спецификации).</a:t>
            </a:r>
          </a:p>
          <a:p>
            <a:pPr lvl="2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Рассматриваются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детерминированные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системы: разные дуги, выходящие из одной вершины, имеют разные номера.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Автомат вызывает примитив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Проход по дуге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указывая номер выходящей дуги.</a:t>
            </a:r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4DFC8011-5CA2-4FF5-BF45-BC12837251AA}" type="slidenum">
              <a:rPr lang="ru-RU" smtClean="0">
                <a:solidFill>
                  <a:schemeClr val="bg2"/>
                </a:solidFill>
              </a:rPr>
              <a:pPr/>
              <a:t>4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512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512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5127" name="Text Box 85"/>
          <p:cNvSpPr txBox="1">
            <a:spLocks noChangeArrowheads="1"/>
          </p:cNvSpPr>
          <p:nvPr/>
        </p:nvSpPr>
        <p:spPr bwMode="auto">
          <a:xfrm>
            <a:off x="179388" y="1233488"/>
            <a:ext cx="8712200" cy="695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 начале работы автомат находится в начальной вершине графа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(начальное состояние тестируемой системы), которую назоем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корнем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олилиния 229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3</a:t>
            </a:r>
          </a:p>
        </p:txBody>
      </p:sp>
      <p:cxnSp>
        <p:nvCxnSpPr>
          <p:cNvPr id="41988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198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1991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21510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1998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2000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2004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2005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2006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2008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2009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2010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2011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2012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42013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42014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20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7A7FFC6C-F189-4EB6-9D02-7397CE7BE205}" type="slidenum">
              <a:rPr lang="ru-RU" smtClean="0">
                <a:solidFill>
                  <a:schemeClr val="bg2"/>
                </a:solidFill>
              </a:rPr>
              <a:pPr/>
              <a:t>40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2016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2017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019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79" name="Овал 54"/>
          <p:cNvSpPr>
            <a:spLocks noChangeAspect="1"/>
          </p:cNvSpPr>
          <p:nvPr/>
        </p:nvSpPr>
        <p:spPr bwMode="auto">
          <a:xfrm>
            <a:off x="2849563" y="3457575"/>
            <a:ext cx="144462" cy="144463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275013" y="443706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2</a:t>
            </a:r>
          </a:p>
        </p:txBody>
      </p:sp>
      <p:sp>
        <p:nvSpPr>
          <p:cNvPr id="77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20</a:t>
            </a:r>
          </a:p>
        </p:txBody>
      </p:sp>
      <p:sp>
        <p:nvSpPr>
          <p:cNvPr id="193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26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27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8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9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31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42032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212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34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214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036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42037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217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39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19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41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221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43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23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45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42046" name="Прямая со стрелкой 168"/>
          <p:cNvCxnSpPr>
            <a:cxnSpLocks noChangeShapeType="1"/>
            <a:stCxn id="42037" idx="1"/>
            <a:endCxn id="217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42047" name="Прямая со стрелкой 168"/>
          <p:cNvCxnSpPr>
            <a:cxnSpLocks noChangeShapeType="1"/>
            <a:stCxn id="42037" idx="1"/>
            <a:endCxn id="207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42048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28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050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42051" name="Группа 230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42052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205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205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4205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4205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42057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42058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42059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42060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42061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42062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4206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42064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79" grpId="0" animBg="1"/>
      <p:bldP spid="76" grpId="0"/>
      <p:bldP spid="77" grpId="0" animBg="1"/>
      <p:bldP spid="77" grpId="1" animBg="1"/>
      <p:bldP spid="19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олилиния 225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1</a:t>
            </a:r>
          </a:p>
        </p:txBody>
      </p:sp>
      <p:cxnSp>
        <p:nvCxnSpPr>
          <p:cNvPr id="43012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9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3015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43016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3022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3024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3028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9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30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3032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33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3034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3035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3036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43037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43038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303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E53EFC8F-EE36-4464-A632-08C01801D889}" type="slidenum">
              <a:rPr lang="ru-RU" smtClean="0">
                <a:solidFill>
                  <a:schemeClr val="bg2"/>
                </a:solidFill>
              </a:rPr>
              <a:pPr/>
              <a:t>41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3040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3041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43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80" name="Овал 54"/>
          <p:cNvSpPr>
            <a:spLocks noChangeAspect="1"/>
          </p:cNvSpPr>
          <p:nvPr/>
        </p:nvSpPr>
        <p:spPr bwMode="auto">
          <a:xfrm>
            <a:off x="3275013" y="443706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2</a:t>
            </a:r>
          </a:p>
        </p:txBody>
      </p:sp>
      <p:sp>
        <p:nvSpPr>
          <p:cNvPr id="74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21</a:t>
            </a:r>
          </a:p>
        </p:txBody>
      </p:sp>
      <p:sp>
        <p:nvSpPr>
          <p:cNvPr id="189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49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50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54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43055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208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57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210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59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43060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213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62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215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64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217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66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219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068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43069" name="Прямая со стрелкой 168"/>
          <p:cNvCxnSpPr>
            <a:cxnSpLocks noChangeShapeType="1"/>
            <a:stCxn id="43060" idx="1"/>
            <a:endCxn id="213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43070" name="Прямая со стрелкой 168"/>
          <p:cNvCxnSpPr>
            <a:cxnSpLocks noChangeShapeType="1"/>
            <a:stCxn id="43060" idx="1"/>
            <a:endCxn id="203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43071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224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073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43074" name="Группа 226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43075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307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3077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43078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43079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43080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43081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43082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43083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43084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43085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43086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43087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0" grpId="0" animBg="1"/>
      <p:bldP spid="77" grpId="0"/>
      <p:bldP spid="74" grpId="0" animBg="1"/>
      <p:bldP spid="74" grpId="1" animBg="1"/>
      <p:bldP spid="1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лилиния 162"/>
          <p:cNvSpPr>
            <a:spLocks/>
          </p:cNvSpPr>
          <p:nvPr/>
        </p:nvSpPr>
        <p:spPr bwMode="auto">
          <a:xfrm>
            <a:off x="63500" y="1844675"/>
            <a:ext cx="7108825" cy="3876675"/>
          </a:xfrm>
          <a:custGeom>
            <a:avLst/>
            <a:gdLst>
              <a:gd name="T0" fmla="*/ 2874362 w 7109084"/>
              <a:gd name="T1" fmla="*/ 45221 h 3854971"/>
              <a:gd name="T2" fmla="*/ 1105524 w 7109084"/>
              <a:gd name="T3" fmla="*/ 520039 h 3854971"/>
              <a:gd name="T4" fmla="*/ 236094 w 7109084"/>
              <a:gd name="T5" fmla="*/ 1529969 h 3854971"/>
              <a:gd name="T6" fmla="*/ 78698 w 7109084"/>
              <a:gd name="T7" fmla="*/ 2328868 h 3854971"/>
              <a:gd name="T8" fmla="*/ 708284 w 7109084"/>
              <a:gd name="T9" fmla="*/ 2833833 h 3854971"/>
              <a:gd name="T10" fmla="*/ 2484618 w 7109084"/>
              <a:gd name="T11" fmla="*/ 3368946 h 3854971"/>
              <a:gd name="T12" fmla="*/ 4553261 w 7109084"/>
              <a:gd name="T13" fmla="*/ 3813616 h 3854971"/>
              <a:gd name="T14" fmla="*/ 6014800 w 7109084"/>
              <a:gd name="T15" fmla="*/ 2992106 h 3854971"/>
              <a:gd name="T16" fmla="*/ 6989160 w 7109084"/>
              <a:gd name="T17" fmla="*/ 1816367 h 3854971"/>
              <a:gd name="T18" fmla="*/ 6734328 w 7109084"/>
              <a:gd name="T19" fmla="*/ 1386769 h 3854971"/>
              <a:gd name="T20" fmla="*/ 5797444 w 7109084"/>
              <a:gd name="T21" fmla="*/ 1311402 h 3854971"/>
              <a:gd name="T22" fmla="*/ 4940337 w 7109084"/>
              <a:gd name="T23" fmla="*/ 1332147 h 3854971"/>
              <a:gd name="T24" fmla="*/ 4292265 w 7109084"/>
              <a:gd name="T25" fmla="*/ 936103 h 3854971"/>
              <a:gd name="T26" fmla="*/ 4058586 w 7109084"/>
              <a:gd name="T27" fmla="*/ 165810 h 3854971"/>
              <a:gd name="T28" fmla="*/ 3196652 w 7109084"/>
              <a:gd name="T29" fmla="*/ 0 h 3854971"/>
              <a:gd name="T30" fmla="*/ 2874362 w 7109084"/>
              <a:gd name="T31" fmla="*/ 45221 h 38549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09084" h="3854971">
                <a:moveTo>
                  <a:pt x="2874363" y="44971"/>
                </a:moveTo>
                <a:cubicBezTo>
                  <a:pt x="2209799" y="158022"/>
                  <a:pt x="1545235" y="271073"/>
                  <a:pt x="1105524" y="517161"/>
                </a:cubicBezTo>
                <a:cubicBezTo>
                  <a:pt x="665813" y="763249"/>
                  <a:pt x="407232" y="1221699"/>
                  <a:pt x="236094" y="1521502"/>
                </a:cubicBezTo>
                <a:cubicBezTo>
                  <a:pt x="64956" y="1821305"/>
                  <a:pt x="0" y="2099873"/>
                  <a:pt x="78698" y="2315981"/>
                </a:cubicBezTo>
                <a:cubicBezTo>
                  <a:pt x="157396" y="2532089"/>
                  <a:pt x="307297" y="2645764"/>
                  <a:pt x="708284" y="2818151"/>
                </a:cubicBezTo>
                <a:cubicBezTo>
                  <a:pt x="1109271" y="2990538"/>
                  <a:pt x="1843790" y="3187909"/>
                  <a:pt x="2484619" y="3350302"/>
                </a:cubicBezTo>
                <a:cubicBezTo>
                  <a:pt x="3125449" y="3512696"/>
                  <a:pt x="3964897" y="3854971"/>
                  <a:pt x="4553261" y="3792512"/>
                </a:cubicBezTo>
                <a:cubicBezTo>
                  <a:pt x="5141625" y="3730053"/>
                  <a:pt x="5608818" y="3306581"/>
                  <a:pt x="6014802" y="2975548"/>
                </a:cubicBezTo>
                <a:cubicBezTo>
                  <a:pt x="6420786" y="2644515"/>
                  <a:pt x="6869242" y="2072390"/>
                  <a:pt x="6989163" y="1806315"/>
                </a:cubicBezTo>
                <a:cubicBezTo>
                  <a:pt x="7109084" y="1540240"/>
                  <a:pt x="6932950" y="1462790"/>
                  <a:pt x="6734330" y="1379095"/>
                </a:cubicBezTo>
                <a:cubicBezTo>
                  <a:pt x="6535710" y="1295400"/>
                  <a:pt x="6096443" y="1313198"/>
                  <a:pt x="5797445" y="1304145"/>
                </a:cubicBezTo>
                <a:cubicBezTo>
                  <a:pt x="5498447" y="1295092"/>
                  <a:pt x="5191202" y="1386979"/>
                  <a:pt x="4940339" y="1324775"/>
                </a:cubicBezTo>
                <a:cubicBezTo>
                  <a:pt x="4689476" y="1262571"/>
                  <a:pt x="4439226" y="1124237"/>
                  <a:pt x="4292267" y="930923"/>
                </a:cubicBezTo>
                <a:cubicBezTo>
                  <a:pt x="4145308" y="737609"/>
                  <a:pt x="4241188" y="320046"/>
                  <a:pt x="4058586" y="164892"/>
                </a:cubicBezTo>
                <a:cubicBezTo>
                  <a:pt x="3875984" y="9738"/>
                  <a:pt x="3529558" y="8744"/>
                  <a:pt x="3196652" y="0"/>
                </a:cubicBezTo>
                <a:lnTo>
                  <a:pt x="2874363" y="44971"/>
                </a:lnTo>
                <a:close/>
              </a:path>
            </a:pathLst>
          </a:custGeom>
          <a:solidFill>
            <a:srgbClr val="F2F0DA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1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68313" y="5826125"/>
            <a:ext cx="2519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Число движков = 0</a:t>
            </a:r>
          </a:p>
        </p:txBody>
      </p:sp>
      <p:cxnSp>
        <p:nvCxnSpPr>
          <p:cNvPr id="44037" name="Прямая со стрелкой 17"/>
          <p:cNvCxnSpPr>
            <a:cxnSpLocks noChangeShapeType="1"/>
            <a:stCxn id="16" idx="7"/>
            <a:endCxn id="4" idx="3"/>
          </p:cNvCxnSpPr>
          <p:nvPr/>
        </p:nvCxnSpPr>
        <p:spPr bwMode="auto">
          <a:xfrm flipV="1">
            <a:off x="4484688" y="4535488"/>
            <a:ext cx="860425" cy="592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4038" name="Прямая со стрелкой 20"/>
          <p:cNvCxnSpPr>
            <a:cxnSpLocks noChangeShapeType="1"/>
            <a:stCxn id="16" idx="1"/>
            <a:endCxn id="8" idx="5"/>
          </p:cNvCxnSpPr>
          <p:nvPr/>
        </p:nvCxnSpPr>
        <p:spPr bwMode="auto">
          <a:xfrm flipH="1" flipV="1">
            <a:off x="3462338" y="4591050"/>
            <a:ext cx="766762" cy="5365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4176713" y="5075238"/>
            <a:ext cx="360362" cy="360362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4040" name="Прямая со стрелкой 6"/>
          <p:cNvCxnSpPr>
            <a:cxnSpLocks noChangeShapeType="1"/>
            <a:stCxn id="4" idx="7"/>
            <a:endCxn id="5" idx="3"/>
          </p:cNvCxnSpPr>
          <p:nvPr/>
        </p:nvCxnSpPr>
        <p:spPr bwMode="auto">
          <a:xfrm flipV="1">
            <a:off x="5600700" y="3689350"/>
            <a:ext cx="823913" cy="571500"/>
          </a:xfrm>
          <a:prstGeom prst="straightConnector1">
            <a:avLst/>
          </a:prstGeom>
          <a:noFill/>
          <a:ln w="38100" algn="ctr">
            <a:solidFill>
              <a:srgbClr val="FF66FF"/>
            </a:solidFill>
            <a:round/>
            <a:headEnd/>
            <a:tailEnd type="triangle" w="lg" len="lg"/>
          </a:ln>
        </p:spPr>
      </p:cxnSp>
      <p:cxnSp>
        <p:nvCxnSpPr>
          <p:cNvPr id="44041" name="Прямая со стрелкой 9"/>
          <p:cNvCxnSpPr>
            <a:cxnSpLocks noChangeShapeType="1"/>
            <a:stCxn id="8" idx="1"/>
            <a:endCxn id="9" idx="4"/>
          </p:cNvCxnSpPr>
          <p:nvPr/>
        </p:nvCxnSpPr>
        <p:spPr bwMode="auto">
          <a:xfrm flipH="1" flipV="1">
            <a:off x="2940050" y="3722688"/>
            <a:ext cx="266700" cy="5937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" name="Овал 3"/>
          <p:cNvSpPr>
            <a:spLocks noChangeAspect="1"/>
          </p:cNvSpPr>
          <p:nvPr/>
        </p:nvSpPr>
        <p:spPr bwMode="auto">
          <a:xfrm>
            <a:off x="5292725" y="422751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 bwMode="auto">
          <a:xfrm>
            <a:off x="6372225" y="336232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 bwMode="auto">
          <a:xfrm>
            <a:off x="3154363" y="4283075"/>
            <a:ext cx="360362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2759075" y="3343275"/>
            <a:ext cx="360363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 bwMode="auto">
          <a:xfrm>
            <a:off x="3744913" y="33512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4047" name="Прямая со стрелкой 36"/>
          <p:cNvCxnSpPr>
            <a:cxnSpLocks noChangeShapeType="1"/>
            <a:stCxn id="8" idx="7"/>
            <a:endCxn id="36" idx="4"/>
          </p:cNvCxnSpPr>
          <p:nvPr/>
        </p:nvCxnSpPr>
        <p:spPr bwMode="auto">
          <a:xfrm flipV="1">
            <a:off x="3462338" y="3730625"/>
            <a:ext cx="463550" cy="5857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4824413" y="336391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4049" name="Прямая со стрелкой 40"/>
          <p:cNvCxnSpPr>
            <a:cxnSpLocks noChangeShapeType="1"/>
            <a:stCxn id="4" idx="0"/>
            <a:endCxn id="40" idx="5"/>
          </p:cNvCxnSpPr>
          <p:nvPr/>
        </p:nvCxnSpPr>
        <p:spPr bwMode="auto">
          <a:xfrm flipH="1" flipV="1">
            <a:off x="5132388" y="3690938"/>
            <a:ext cx="341312" cy="51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1319213" y="2878138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2830513" y="2339975"/>
            <a:ext cx="360362" cy="360363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3671888" y="2201863"/>
            <a:ext cx="360362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4053" name="Прямая со стрелкой 55"/>
          <p:cNvCxnSpPr>
            <a:cxnSpLocks noChangeShapeType="1"/>
            <a:stCxn id="9" idx="2"/>
            <a:endCxn id="53" idx="6"/>
          </p:cNvCxnSpPr>
          <p:nvPr/>
        </p:nvCxnSpPr>
        <p:spPr bwMode="auto">
          <a:xfrm flipH="1" flipV="1">
            <a:off x="1698625" y="3059113"/>
            <a:ext cx="1041400" cy="4651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4054" name="Прямая со стрелкой 60"/>
          <p:cNvCxnSpPr>
            <a:cxnSpLocks noChangeShapeType="1"/>
            <a:stCxn id="9" idx="0"/>
            <a:endCxn id="54" idx="4"/>
          </p:cNvCxnSpPr>
          <p:nvPr/>
        </p:nvCxnSpPr>
        <p:spPr bwMode="auto">
          <a:xfrm flipV="1">
            <a:off x="2940050" y="2719388"/>
            <a:ext cx="71438" cy="6048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4055" name="Прямая со стрелкой 63"/>
          <p:cNvCxnSpPr>
            <a:cxnSpLocks noChangeShapeType="1"/>
            <a:stCxn id="36" idx="0"/>
            <a:endCxn id="55" idx="4"/>
          </p:cNvCxnSpPr>
          <p:nvPr/>
        </p:nvCxnSpPr>
        <p:spPr bwMode="auto">
          <a:xfrm flipH="1" flipV="1">
            <a:off x="3852863" y="2581275"/>
            <a:ext cx="73025" cy="7508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Овал 84"/>
          <p:cNvSpPr>
            <a:spLocks noChangeAspect="1"/>
          </p:cNvSpPr>
          <p:nvPr/>
        </p:nvSpPr>
        <p:spPr bwMode="auto">
          <a:xfrm>
            <a:off x="311150" y="3954463"/>
            <a:ext cx="360363" cy="360362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4057" name="Прямая со стрелкой 97"/>
          <p:cNvCxnSpPr>
            <a:cxnSpLocks noChangeShapeType="1"/>
            <a:stCxn id="53" idx="3"/>
            <a:endCxn id="85" idx="7"/>
          </p:cNvCxnSpPr>
          <p:nvPr/>
        </p:nvCxnSpPr>
        <p:spPr bwMode="auto">
          <a:xfrm flipH="1">
            <a:off x="619125" y="3205163"/>
            <a:ext cx="752475" cy="7826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4058" name="Прямая со стрелкой 172"/>
          <p:cNvCxnSpPr>
            <a:cxnSpLocks noChangeShapeType="1"/>
            <a:stCxn id="40" idx="3"/>
            <a:endCxn id="8" idx="6"/>
          </p:cNvCxnSpPr>
          <p:nvPr/>
        </p:nvCxnSpPr>
        <p:spPr bwMode="auto">
          <a:xfrm flipH="1">
            <a:off x="3533775" y="3690938"/>
            <a:ext cx="1343025" cy="773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4059" name="Прямая со стрелкой 175"/>
          <p:cNvCxnSpPr>
            <a:cxnSpLocks noChangeShapeType="1"/>
            <a:stCxn id="55" idx="2"/>
            <a:endCxn id="54" idx="6"/>
          </p:cNvCxnSpPr>
          <p:nvPr/>
        </p:nvCxnSpPr>
        <p:spPr bwMode="auto">
          <a:xfrm flipH="1">
            <a:off x="3209925" y="2382838"/>
            <a:ext cx="442913" cy="138112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cxnSp>
        <p:nvCxnSpPr>
          <p:cNvPr id="44060" name="Прямая со стрелкой 259"/>
          <p:cNvCxnSpPr>
            <a:cxnSpLocks noChangeShapeType="1"/>
            <a:stCxn id="85" idx="5"/>
            <a:endCxn id="16" idx="2"/>
          </p:cNvCxnSpPr>
          <p:nvPr/>
        </p:nvCxnSpPr>
        <p:spPr bwMode="auto">
          <a:xfrm>
            <a:off x="619125" y="4281488"/>
            <a:ext cx="3538538" cy="9747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4061" name="TextBox 73"/>
          <p:cNvSpPr txBox="1">
            <a:spLocks noChangeArrowheads="1"/>
          </p:cNvSpPr>
          <p:nvPr/>
        </p:nvSpPr>
        <p:spPr bwMode="auto">
          <a:xfrm>
            <a:off x="4643438" y="5627688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Генератор</a:t>
            </a:r>
          </a:p>
        </p:txBody>
      </p:sp>
      <p:sp>
        <p:nvSpPr>
          <p:cNvPr id="44062" name="TextBox 74"/>
          <p:cNvSpPr txBox="1">
            <a:spLocks noChangeArrowheads="1"/>
          </p:cNvSpPr>
          <p:nvPr/>
        </p:nvSpPr>
        <p:spPr bwMode="auto">
          <a:xfrm>
            <a:off x="4643438" y="5084763"/>
            <a:ext cx="2808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latin typeface="Calibri" pitchFamily="34" charset="0"/>
              </a:rPr>
              <a:t>Регулятор начальной вершины</a:t>
            </a:r>
          </a:p>
        </p:txBody>
      </p:sp>
      <p:cxnSp>
        <p:nvCxnSpPr>
          <p:cNvPr id="44063" name="Прямая со стрелкой 175"/>
          <p:cNvCxnSpPr>
            <a:cxnSpLocks noChangeShapeType="1"/>
          </p:cNvCxnSpPr>
          <p:nvPr/>
        </p:nvCxnSpPr>
        <p:spPr bwMode="auto">
          <a:xfrm flipH="1">
            <a:off x="1627188" y="2520950"/>
            <a:ext cx="1184275" cy="39052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round/>
            <a:headEnd/>
            <a:tailEnd type="triangle" w="lg" len="lg"/>
          </a:ln>
        </p:spPr>
      </p:cxnSp>
      <p:sp>
        <p:nvSpPr>
          <p:cNvPr id="4406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884400FE-AFB0-4D3C-B931-D06CFEA3B952}" type="slidenum">
              <a:rPr lang="ru-RU" smtClean="0">
                <a:solidFill>
                  <a:schemeClr val="bg2"/>
                </a:solidFill>
              </a:rPr>
              <a:pPr/>
              <a:t>42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406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406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19" name="Равнобедренный треугольник 118"/>
          <p:cNvSpPr>
            <a:spLocks noChangeAspect="1"/>
          </p:cNvSpPr>
          <p:nvPr/>
        </p:nvSpPr>
        <p:spPr>
          <a:xfrm>
            <a:off x="4178300" y="5481638"/>
            <a:ext cx="360363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68" name="TextBox 74"/>
          <p:cNvSpPr txBox="1">
            <a:spLocks noChangeArrowheads="1"/>
          </p:cNvSpPr>
          <p:nvPr/>
        </p:nvSpPr>
        <p:spPr bwMode="auto">
          <a:xfrm>
            <a:off x="107950" y="5553075"/>
            <a:ext cx="280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списке регуляторов = 4</a:t>
            </a:r>
          </a:p>
        </p:txBody>
      </p:sp>
      <p:sp>
        <p:nvSpPr>
          <p:cNvPr id="125" name="Овал 54"/>
          <p:cNvSpPr>
            <a:spLocks noChangeAspect="1"/>
          </p:cNvSpPr>
          <p:nvPr/>
        </p:nvSpPr>
        <p:spPr bwMode="auto">
          <a:xfrm>
            <a:off x="4284663" y="5192713"/>
            <a:ext cx="144462" cy="144462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7" name="Стрелка вниз 116"/>
          <p:cNvSpPr>
            <a:spLocks noChangeArrowheads="1"/>
          </p:cNvSpPr>
          <p:nvPr/>
        </p:nvSpPr>
        <p:spPr bwMode="auto">
          <a:xfrm>
            <a:off x="4225925" y="5876925"/>
            <a:ext cx="250825" cy="396875"/>
          </a:xfrm>
          <a:prstGeom prst="downArrow">
            <a:avLst>
              <a:gd name="adj1" fmla="val 50000"/>
              <a:gd name="adj2" fmla="val 68873"/>
            </a:avLst>
          </a:prstGeom>
          <a:solidFill>
            <a:srgbClr val="FF6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/>
          <a:lstStyle/>
          <a:p>
            <a:endParaRPr lang="ru-RU"/>
          </a:p>
        </p:txBody>
      </p:sp>
      <p:sp>
        <p:nvSpPr>
          <p:cNvPr id="120" name="TextBox 73"/>
          <p:cNvSpPr txBox="1">
            <a:spLocks noChangeArrowheads="1"/>
          </p:cNvSpPr>
          <p:nvPr/>
        </p:nvSpPr>
        <p:spPr bwMode="auto">
          <a:xfrm>
            <a:off x="4500563" y="5984875"/>
            <a:ext cx="2271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Сообщение </a:t>
            </a:r>
            <a:r>
              <a:rPr lang="ru-RU" sz="1600" i="1">
                <a:latin typeface="Calibri" pitchFamily="34" charset="0"/>
              </a:rPr>
              <a:t>конец</a:t>
            </a:r>
            <a:r>
              <a:rPr lang="ru-RU" sz="1600" b="0">
                <a:latin typeface="Calibri" pitchFamily="34" charset="0"/>
              </a:rPr>
              <a:t> обхода</a:t>
            </a:r>
          </a:p>
        </p:txBody>
      </p:sp>
      <p:sp>
        <p:nvSpPr>
          <p:cNvPr id="122" name="Rectangle 99"/>
          <p:cNvSpPr>
            <a:spLocks noChangeArrowheads="1"/>
          </p:cNvSpPr>
          <p:nvPr/>
        </p:nvSpPr>
        <p:spPr bwMode="auto">
          <a:xfrm>
            <a:off x="6119813" y="5516563"/>
            <a:ext cx="1363662" cy="369887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такт №  22</a:t>
            </a:r>
          </a:p>
        </p:txBody>
      </p:sp>
      <p:sp>
        <p:nvSpPr>
          <p:cNvPr id="123" name="Овал 54"/>
          <p:cNvSpPr>
            <a:spLocks noChangeAspect="1"/>
          </p:cNvSpPr>
          <p:nvPr/>
        </p:nvSpPr>
        <p:spPr bwMode="auto">
          <a:xfrm>
            <a:off x="4787900" y="2816225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074" name="Rectangle 74"/>
          <p:cNvSpPr>
            <a:spLocks noChangeArrowheads="1"/>
          </p:cNvSpPr>
          <p:nvPr/>
        </p:nvSpPr>
        <p:spPr bwMode="auto">
          <a:xfrm>
            <a:off x="4679950" y="1952625"/>
            <a:ext cx="4429125" cy="1044575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5" name="Rectangle 74"/>
          <p:cNvSpPr>
            <a:spLocks noChangeArrowheads="1"/>
          </p:cNvSpPr>
          <p:nvPr/>
        </p:nvSpPr>
        <p:spPr bwMode="auto">
          <a:xfrm>
            <a:off x="4284663" y="19050"/>
            <a:ext cx="4816475" cy="1897063"/>
          </a:xfrm>
          <a:prstGeom prst="rect">
            <a:avLst/>
          </a:prstGeom>
          <a:solidFill>
            <a:srgbClr val="FF9900">
              <a:alpha val="1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9" name="Овал 15"/>
          <p:cNvSpPr>
            <a:spLocks noChangeAspect="1"/>
          </p:cNvSpPr>
          <p:nvPr/>
        </p:nvSpPr>
        <p:spPr bwMode="auto">
          <a:xfrm>
            <a:off x="6443663" y="1108075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0" name="Овал 54"/>
          <p:cNvSpPr>
            <a:spLocks noChangeAspect="1"/>
          </p:cNvSpPr>
          <p:nvPr/>
        </p:nvSpPr>
        <p:spPr bwMode="auto">
          <a:xfrm>
            <a:off x="6500813" y="1168400"/>
            <a:ext cx="107950" cy="107950"/>
          </a:xfrm>
          <a:prstGeom prst="ellipse">
            <a:avLst/>
          </a:prstGeom>
          <a:solidFill>
            <a:schemeClr val="tx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</a:rPr>
              <a:t>5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1" name="Овал 54"/>
          <p:cNvSpPr>
            <a:spLocks noChangeAspect="1"/>
          </p:cNvSpPr>
          <p:nvPr/>
        </p:nvSpPr>
        <p:spPr bwMode="auto">
          <a:xfrm>
            <a:off x="6767513" y="207963"/>
            <a:ext cx="215900" cy="2159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79" name="TextBox 180"/>
          <p:cNvSpPr txBox="1">
            <a:spLocks noChangeArrowheads="1"/>
          </p:cNvSpPr>
          <p:nvPr/>
        </p:nvSpPr>
        <p:spPr bwMode="auto">
          <a:xfrm>
            <a:off x="7040563" y="171450"/>
            <a:ext cx="201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44080" name="TextBox 183"/>
          <p:cNvSpPr txBox="1">
            <a:spLocks noChangeArrowheads="1"/>
          </p:cNvSpPr>
          <p:nvPr/>
        </p:nvSpPr>
        <p:spPr bwMode="auto">
          <a:xfrm>
            <a:off x="4654550" y="981075"/>
            <a:ext cx="1724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движок станет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регулятором после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завершения опроса</a:t>
            </a:r>
          </a:p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5 регуляторов</a:t>
            </a:r>
          </a:p>
        </p:txBody>
      </p:sp>
      <p:sp>
        <p:nvSpPr>
          <p:cNvPr id="134" name="Овал 54"/>
          <p:cNvSpPr>
            <a:spLocks noChangeAspect="1"/>
          </p:cNvSpPr>
          <p:nvPr/>
        </p:nvSpPr>
        <p:spPr bwMode="auto">
          <a:xfrm>
            <a:off x="4787900" y="2305050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082" name="TextBox 186"/>
          <p:cNvSpPr txBox="1">
            <a:spLocks noChangeArrowheads="1"/>
          </p:cNvSpPr>
          <p:nvPr/>
        </p:nvSpPr>
        <p:spPr bwMode="auto">
          <a:xfrm>
            <a:off x="4984750" y="2241550"/>
            <a:ext cx="3597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движок, не опрашивающий регуляторы</a:t>
            </a:r>
          </a:p>
        </p:txBody>
      </p:sp>
      <p:sp>
        <p:nvSpPr>
          <p:cNvPr id="136" name="Овал 54"/>
          <p:cNvSpPr>
            <a:spLocks noChangeAspect="1"/>
          </p:cNvSpPr>
          <p:nvPr/>
        </p:nvSpPr>
        <p:spPr bwMode="auto">
          <a:xfrm>
            <a:off x="4787900" y="2557463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ж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084" name="TextBox 190"/>
          <p:cNvSpPr txBox="1">
            <a:spLocks noChangeArrowheads="1"/>
          </p:cNvSpPr>
          <p:nvPr/>
        </p:nvSpPr>
        <p:spPr bwMode="auto">
          <a:xfrm>
            <a:off x="4984750" y="2492375"/>
            <a:ext cx="143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ждущий движок</a:t>
            </a:r>
          </a:p>
        </p:txBody>
      </p:sp>
      <p:sp>
        <p:nvSpPr>
          <p:cNvPr id="44085" name="Скругленный прямоугольник 193"/>
          <p:cNvSpPr>
            <a:spLocks noChangeArrowheads="1"/>
          </p:cNvSpPr>
          <p:nvPr/>
        </p:nvSpPr>
        <p:spPr bwMode="auto">
          <a:xfrm>
            <a:off x="7164388" y="974725"/>
            <a:ext cx="1066800" cy="477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79659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400" b="0"/>
              <a:t>в списке</a:t>
            </a:r>
          </a:p>
          <a:p>
            <a:pPr algn="ctr"/>
            <a:r>
              <a:rPr lang="ru-RU" sz="1400" b="0"/>
              <a:t>регуляторов</a:t>
            </a:r>
          </a:p>
        </p:txBody>
      </p:sp>
      <p:sp>
        <p:nvSpPr>
          <p:cNvPr id="139" name="Овал 15"/>
          <p:cNvSpPr>
            <a:spLocks noChangeAspect="1"/>
          </p:cNvSpPr>
          <p:nvPr/>
        </p:nvSpPr>
        <p:spPr bwMode="auto">
          <a:xfrm>
            <a:off x="6767513" y="614363"/>
            <a:ext cx="215900" cy="215900"/>
          </a:xfrm>
          <a:prstGeom prst="ellipse">
            <a:avLst/>
          </a:prstGeom>
          <a:solidFill>
            <a:srgbClr val="0066FF"/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87" name="TextBox 182"/>
          <p:cNvSpPr txBox="1">
            <a:spLocks noChangeArrowheads="1"/>
          </p:cNvSpPr>
          <p:nvPr/>
        </p:nvSpPr>
        <p:spPr bwMode="auto">
          <a:xfrm>
            <a:off x="7054850" y="584200"/>
            <a:ext cx="2017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не пуст</a:t>
            </a:r>
          </a:p>
        </p:txBody>
      </p:sp>
      <p:sp>
        <p:nvSpPr>
          <p:cNvPr id="141" name="Овал 54"/>
          <p:cNvSpPr>
            <a:spLocks noChangeAspect="1"/>
          </p:cNvSpPr>
          <p:nvPr/>
        </p:nvSpPr>
        <p:spPr bwMode="auto">
          <a:xfrm>
            <a:off x="6997700" y="1592263"/>
            <a:ext cx="215900" cy="2159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89" name="TextBox 180"/>
          <p:cNvSpPr txBox="1">
            <a:spLocks noChangeArrowheads="1"/>
          </p:cNvSpPr>
          <p:nvPr/>
        </p:nvSpPr>
        <p:spPr bwMode="auto">
          <a:xfrm>
            <a:off x="7269163" y="1639888"/>
            <a:ext cx="17668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 закончена</a:t>
            </a:r>
          </a:p>
        </p:txBody>
      </p:sp>
      <p:sp>
        <p:nvSpPr>
          <p:cNvPr id="143" name="Овал 54"/>
          <p:cNvSpPr>
            <a:spLocks noChangeAspect="1"/>
          </p:cNvSpPr>
          <p:nvPr/>
        </p:nvSpPr>
        <p:spPr bwMode="auto">
          <a:xfrm>
            <a:off x="6457950" y="217488"/>
            <a:ext cx="215900" cy="215900"/>
          </a:xfrm>
          <a:prstGeom prst="ellipse">
            <a:avLst/>
          </a:prstGeom>
          <a:noFill/>
          <a:ln w="38100" algn="ctr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91" name="TextBox 181"/>
          <p:cNvSpPr txBox="1">
            <a:spLocks noChangeArrowheads="1"/>
          </p:cNvSpPr>
          <p:nvPr/>
        </p:nvSpPr>
        <p:spPr bwMode="auto">
          <a:xfrm>
            <a:off x="4344988" y="180975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вершина не пройдена,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sp>
        <p:nvSpPr>
          <p:cNvPr id="145" name="Овал 15"/>
          <p:cNvSpPr>
            <a:spLocks noChangeAspect="1"/>
          </p:cNvSpPr>
          <p:nvPr/>
        </p:nvSpPr>
        <p:spPr bwMode="auto">
          <a:xfrm>
            <a:off x="6443663" y="612775"/>
            <a:ext cx="215900" cy="215900"/>
          </a:xfrm>
          <a:prstGeom prst="ellipse">
            <a:avLst/>
          </a:prstGeom>
          <a:noFill/>
          <a:ln w="38100" algn="ctr">
            <a:solidFill>
              <a:srgbClr val="0066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093" name="TextBox 183"/>
          <p:cNvSpPr txBox="1">
            <a:spLocks noChangeArrowheads="1"/>
          </p:cNvSpPr>
          <p:nvPr/>
        </p:nvSpPr>
        <p:spPr bwMode="auto">
          <a:xfrm>
            <a:off x="4344988" y="576263"/>
            <a:ext cx="1987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600" b="0">
                <a:latin typeface="Calibri" pitchFamily="34" charset="0"/>
              </a:rPr>
              <a:t>регулятор,</a:t>
            </a:r>
            <a:br>
              <a:rPr lang="ru-RU" sz="1600" b="0">
                <a:latin typeface="Calibri" pitchFamily="34" charset="0"/>
              </a:rPr>
            </a:br>
            <a:r>
              <a:rPr lang="ru-RU" sz="1600" b="0">
                <a:latin typeface="Calibri" pitchFamily="34" charset="0"/>
              </a:rPr>
              <a:t>идентификатор пуст</a:t>
            </a:r>
          </a:p>
        </p:txBody>
      </p:sp>
      <p:cxnSp>
        <p:nvCxnSpPr>
          <p:cNvPr id="44094" name="Прямая со стрелкой 168"/>
          <p:cNvCxnSpPr>
            <a:cxnSpLocks noChangeShapeType="1"/>
            <a:stCxn id="44085" idx="1"/>
            <a:endCxn id="139" idx="4"/>
          </p:cNvCxnSpPr>
          <p:nvPr/>
        </p:nvCxnSpPr>
        <p:spPr bwMode="auto">
          <a:xfrm rot="10800000">
            <a:off x="6875463" y="830263"/>
            <a:ext cx="288925" cy="382587"/>
          </a:xfrm>
          <a:prstGeom prst="curvedConnector2">
            <a:avLst/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cxnSp>
        <p:nvCxnSpPr>
          <p:cNvPr id="44095" name="Прямая со стрелкой 168"/>
          <p:cNvCxnSpPr>
            <a:cxnSpLocks noChangeShapeType="1"/>
            <a:stCxn id="44085" idx="1"/>
            <a:endCxn id="129" idx="6"/>
          </p:cNvCxnSpPr>
          <p:nvPr/>
        </p:nvCxnSpPr>
        <p:spPr bwMode="auto">
          <a:xfrm rot="10800000" flipV="1">
            <a:off x="6659563" y="1212850"/>
            <a:ext cx="504825" cy="3175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rgbClr val="A79659"/>
            </a:solidFill>
            <a:round/>
            <a:headEnd/>
            <a:tailEnd type="arrow" w="med" len="med"/>
          </a:ln>
        </p:spPr>
      </p:cxnSp>
      <p:sp>
        <p:nvSpPr>
          <p:cNvPr id="44096" name="TextBox 186"/>
          <p:cNvSpPr txBox="1">
            <a:spLocks noChangeArrowheads="1"/>
          </p:cNvSpPr>
          <p:nvPr/>
        </p:nvSpPr>
        <p:spPr bwMode="auto">
          <a:xfrm>
            <a:off x="4984750" y="2738438"/>
            <a:ext cx="366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останавливается (уничтожается)</a:t>
            </a:r>
          </a:p>
        </p:txBody>
      </p:sp>
      <p:sp>
        <p:nvSpPr>
          <p:cNvPr id="161" name="Овал 54"/>
          <p:cNvSpPr>
            <a:spLocks noChangeAspect="1"/>
          </p:cNvSpPr>
          <p:nvPr/>
        </p:nvSpPr>
        <p:spPr bwMode="auto">
          <a:xfrm>
            <a:off x="4792663" y="2052638"/>
            <a:ext cx="107950" cy="107950"/>
          </a:xfrm>
          <a:prstGeom prst="ellipse">
            <a:avLst/>
          </a:prstGeom>
          <a:solidFill>
            <a:srgbClr val="000000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98" name="TextBox 186"/>
          <p:cNvSpPr txBox="1">
            <a:spLocks noChangeArrowheads="1"/>
          </p:cNvSpPr>
          <p:nvPr/>
        </p:nvSpPr>
        <p:spPr bwMode="auto">
          <a:xfrm>
            <a:off x="4989513" y="1989138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b="0">
                <a:latin typeface="Calibri" pitchFamily="34" charset="0"/>
              </a:rPr>
              <a:t>движок после хорды опрашивает 3 регулятора</a:t>
            </a:r>
          </a:p>
        </p:txBody>
      </p:sp>
      <p:grpSp>
        <p:nvGrpSpPr>
          <p:cNvPr id="44099" name="Группа 165"/>
          <p:cNvGrpSpPr>
            <a:grpSpLocks/>
          </p:cNvGrpSpPr>
          <p:nvPr/>
        </p:nvGrpSpPr>
        <p:grpSpPr bwMode="auto">
          <a:xfrm>
            <a:off x="12700" y="19050"/>
            <a:ext cx="3887788" cy="1681163"/>
            <a:chOff x="12700" y="19050"/>
            <a:chExt cx="3888404" cy="1681758"/>
          </a:xfrm>
        </p:grpSpPr>
        <p:sp>
          <p:nvSpPr>
            <p:cNvPr id="44100" name="Rectangle 74"/>
            <p:cNvSpPr>
              <a:spLocks noChangeArrowheads="1"/>
            </p:cNvSpPr>
            <p:nvPr/>
          </p:nvSpPr>
          <p:spPr bwMode="auto">
            <a:xfrm>
              <a:off x="12700" y="19050"/>
              <a:ext cx="3888404" cy="1681758"/>
            </a:xfrm>
            <a:prstGeom prst="rect">
              <a:avLst/>
            </a:prstGeom>
            <a:solidFill>
              <a:srgbClr val="FF9900">
                <a:alpha val="10196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410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1046859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4102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774752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triangle" w="lg" len="lg"/>
            </a:ln>
          </p:spPr>
        </p:cxnSp>
        <p:cxnSp>
          <p:nvCxnSpPr>
            <p:cNvPr id="44103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600" y="522288"/>
              <a:ext cx="863600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44104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350" y="270951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C0C0C0"/>
              </a:solidFill>
              <a:round/>
              <a:headEnd/>
              <a:tailEnd type="triangle" w="lg" len="lg"/>
            </a:ln>
          </p:spPr>
        </p:cxnSp>
        <p:cxnSp>
          <p:nvCxnSpPr>
            <p:cNvPr id="44105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28722" y="1298760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FF66FF"/>
              </a:solidFill>
              <a:round/>
              <a:headEnd/>
              <a:tailEnd type="triangle" w="lg" len="lg"/>
            </a:ln>
          </p:spPr>
        </p:cxnSp>
        <p:sp>
          <p:nvSpPr>
            <p:cNvPr id="44106" name="TextBox 99"/>
            <p:cNvSpPr txBox="1">
              <a:spLocks noChangeArrowheads="1"/>
            </p:cNvSpPr>
            <p:nvPr/>
          </p:nvSpPr>
          <p:spPr bwMode="auto">
            <a:xfrm>
              <a:off x="1164819" y="127007"/>
              <a:ext cx="26502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непройденная (активная) дуга</a:t>
              </a:r>
            </a:p>
          </p:txBody>
        </p:sp>
        <p:sp>
          <p:nvSpPr>
            <p:cNvPr id="44107" name="TextBox 100"/>
            <p:cNvSpPr txBox="1">
              <a:spLocks noChangeArrowheads="1"/>
            </p:cNvSpPr>
            <p:nvPr/>
          </p:nvSpPr>
          <p:spPr bwMode="auto">
            <a:xfrm>
              <a:off x="1164819" y="378908"/>
              <a:ext cx="13558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пассивная дуга</a:t>
              </a:r>
            </a:p>
          </p:txBody>
        </p:sp>
        <p:sp>
          <p:nvSpPr>
            <p:cNvPr id="44108" name="TextBox 101"/>
            <p:cNvSpPr txBox="1">
              <a:spLocks noChangeArrowheads="1"/>
            </p:cNvSpPr>
            <p:nvPr/>
          </p:nvSpPr>
          <p:spPr bwMode="auto">
            <a:xfrm>
              <a:off x="1164819" y="636613"/>
              <a:ext cx="189871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активная дуга дерева</a:t>
              </a:r>
            </a:p>
          </p:txBody>
        </p:sp>
        <p:sp>
          <p:nvSpPr>
            <p:cNvPr id="44109" name="TextBox 103"/>
            <p:cNvSpPr txBox="1">
              <a:spLocks noChangeArrowheads="1"/>
            </p:cNvSpPr>
            <p:nvPr/>
          </p:nvSpPr>
          <p:spPr bwMode="auto">
            <a:xfrm>
              <a:off x="1164819" y="908720"/>
              <a:ext cx="2219632" cy="2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законченная дуга дерева</a:t>
              </a:r>
            </a:p>
          </p:txBody>
        </p:sp>
        <p:sp>
          <p:nvSpPr>
            <p:cNvPr id="44110" name="TextBox 104"/>
            <p:cNvSpPr txBox="1">
              <a:spLocks noChangeArrowheads="1"/>
            </p:cNvSpPr>
            <p:nvPr/>
          </p:nvSpPr>
          <p:spPr bwMode="auto">
            <a:xfrm>
              <a:off x="1164819" y="1160621"/>
              <a:ext cx="171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терминальная дуга</a:t>
              </a:r>
            </a:p>
          </p:txBody>
        </p:sp>
        <p:cxnSp>
          <p:nvCxnSpPr>
            <p:cNvPr id="44111" name="Прямая со стрелкой 63"/>
            <p:cNvCxnSpPr>
              <a:cxnSpLocks noChangeShapeType="1"/>
            </p:cNvCxnSpPr>
            <p:nvPr/>
          </p:nvCxnSpPr>
          <p:spPr bwMode="auto">
            <a:xfrm flipH="1">
              <a:off x="215516" y="1556846"/>
              <a:ext cx="863594" cy="0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triangle" w="lg" len="lg"/>
            </a:ln>
          </p:spPr>
        </p:cxnSp>
        <p:sp>
          <p:nvSpPr>
            <p:cNvPr id="44112" name="TextBox 104"/>
            <p:cNvSpPr txBox="1">
              <a:spLocks noChangeArrowheads="1"/>
            </p:cNvSpPr>
            <p:nvPr/>
          </p:nvSpPr>
          <p:spPr bwMode="auto">
            <a:xfrm>
              <a:off x="1151613" y="1418707"/>
              <a:ext cx="507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latin typeface="Calibri" pitchFamily="34" charset="0"/>
                </a:rPr>
                <a:t>хорда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0" grpId="0"/>
      <p:bldP spid="125" grpId="0" animBg="1"/>
      <p:bldP spid="117" grpId="0" animBg="1"/>
      <p:bldP spid="120" grpId="0"/>
      <p:bldP spid="122" grpId="0" animBg="1"/>
      <p:bldP spid="122" grpId="1" animBg="1"/>
      <p:bldP spid="1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388"/>
            <a:ext cx="8748713" cy="608012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достижимости оценки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(m+n</a:t>
            </a:r>
            <a:r>
              <a:rPr lang="en-US" sz="2800" i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D)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Text Box 19"/>
          <p:cNvSpPr txBox="1">
            <a:spLocks noChangeArrowheads="1"/>
          </p:cNvSpPr>
          <p:nvPr/>
        </p:nvSpPr>
        <p:spPr bwMode="auto">
          <a:xfrm>
            <a:off x="34925" y="6389688"/>
            <a:ext cx="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4506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116681E9-FCC0-4A8D-A85A-0DD9390F31E4}" type="slidenum">
              <a:rPr lang="ru-RU" smtClean="0">
                <a:solidFill>
                  <a:schemeClr val="bg2"/>
                </a:solidFill>
              </a:rPr>
              <a:pPr/>
              <a:t>43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5061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5062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grpSp>
        <p:nvGrpSpPr>
          <p:cNvPr id="45063" name="Группа 102"/>
          <p:cNvGrpSpPr>
            <a:grpSpLocks/>
          </p:cNvGrpSpPr>
          <p:nvPr/>
        </p:nvGrpSpPr>
        <p:grpSpPr bwMode="auto">
          <a:xfrm>
            <a:off x="287338" y="1314450"/>
            <a:ext cx="8569325" cy="3878263"/>
            <a:chOff x="287524" y="1313904"/>
            <a:chExt cx="8568952" cy="3879292"/>
          </a:xfrm>
        </p:grpSpPr>
        <p:sp>
          <p:nvSpPr>
            <p:cNvPr id="45064" name="Скругленный прямоугольник 41"/>
            <p:cNvSpPr>
              <a:spLocks noChangeArrowheads="1"/>
            </p:cNvSpPr>
            <p:nvPr/>
          </p:nvSpPr>
          <p:spPr bwMode="auto">
            <a:xfrm>
              <a:off x="2016475" y="240316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1</a:t>
              </a:r>
              <a:endParaRPr lang="ru-RU" b="0" i="1"/>
            </a:p>
          </p:txBody>
        </p:sp>
        <p:sp>
          <p:nvSpPr>
            <p:cNvPr id="45065" name="Скругленный прямоугольник 42"/>
            <p:cNvSpPr>
              <a:spLocks noChangeArrowheads="1"/>
            </p:cNvSpPr>
            <p:nvPr/>
          </p:nvSpPr>
          <p:spPr bwMode="auto">
            <a:xfrm>
              <a:off x="3456476" y="240316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2</a:t>
              </a:r>
              <a:endParaRPr lang="ru-RU" b="0" i="1"/>
            </a:p>
          </p:txBody>
        </p:sp>
        <p:sp>
          <p:nvSpPr>
            <p:cNvPr id="45066" name="Скругленный прямоугольник 43"/>
            <p:cNvSpPr>
              <a:spLocks noChangeArrowheads="1"/>
            </p:cNvSpPr>
            <p:nvPr/>
          </p:nvSpPr>
          <p:spPr bwMode="auto">
            <a:xfrm>
              <a:off x="4896476" y="2403164"/>
              <a:ext cx="1080000" cy="386904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>
                <a:lnSpc>
                  <a:spcPts val="2000"/>
                </a:lnSpc>
              </a:pPr>
              <a:r>
                <a:rPr lang="en-US" sz="2400"/>
                <a:t>…</a:t>
              </a:r>
              <a:endParaRPr lang="ru-RU"/>
            </a:p>
          </p:txBody>
        </p:sp>
        <p:sp>
          <p:nvSpPr>
            <p:cNvPr id="45067" name="Скругленный прямоугольник 44"/>
            <p:cNvSpPr>
              <a:spLocks noChangeArrowheads="1"/>
            </p:cNvSpPr>
            <p:nvPr/>
          </p:nvSpPr>
          <p:spPr bwMode="auto">
            <a:xfrm>
              <a:off x="6336476" y="240316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n</a:t>
              </a:r>
              <a:r>
                <a:rPr lang="en-US" b="0" i="1" baseline="-25000"/>
                <a:t>0</a:t>
              </a:r>
              <a:r>
                <a:rPr lang="en-US" b="0" i="1"/>
                <a:t>-D-1</a:t>
              </a:r>
              <a:endParaRPr lang="ru-RU" b="0" i="1"/>
            </a:p>
          </p:txBody>
        </p:sp>
        <p:sp>
          <p:nvSpPr>
            <p:cNvPr id="45068" name="Скругленный прямоугольник 45"/>
            <p:cNvSpPr>
              <a:spLocks noChangeArrowheads="1"/>
            </p:cNvSpPr>
            <p:nvPr/>
          </p:nvSpPr>
          <p:spPr bwMode="auto">
            <a:xfrm>
              <a:off x="2016088" y="346512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n</a:t>
              </a:r>
              <a:r>
                <a:rPr lang="en-US" b="0" i="1" baseline="-25000"/>
                <a:t>0</a:t>
              </a:r>
              <a:r>
                <a:rPr lang="ru-RU" b="0" i="1"/>
                <a:t>-</a:t>
              </a:r>
              <a:r>
                <a:rPr lang="en-US" b="0" i="1"/>
                <a:t>D</a:t>
              </a:r>
              <a:endParaRPr lang="ru-RU" b="0" i="1"/>
            </a:p>
            <a:p>
              <a:pPr algn="ctr"/>
              <a:endParaRPr lang="ru-RU" b="0" i="1"/>
            </a:p>
          </p:txBody>
        </p:sp>
        <p:sp>
          <p:nvSpPr>
            <p:cNvPr id="45069" name="Скругленный прямоугольник 46"/>
            <p:cNvSpPr>
              <a:spLocks noChangeArrowheads="1"/>
            </p:cNvSpPr>
            <p:nvPr/>
          </p:nvSpPr>
          <p:spPr bwMode="auto">
            <a:xfrm>
              <a:off x="3456248" y="346512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n</a:t>
              </a:r>
              <a:r>
                <a:rPr lang="en-US" b="0" i="1" baseline="-25000"/>
                <a:t>0</a:t>
              </a:r>
              <a:r>
                <a:rPr lang="en-US" b="0" i="1"/>
                <a:t>-D+1</a:t>
              </a:r>
              <a:endParaRPr lang="ru-RU" b="0" i="1"/>
            </a:p>
          </p:txBody>
        </p:sp>
        <p:sp>
          <p:nvSpPr>
            <p:cNvPr id="45070" name="Скругленный прямоугольник 47"/>
            <p:cNvSpPr>
              <a:spLocks noChangeArrowheads="1"/>
            </p:cNvSpPr>
            <p:nvPr/>
          </p:nvSpPr>
          <p:spPr bwMode="auto">
            <a:xfrm>
              <a:off x="4896476" y="3465124"/>
              <a:ext cx="1080000" cy="386904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>
                <a:lnSpc>
                  <a:spcPts val="2000"/>
                </a:lnSpc>
              </a:pPr>
              <a:r>
                <a:rPr lang="en-US" sz="2400"/>
                <a:t>…</a:t>
              </a:r>
              <a:endParaRPr lang="ru-RU" b="0" i="1"/>
            </a:p>
          </p:txBody>
        </p:sp>
        <p:sp>
          <p:nvSpPr>
            <p:cNvPr id="45071" name="Скругленный прямоугольник 48"/>
            <p:cNvSpPr>
              <a:spLocks noChangeArrowheads="1"/>
            </p:cNvSpPr>
            <p:nvPr/>
          </p:nvSpPr>
          <p:spPr bwMode="auto">
            <a:xfrm>
              <a:off x="6336476" y="346512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m-n</a:t>
              </a:r>
              <a:r>
                <a:rPr lang="en-US" b="0" i="1" baseline="-25000"/>
                <a:t>0</a:t>
              </a:r>
              <a:r>
                <a:rPr lang="en-US" b="0" i="1"/>
                <a:t>+D</a:t>
              </a:r>
              <a:endParaRPr lang="ru-RU" b="0" i="1"/>
            </a:p>
          </p:txBody>
        </p:sp>
        <p:sp>
          <p:nvSpPr>
            <p:cNvPr id="45072" name="Скругленный прямоугольник 49"/>
            <p:cNvSpPr>
              <a:spLocks noChangeArrowheads="1"/>
            </p:cNvSpPr>
            <p:nvPr/>
          </p:nvSpPr>
          <p:spPr bwMode="auto">
            <a:xfrm>
              <a:off x="7776476" y="3465124"/>
              <a:ext cx="1080000" cy="38690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 algn="ctr">
              <a:solidFill>
                <a:srgbClr val="9999FF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algn="ctr"/>
              <a:r>
                <a:rPr lang="en-US" b="0" i="1"/>
                <a:t>m-n</a:t>
              </a:r>
              <a:r>
                <a:rPr lang="en-US" b="0" i="1" baseline="-25000"/>
                <a:t>0</a:t>
              </a:r>
              <a:r>
                <a:rPr lang="en-US" b="0" i="1"/>
                <a:t>+D+1</a:t>
              </a:r>
              <a:endParaRPr lang="ru-RU" b="0" i="1"/>
            </a:p>
          </p:txBody>
        </p:sp>
        <p:cxnSp>
          <p:nvCxnSpPr>
            <p:cNvPr id="45073" name="Прямая со стрелкой 51"/>
            <p:cNvCxnSpPr>
              <a:cxnSpLocks noChangeShapeType="1"/>
              <a:stCxn id="45064" idx="0"/>
              <a:endCxn id="45068" idx="1"/>
            </p:cNvCxnSpPr>
            <p:nvPr/>
          </p:nvCxnSpPr>
          <p:spPr bwMode="auto">
            <a:xfrm rot="-5400000" flipH="1" flipV="1">
              <a:off x="1658576" y="2760676"/>
              <a:ext cx="1255412" cy="540387"/>
            </a:xfrm>
            <a:prstGeom prst="bentConnector4">
              <a:avLst>
                <a:gd name="adj1" fmla="val -18208"/>
                <a:gd name="adj2" fmla="val 142301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4" name="Прямая со стрелкой 51"/>
            <p:cNvCxnSpPr>
              <a:cxnSpLocks noChangeShapeType="1"/>
              <a:stCxn id="45065" idx="0"/>
              <a:endCxn id="45068" idx="1"/>
            </p:cNvCxnSpPr>
            <p:nvPr/>
          </p:nvCxnSpPr>
          <p:spPr bwMode="auto">
            <a:xfrm rot="-5400000" flipH="1" flipV="1">
              <a:off x="2378576" y="2040676"/>
              <a:ext cx="1255412" cy="1980388"/>
            </a:xfrm>
            <a:prstGeom prst="bentConnector4">
              <a:avLst>
                <a:gd name="adj1" fmla="val -18208"/>
                <a:gd name="adj2" fmla="val 111542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5" name="Прямая со стрелкой 51"/>
            <p:cNvCxnSpPr>
              <a:cxnSpLocks noChangeShapeType="1"/>
              <a:stCxn id="45067" idx="0"/>
              <a:endCxn id="45068" idx="1"/>
            </p:cNvCxnSpPr>
            <p:nvPr/>
          </p:nvCxnSpPr>
          <p:spPr bwMode="auto">
            <a:xfrm rot="-5400000" flipH="1" flipV="1">
              <a:off x="3818576" y="600676"/>
              <a:ext cx="1255412" cy="4860388"/>
            </a:xfrm>
            <a:prstGeom prst="bentConnector4">
              <a:avLst>
                <a:gd name="adj1" fmla="val -18208"/>
                <a:gd name="adj2" fmla="val 104704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6" name="Прямая со стрелкой 51"/>
            <p:cNvCxnSpPr>
              <a:cxnSpLocks noChangeShapeType="1"/>
              <a:stCxn id="45068" idx="0"/>
              <a:endCxn id="45064" idx="2"/>
            </p:cNvCxnSpPr>
            <p:nvPr/>
          </p:nvCxnSpPr>
          <p:spPr bwMode="auto">
            <a:xfrm rot="5400000" flipH="1" flipV="1">
              <a:off x="2218753" y="3127403"/>
              <a:ext cx="675056" cy="387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7" name="Прямая со стрелкой 51"/>
            <p:cNvCxnSpPr>
              <a:cxnSpLocks noChangeShapeType="1"/>
              <a:stCxn id="45068" idx="0"/>
              <a:endCxn id="45065" idx="2"/>
            </p:cNvCxnSpPr>
            <p:nvPr/>
          </p:nvCxnSpPr>
          <p:spPr bwMode="auto">
            <a:xfrm rot="5400000" flipH="1" flipV="1">
              <a:off x="2938754" y="2407402"/>
              <a:ext cx="675056" cy="1440388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8" name="Прямая со стрелкой 51"/>
            <p:cNvCxnSpPr>
              <a:cxnSpLocks noChangeShapeType="1"/>
              <a:stCxn id="45068" idx="0"/>
              <a:endCxn id="45067" idx="2"/>
            </p:cNvCxnSpPr>
            <p:nvPr/>
          </p:nvCxnSpPr>
          <p:spPr bwMode="auto">
            <a:xfrm rot="5400000" flipH="1" flipV="1">
              <a:off x="4378754" y="967402"/>
              <a:ext cx="675056" cy="4320388"/>
            </a:xfrm>
            <a:prstGeom prst="bentConnector3">
              <a:avLst>
                <a:gd name="adj1" fmla="val 50000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79" name="Прямая со стрелкой 51"/>
            <p:cNvCxnSpPr>
              <a:cxnSpLocks noChangeShapeType="1"/>
              <a:stCxn id="45068" idx="3"/>
              <a:endCxn id="45069" idx="1"/>
            </p:cNvCxnSpPr>
            <p:nvPr/>
          </p:nvCxnSpPr>
          <p:spPr bwMode="auto">
            <a:xfrm>
              <a:off x="3096088" y="3658576"/>
              <a:ext cx="360160" cy="0"/>
            </a:xfrm>
            <a:prstGeom prst="straightConnector1">
              <a:avLst/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80" name="Прямая со стрелкой 51"/>
            <p:cNvCxnSpPr>
              <a:cxnSpLocks noChangeShapeType="1"/>
              <a:stCxn id="45071" idx="3"/>
              <a:endCxn id="45072" idx="1"/>
            </p:cNvCxnSpPr>
            <p:nvPr/>
          </p:nvCxnSpPr>
          <p:spPr bwMode="auto">
            <a:xfrm>
              <a:off x="7416476" y="3658576"/>
              <a:ext cx="360000" cy="0"/>
            </a:xfrm>
            <a:prstGeom prst="straightConnector1">
              <a:avLst/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81" name="Прямая со стрелкой 51"/>
            <p:cNvCxnSpPr>
              <a:cxnSpLocks noChangeShapeType="1"/>
              <a:stCxn id="45069" idx="3"/>
              <a:endCxn id="45070" idx="1"/>
            </p:cNvCxnSpPr>
            <p:nvPr/>
          </p:nvCxnSpPr>
          <p:spPr bwMode="auto">
            <a:xfrm>
              <a:off x="4536248" y="3658576"/>
              <a:ext cx="360228" cy="0"/>
            </a:xfrm>
            <a:prstGeom prst="straightConnector1">
              <a:avLst/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cxnSp>
          <p:nvCxnSpPr>
            <p:cNvPr id="45082" name="Прямая со стрелкой 51"/>
            <p:cNvCxnSpPr>
              <a:cxnSpLocks noChangeShapeType="1"/>
              <a:stCxn id="45070" idx="3"/>
              <a:endCxn id="45071" idx="1"/>
            </p:cNvCxnSpPr>
            <p:nvPr/>
          </p:nvCxnSpPr>
          <p:spPr bwMode="auto">
            <a:xfrm>
              <a:off x="5976476" y="3658576"/>
              <a:ext cx="360000" cy="0"/>
            </a:xfrm>
            <a:prstGeom prst="straightConnector1">
              <a:avLst/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sp>
          <p:nvSpPr>
            <p:cNvPr id="85" name="Правая фигурная скобка 84"/>
            <p:cNvSpPr/>
            <p:nvPr/>
          </p:nvSpPr>
          <p:spPr bwMode="auto">
            <a:xfrm rot="16200000">
              <a:off x="4571950" y="-738461"/>
              <a:ext cx="323936" cy="5292495"/>
            </a:xfrm>
            <a:prstGeom prst="rightBrac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1962263" y="1313904"/>
              <a:ext cx="5557596" cy="3874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ru-RU" b="0" dirty="0"/>
                <a:t>все </a:t>
              </a:r>
              <a:r>
                <a:rPr lang="en-US" b="0" i="1" dirty="0"/>
                <a:t>n</a:t>
              </a:r>
              <a:r>
                <a:rPr lang="en-US" b="0" i="1" baseline="-25000" dirty="0"/>
                <a:t>0</a:t>
              </a:r>
              <a:r>
                <a:rPr lang="en-US" b="0" i="1" dirty="0"/>
                <a:t>-D-1</a:t>
              </a:r>
              <a:r>
                <a:rPr lang="en-US" b="0" dirty="0"/>
                <a:t> </a:t>
              </a:r>
              <a:r>
                <a:rPr lang="ru-RU" b="0" dirty="0"/>
                <a:t>вершин имеют непустой идентификатор</a:t>
              </a:r>
            </a:p>
          </p:txBody>
        </p:sp>
        <p:sp>
          <p:nvSpPr>
            <p:cNvPr id="90" name="Скругленный прямоугольник 89"/>
            <p:cNvSpPr/>
            <p:nvPr/>
          </p:nvSpPr>
          <p:spPr bwMode="auto">
            <a:xfrm>
              <a:off x="2016236" y="4518329"/>
              <a:ext cx="6768805" cy="6748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 algn="ctr">
                <a:defRPr/>
              </a:pPr>
              <a:r>
                <a:rPr lang="en-US" b="0" i="1" dirty="0"/>
                <a:t>D+1</a:t>
              </a:r>
              <a:r>
                <a:rPr lang="ru-RU" b="0" dirty="0"/>
                <a:t> вершин имеют непустой идентификатор,</a:t>
              </a:r>
              <a:endParaRPr lang="en-US" b="0" dirty="0"/>
            </a:p>
            <a:p>
              <a:pPr algn="ctr">
                <a:defRPr/>
              </a:pPr>
              <a:r>
                <a:rPr lang="ru-RU" b="0" dirty="0"/>
                <a:t>остальные</a:t>
              </a:r>
              <a:r>
                <a:rPr lang="en-US" b="0" dirty="0"/>
                <a:t> </a:t>
              </a:r>
              <a:r>
                <a:rPr lang="en-US" b="0" i="1" dirty="0"/>
                <a:t>m-2n</a:t>
              </a:r>
              <a:r>
                <a:rPr lang="en-US" b="0" i="1" baseline="-25000" dirty="0"/>
                <a:t>0</a:t>
              </a:r>
              <a:r>
                <a:rPr lang="en-US" b="0" i="1" dirty="0"/>
                <a:t>+2D+2</a:t>
              </a:r>
              <a:r>
                <a:rPr lang="en-US" b="0" dirty="0"/>
                <a:t> </a:t>
              </a:r>
              <a:r>
                <a:rPr lang="ru-RU" b="0" dirty="0"/>
                <a:t>вершин имеют пустой идентификатор </a:t>
              </a:r>
            </a:p>
          </p:txBody>
        </p:sp>
        <p:sp>
          <p:nvSpPr>
            <p:cNvPr id="91" name="Правая фигурная скобка 90"/>
            <p:cNvSpPr/>
            <p:nvPr/>
          </p:nvSpPr>
          <p:spPr bwMode="auto">
            <a:xfrm rot="5400000" flipV="1">
              <a:off x="5274388" y="971154"/>
              <a:ext cx="323936" cy="6697370"/>
            </a:xfrm>
            <a:prstGeom prst="rightBrace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45087" name="Прямая со стрелкой 51"/>
            <p:cNvCxnSpPr>
              <a:cxnSpLocks noChangeShapeType="1"/>
              <a:stCxn id="45072" idx="2"/>
              <a:endCxn id="45068" idx="2"/>
            </p:cNvCxnSpPr>
            <p:nvPr/>
          </p:nvCxnSpPr>
          <p:spPr bwMode="auto">
            <a:xfrm rot="5400000">
              <a:off x="5436282" y="971834"/>
              <a:ext cx="12700" cy="5760388"/>
            </a:xfrm>
            <a:prstGeom prst="bentConnector3">
              <a:avLst>
                <a:gd name="adj1" fmla="val 1800000"/>
              </a:avLst>
            </a:prstGeom>
            <a:noFill/>
            <a:ln w="25400" algn="ctr">
              <a:solidFill>
                <a:srgbClr val="9999FF"/>
              </a:solidFill>
              <a:round/>
              <a:headEnd/>
              <a:tailEnd type="triangle" w="lg" len="lg"/>
            </a:ln>
          </p:spPr>
        </p:cxnSp>
        <p:sp>
          <p:nvSpPr>
            <p:cNvPr id="100" name="Стрелка вправо 99"/>
            <p:cNvSpPr/>
            <p:nvPr/>
          </p:nvSpPr>
          <p:spPr bwMode="auto">
            <a:xfrm rot="20170966">
              <a:off x="1389201" y="3884749"/>
              <a:ext cx="684182" cy="215957"/>
            </a:xfrm>
            <a:prstGeom prst="rightArrow">
              <a:avLst>
                <a:gd name="adj1" fmla="val 34695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 bwMode="auto">
            <a:xfrm>
              <a:off x="287524" y="3941914"/>
              <a:ext cx="1312805" cy="6939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ru-RU" b="0" i="1" dirty="0"/>
                <a:t>начальная </a:t>
              </a:r>
            </a:p>
            <a:p>
              <a:pPr algn="ctr">
                <a:defRPr/>
              </a:pPr>
              <a:r>
                <a:rPr lang="ru-RU" b="0" i="1" dirty="0"/>
                <a:t>вершина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8748712" cy="608012"/>
          </a:xfrm>
        </p:spPr>
        <p:txBody>
          <a:bodyPr tIns="90000" bIns="90000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Направления дальнейших исследований</a:t>
            </a:r>
          </a:p>
        </p:txBody>
      </p:sp>
      <p:sp>
        <p:nvSpPr>
          <p:cNvPr id="46083" name="Text Box 85"/>
          <p:cNvSpPr txBox="1">
            <a:spLocks noChangeArrowheads="1"/>
          </p:cNvSpPr>
          <p:nvPr/>
        </p:nvSpPr>
        <p:spPr bwMode="auto">
          <a:xfrm>
            <a:off x="1871663" y="1952625"/>
            <a:ext cx="4721225" cy="191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0">
                <a:latin typeface="Times New Roman" pitchFamily="18" charset="0"/>
              </a:rPr>
              <a:t>Недетерминированные графы</a:t>
            </a:r>
          </a:p>
          <a:p>
            <a:pPr marL="342900" indent="-342900">
              <a:buFont typeface="Arial" charset="0"/>
              <a:buChar char="•"/>
            </a:pPr>
            <a:endParaRPr lang="ru-RU" sz="2400" b="0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b="0">
                <a:latin typeface="Times New Roman" pitchFamily="18" charset="0"/>
              </a:rPr>
              <a:t>Использование внешней памяти</a:t>
            </a:r>
          </a:p>
          <a:p>
            <a:pPr marL="342900" indent="-342900">
              <a:buFont typeface="Arial" charset="0"/>
              <a:buChar char="•"/>
            </a:pPr>
            <a:endParaRPr lang="ru-RU" sz="2400" b="0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b="0">
                <a:latin typeface="Times New Roman" pitchFamily="18" charset="0"/>
              </a:rPr>
              <a:t>Графы специального вида</a:t>
            </a:r>
            <a:endParaRPr lang="en-US" sz="2000" b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608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77EB83C1-1C10-4ABD-A33C-8EDF9F8CB7EF}" type="slidenum">
              <a:rPr lang="ru-RU" smtClean="0">
                <a:solidFill>
                  <a:schemeClr val="bg2"/>
                </a:solidFill>
              </a:rPr>
              <a:pPr/>
              <a:t>44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608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608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CC7CF-713B-4C77-9267-538C5C5D2D17}" type="slidenum">
              <a:rPr lang="ru-RU" smtClean="0"/>
              <a:pPr/>
              <a:t>45</a:t>
            </a:fld>
            <a:endParaRPr lang="ru-RU" smtClean="0"/>
          </a:p>
        </p:txBody>
      </p:sp>
      <p:pic>
        <p:nvPicPr>
          <p:cNvPr id="47107" name="Picture 2" descr="end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6636" name="Text Box 156"/>
          <p:cNvSpPr txBox="1">
            <a:spLocks noChangeArrowheads="1"/>
          </p:cNvSpPr>
          <p:nvPr/>
        </p:nvSpPr>
        <p:spPr bwMode="auto">
          <a:xfrm>
            <a:off x="684213" y="657225"/>
            <a:ext cx="5797550" cy="682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2000" tIns="36000" rIns="72000" bIns="36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grpSp>
        <p:nvGrpSpPr>
          <p:cNvPr id="47109" name="Group 180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5760" cy="4325"/>
          </a:xfrm>
        </p:grpSpPr>
        <p:sp>
          <p:nvSpPr>
            <p:cNvPr id="47117" name="Text Box 181"/>
            <p:cNvSpPr txBox="1">
              <a:spLocks noChangeArrowheads="1"/>
            </p:cNvSpPr>
            <p:nvPr/>
          </p:nvSpPr>
          <p:spPr bwMode="auto">
            <a:xfrm>
              <a:off x="3865" y="4114"/>
              <a:ext cx="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ru-RU" sz="1600" b="0">
                <a:solidFill>
                  <a:srgbClr val="567F9E"/>
                </a:solidFill>
              </a:endParaRPr>
            </a:p>
          </p:txBody>
        </p:sp>
        <p:grpSp>
          <p:nvGrpSpPr>
            <p:cNvPr id="47118" name="Group 182"/>
            <p:cNvGrpSpPr>
              <a:grpSpLocks/>
            </p:cNvGrpSpPr>
            <p:nvPr/>
          </p:nvGrpSpPr>
          <p:grpSpPr bwMode="auto">
            <a:xfrm>
              <a:off x="0" y="0"/>
              <a:ext cx="5760" cy="4325"/>
              <a:chOff x="0" y="0"/>
              <a:chExt cx="5760" cy="4325"/>
            </a:xfrm>
          </p:grpSpPr>
          <p:grpSp>
            <p:nvGrpSpPr>
              <p:cNvPr id="47119" name="Group 18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5"/>
                <a:chOff x="0" y="0"/>
                <a:chExt cx="5760" cy="4325"/>
              </a:xfrm>
            </p:grpSpPr>
            <p:sp>
              <p:nvSpPr>
                <p:cNvPr id="47121" name="Rectangle 18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-2132" y="2159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2" name="Rectangle 185"/>
                <p:cNvSpPr>
                  <a:spLocks noChangeArrowheads="1"/>
                </p:cNvSpPr>
                <p:nvPr/>
              </p:nvSpPr>
              <p:spPr bwMode="auto">
                <a:xfrm flipH="1" flipV="1">
                  <a:off x="0" y="50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3" name="Rectangle 186"/>
                <p:cNvSpPr>
                  <a:spLocks noChangeArrowheads="1"/>
                </p:cNvSpPr>
                <p:nvPr/>
              </p:nvSpPr>
              <p:spPr bwMode="auto">
                <a:xfrm>
                  <a:off x="0" y="4274"/>
                  <a:ext cx="576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4" name="Rectangle 18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550" y="2154"/>
                  <a:ext cx="4320" cy="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FA9D3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125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7" y="4115"/>
                  <a:ext cx="24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b"/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600" b="0">
                      <a:solidFill>
                        <a:schemeClr val="bg1"/>
                      </a:solidFill>
                    </a:rPr>
                    <a:t>Игорь Борисович Бурдонов </a:t>
                  </a:r>
                  <a:r>
                    <a:rPr lang="en-US" sz="1600" b="0">
                      <a:solidFill>
                        <a:schemeClr val="bg1"/>
                      </a:solidFill>
                    </a:rPr>
                    <a:t>&amp;</a:t>
                  </a:r>
                  <a:r>
                    <a:rPr lang="ru-RU" sz="1600" b="0">
                      <a:solidFill>
                        <a:schemeClr val="bg1"/>
                      </a:solidFill>
                    </a:rPr>
                    <a:t> Александр Сергеевич Косачев,   ИСП РАН</a:t>
                  </a:r>
                </a:p>
              </p:txBody>
            </p:sp>
            <p:sp>
              <p:nvSpPr>
                <p:cNvPr id="47126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68" y="30"/>
                  <a:ext cx="5602" cy="17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0">
                      <a:solidFill>
                        <a:schemeClr val="bg1"/>
                      </a:solidFill>
                      <a:latin typeface="Times New Roman" pitchFamily="18" charset="0"/>
                    </a:rPr>
                    <a:t>Исследование графа взаимодействующими автоматами</a:t>
                  </a:r>
                </a:p>
              </p:txBody>
            </p:sp>
          </p:grpSp>
          <p:sp>
            <p:nvSpPr>
              <p:cNvPr id="47120" name="Text Box 190"/>
              <p:cNvSpPr txBox="1">
                <a:spLocks noChangeArrowheads="1"/>
              </p:cNvSpPr>
              <p:nvPr/>
            </p:nvSpPr>
            <p:spPr bwMode="auto">
              <a:xfrm>
                <a:off x="5443" y="3962"/>
                <a:ext cx="1" cy="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endParaRPr lang="ru-RU" sz="1400" b="0"/>
              </a:p>
            </p:txBody>
          </p:sp>
        </p:grpSp>
      </p:grpSp>
      <p:pic>
        <p:nvPicPr>
          <p:cNvPr id="16" name="Picture 12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816225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ptic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5900" y="31765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tic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2636838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488" y="2995613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ptica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335597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ptic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7488" y="28162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ptic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584450"/>
            <a:ext cx="1714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0.02066 -0.00903 0.04236 -0.01782 0.07639 -0.02708 C 0.11042 -0.03634 0.12274 -0.04815 0.20347 -0.05579 C 0.28385 -0.06343 0.47656 -0.07546 0.56198 -0.07269 C 0.64722 -0.06991 0.70313 -0.05093 0.71493 -0.03889 C 0.72622 -0.02685 0.6842 -0.01181 0.62917 3.7037E-7 C 0.575 0.01181 0.41719 0.01458 0.38351 0.03194 C 0.34913 0.04931 0.36684 0.09051 0.42517 0.10463 C 0.48385 0.11875 0.58629 0.10741 0.73108 0.11643 C 0.87569 0.12546 1.28194 0.13634 1.29358 0.15833 C 1.30486 0.18032 0.96788 0.23287 0.79983 0.24768 C 0.63194 0.2625 0.39254 0.24768 0.28889 0.24768 C 0.18455 0.24768 0.23958 0.24468 0.17899 0.24768 C 0.1184 0.25069 -0.06267 0.25417 -0.07569 0.26643 C -0.08889 0.2787 0.0125 0.31042 0.10156 0.32199 C 0.19184 0.33356 0.37292 0.33333 0.4592 0.33565 C 0.54531 0.33796 0.5816 0.33264 0.62118 0.33565 C 0.66076 0.33866 0.69688 0.34097 0.69688 0.35417 C 0.69688 0.36736 0.6191 0.39861 0.62118 0.41458 C 0.62361 0.43056 0.64219 0.44491 0.71493 0.45 C 0.78663 0.45509 0.92153 0.45 1.0559 0.44514 " pathEditMode="relative" rAng="0" ptsTypes="aaaaaaaaaaaaaaaaaaaaA">
                                      <p:cBhvr>
                                        <p:cTn id="12" dur="12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-0.07621 0.45556 C -0.07257 0.45556 -0.06805 0.45417 -0.05312 0.45301 C -0.03784 0.45208 -0.01336 0.4456 0.01441 0.45 C 0.04236 0.45463 0.08334 0.48681 0.11424 0.48125 C 0.14549 0.47616 0.18507 0.44352 0.19966 0.41898 C 0.21736 0.39745 0.20938 0.38356 0.20209 0.33194 C 0.19462 0.28079 0.09167 0.13032 0.15556 0.11111 C 0.28073 0.03704 0.46823 0.2838 0.5849 0.21667 C 0.71355 0.14097 0.46077 0.0287 0.59809 -0.05394 C 0.7158 -0.12361 0.77361 0.01829 0.88143 -0.04398 C 0.98386 -0.10579 0.83872 -0.15394 0.92882 -0.21019 C 0.98664 -0.2412 1.01598 -0.22338 1.03802 -0.20833 " pathEditMode="relative" rAng="0" ptsTypes="faaafaffffff">
                                      <p:cBhvr>
                                        <p:cTn id="14" dur="1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" y="-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021 -0.21158 C 0.1382 -0.21899 0.35782 -0.21899 0.42917 -0.19954 C 0.50018 -0.17987 0.40573 -0.14005 0.34931 -0.08449 C 0.29271 -0.025 0.11702 0.07777 0.08872 0.14537 C 0.06042 0.21296 0.11459 0.29213 0.17848 0.32384 C 0.24236 0.35972 0.32709 0.37199 0.47448 0.34745 C 0.62188 0.32801 0.84289 0.26041 1.06563 0.19328 " pathEditMode="relative" rAng="0" ptsTypes="aaaaaaA">
                                      <p:cBhvr>
                                        <p:cTn id="16" dur="9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2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5017 0.43195 C 0.06094 0.42477 0.17587 0.41528 0.24809 0.39722 C 0.3191 0.37917 0.35625 0.36482 0.37569 0.32246 C 0.39618 0.28079 0.34809 0.19838 0.36649 0.14306 C 0.38247 0.08704 0.44115 0.02222 0.4849 -0.01458 C 0.52951 -0.05092 0.53767 -0.06134 0.63073 -0.07616 C 0.72378 -0.09051 0.88212 -0.09653 1.04444 -0.10347 " pathEditMode="relative" rAng="0" ptsTypes="aaaaaaA">
                                      <p:cBhvr>
                                        <p:cTn id="18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8.33333E-7 0.29398 C 0.11806 0.31111 0.23715 0.32847 0.30712 0.31551 C 0.37726 0.30278 0.39306 0.26643 0.42205 0.21968 C 0.45087 0.17315 0.48924 0.08611 0.48351 0.03542 C 0.47743 -0.01482 0.42205 -0.04468 0.38576 -0.08148 C 0.34948 -0.11782 0.24948 -0.16412 0.26267 -0.18241 C 0.27604 -0.2 0.39531 -0.21366 0.46528 -0.1912 C 0.53524 -0.16852 0.58594 -0.02662 0.68472 -0.04676 C 0.78368 -0.06782 0.91875 -0.19259 1.05521 -0.31736 " pathEditMode="relative" rAng="0" ptsTypes="aaaaaaaaA">
                                      <p:cBhvr>
                                        <p:cTn id="20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" y="-2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4479 -0.22338 C 0.16111 -0.22685 0.36927 -0.22939 0.43646 -0.21319 C 0.50365 -0.19699 0.41441 -0.16828 0.36076 -0.12477 C 0.30729 -0.08125 0.14149 -0.00254 0.11493 0.04861 C 0.08837 0.1007 0.13924 0.15973 0.19983 0.18542 C 0.2599 0.21111 0.3401 0.21875 0.47934 0.20209 C 0.61892 0.18588 0.8276 0.13588 1.03785 0.08611 " pathEditMode="relative" rAng="0" ptsTypes="aaaaaaA">
                                      <p:cBhvr>
                                        <p:cTn id="22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9132 0.54028 C 0.17048 0.42037 0.2526 0.29653 0.3092 0.22546 C 0.36545 0.1537 0.39496 0.12037 0.42361 0.11505 C 0.45364 0.10972 0.45086 0.19537 0.48385 0.19838 C 0.51632 0.20417 0.58142 0.16528 0.62413 0.1331 C 0.66823 0.09792 0.67777 0.09329 0.74757 -0.00232 C 0.81632 -0.1 0.92812 -0.27338 1.04357 -0.44838 " pathEditMode="relative" rAng="-3011083" ptsTypes="aaaaaaA">
                                      <p:cBhvr>
                                        <p:cTn id="24" dur="8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" y="-4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22222E-6 -0.2882 C 0.11597 -0.30301 0.23316 -0.31736 0.30173 -0.30672 C 0.37048 -0.29584 0.38576 -0.26459 0.41423 -0.22454 C 0.44271 -0.18449 0.48055 -0.10996 0.47465 -0.06667 C 0.46875 -0.02361 0.41423 0.00208 0.37864 0.03356 C 0.34323 0.06481 0.24496 0.1044 0.25798 0.1199 C 0.271 0.13518 0.38819 0.14699 0.45677 0.12754 C 0.52552 0.1081 0.57517 -0.01366 0.67222 0.0037 C 0.76927 0.02176 0.90191 0.1287 1.03576 0.23611 " pathEditMode="relative" rAng="0" ptsTypes="aaaaaaaaA">
                                      <p:cBhvr>
                                        <p:cTn id="2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6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5C1937E-1406-4C54-81CF-4843EB8E4BD4}" type="slidenum">
              <a:rPr lang="ru-RU" smtClean="0">
                <a:solidFill>
                  <a:schemeClr val="bg2"/>
                </a:solidFill>
              </a:rPr>
              <a:pPr/>
              <a:t>46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8131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8132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Автоматы с неограниченным числом </a:t>
            </a: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состояний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2563" y="609600"/>
            <a:ext cx="1104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Обход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44913" y="612775"/>
            <a:ext cx="30591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неизвестного </a:t>
            </a: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графа</a:t>
            </a:r>
          </a:p>
        </p:txBody>
      </p:sp>
      <p:sp>
        <p:nvSpPr>
          <p:cNvPr id="48136" name="Text Box 85"/>
          <p:cNvSpPr txBox="1">
            <a:spLocks noChangeArrowheads="1"/>
          </p:cNvSpPr>
          <p:nvPr/>
        </p:nvSpPr>
        <p:spPr bwMode="auto">
          <a:xfrm>
            <a:off x="179388" y="2565400"/>
            <a:ext cx="8748712" cy="7112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один автомат. Есть алгоритм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1600" b="0" u="sng">
                <a:latin typeface="Times New Roman" pitchFamily="18" charset="0"/>
                <a:sym typeface="Symbol" pitchFamily="18" charset="2"/>
              </a:rPr>
              <a:t>Доказательство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Нижняя оценка </a:t>
            </a:r>
            <a:r>
              <a:rPr lang="ru-RU" sz="16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доказывается примером графа, состоящего из пути длины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D-1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из конца которого выходят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m-D+1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терминальная дуга. Рассмотрим алгоритм и докажем для него оценку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O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m)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Поскольку проход дуги требует не более 1 такта, за 1 такт все движки пройдут по своим дугам. Когда движок проходит дугу 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ab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он спрашивает генератора, что ему делать. Если есть дуга 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bc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на которой уже нет движка и через которую достижима непройденная дуга, генератор говорит движку, чтобы он шёл по дуге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bc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Если из вершины 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b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недостижима непройденная дуга, генератор говорит движку, чтобы он остановился. </a:t>
            </a:r>
            <a:r>
              <a:rPr lang="ru-RU" sz="1600" b="0" u="sng">
                <a:latin typeface="Times New Roman" pitchFamily="18" charset="0"/>
                <a:sym typeface="Symbol" pitchFamily="18" charset="2"/>
              </a:rPr>
              <a:t>Тогда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: 1) на каждой дуге одновременно находится не более 1 движка, 2) движок уходит с дуги не более, чем через 1 такт, 3) на каждой дуге останавливается не более чем 1 движок. </a:t>
            </a:r>
            <a:r>
              <a:rPr lang="ru-RU" sz="1600" b="0" u="sng">
                <a:latin typeface="Times New Roman" pitchFamily="18" charset="0"/>
                <a:sym typeface="Symbol" pitchFamily="18" charset="2"/>
              </a:rPr>
              <a:t>Также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: Генератор каждый такт генерирует 1 движок, так как за такт все движки пройдут по своим дугам и, если есть непройденная дуга, можно сгенерировать движок и послать его по выходящей дуге, через которую достижима непройденная дуга. Тем самым, не более чем за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тактов обход закончится.</a:t>
            </a:r>
          </a:p>
        </p:txBody>
      </p:sp>
      <p:sp>
        <p:nvSpPr>
          <p:cNvPr id="48137" name="Text Box 85"/>
          <p:cNvSpPr txBox="1">
            <a:spLocks noChangeArrowheads="1"/>
          </p:cNvSpPr>
          <p:nvPr/>
        </p:nvSpPr>
        <p:spPr bwMode="auto">
          <a:xfrm>
            <a:off x="179388" y="2016125"/>
            <a:ext cx="8748712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Размер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вершин,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дуг,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максимальная длина пути.</a:t>
            </a:r>
          </a:p>
        </p:txBody>
      </p:sp>
      <p:sp>
        <p:nvSpPr>
          <p:cNvPr id="48138" name="Text Box 85"/>
          <p:cNvSpPr txBox="1">
            <a:spLocks noChangeArrowheads="1"/>
          </p:cNvSpPr>
          <p:nvPr/>
        </p:nvSpPr>
        <p:spPr bwMode="auto">
          <a:xfrm>
            <a:off x="179388" y="1192213"/>
            <a:ext cx="8748712" cy="688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Предположения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Временем срабатывания автомата пренебрегаем.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Время передачи сообщения и время прохода по дуге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9A89C80C-DDA0-45FD-9C14-027108ABB05F}" type="slidenum">
              <a:rPr lang="ru-RU" smtClean="0">
                <a:solidFill>
                  <a:schemeClr val="bg2"/>
                </a:solidFill>
              </a:rPr>
              <a:pPr/>
              <a:t>47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4915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4915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Автоматы с неограниченным числом </a:t>
            </a: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состояний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2563" y="609600"/>
            <a:ext cx="1104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Обход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67138" y="612775"/>
            <a:ext cx="2717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известного </a:t>
            </a: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графа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65550" y="609600"/>
            <a:ext cx="5254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</a:t>
            </a:r>
            <a:endParaRPr lang="ru-RU" sz="2400" b="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9161" name="Text Box 85"/>
          <p:cNvSpPr txBox="1">
            <a:spLocks noChangeArrowheads="1"/>
          </p:cNvSpPr>
          <p:nvPr/>
        </p:nvSpPr>
        <p:spPr bwMode="auto">
          <a:xfrm>
            <a:off x="179388" y="2016125"/>
            <a:ext cx="8748712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Размер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вершин,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дуг,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максимальная длина пути.</a:t>
            </a:r>
          </a:p>
        </p:txBody>
      </p:sp>
      <p:sp>
        <p:nvSpPr>
          <p:cNvPr id="49162" name="Text Box 85"/>
          <p:cNvSpPr txBox="1">
            <a:spLocks noChangeArrowheads="1"/>
          </p:cNvSpPr>
          <p:nvPr/>
        </p:nvSpPr>
        <p:spPr bwMode="auto">
          <a:xfrm>
            <a:off x="179388" y="1192213"/>
            <a:ext cx="8748712" cy="688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Предположения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Временем срабатывания автомата пренебрегаем.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Время передачи сообщения и время прохода по дуге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</a:t>
            </a:r>
          </a:p>
        </p:txBody>
      </p:sp>
      <p:sp>
        <p:nvSpPr>
          <p:cNvPr id="49163" name="Text Box 85"/>
          <p:cNvSpPr txBox="1">
            <a:spLocks noChangeArrowheads="1"/>
          </p:cNvSpPr>
          <p:nvPr/>
        </p:nvSpPr>
        <p:spPr bwMode="auto">
          <a:xfrm>
            <a:off x="179388" y="2492375"/>
            <a:ext cx="8748712" cy="684213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Обход неограниченным числом автоматов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если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неограниченное (но конечное) число автоматов.</a:t>
            </a:r>
          </a:p>
          <a:p>
            <a:pPr>
              <a:spcBef>
                <a:spcPts val="1200"/>
              </a:spcBef>
            </a:pPr>
            <a:r>
              <a:rPr lang="ru-RU" sz="1600" b="0" u="sng">
                <a:latin typeface="Times New Roman" pitchFamily="18" charset="0"/>
                <a:sym typeface="Symbol" pitchFamily="18" charset="2"/>
              </a:rPr>
              <a:t>Доказательство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Рассмотрим граф, состоящий из пути длиной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вершины которого пронумерованы от корня 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1,2,3…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и из каждой вершины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выходят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дуг, причём все они, кроме дуги пути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ii+1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терминальные. Пусть нумерация выходящих дуг такая, что сначала проходятся терминальные дуги, выходящие из вершины, а потом уже дуга пути. Пусть первый движок достигает вершины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за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тактов. Тогда число сгенерированных за это время движков движков </a:t>
            </a:r>
            <a:r>
              <a:rPr lang="en-US" sz="16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) не зависит от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Поэтому всегда можно подобрать такой граф, чтобы </a:t>
            </a:r>
            <a:r>
              <a:rPr lang="en-US" sz="16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&lt;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Следовательно, на такте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«не хватает» движков, чтобы пройти все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дуг, выходящих из вершины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Поэтому движок, который пройдёт по дуге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ii+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а эта дуга проходится последней среди всех дуг, выходящих из вершины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 будет сгенерирован после такта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Для того, чтобы этому движку пройти от корня до вершины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i+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потребуется не менее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тактов. Следовательно,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 i="1" baseline="-25000">
                <a:latin typeface="Times New Roman" pitchFamily="18" charset="0"/>
                <a:sym typeface="Symbol" pitchFamily="18" charset="2"/>
              </a:rPr>
              <a:t>+1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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Имеем: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ru-RU" sz="1600" b="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=0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,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 1,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 3,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4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 5,…,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 D(D-1)/2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Тем самым, время обхода </a:t>
            </a:r>
            <a:r>
              <a:rPr lang="ru-RU" sz="1600">
                <a:latin typeface="Times New Roman" pitchFamily="18" charset="0"/>
                <a:sym typeface="Symbol" pitchFamily="18" charset="2"/>
              </a:rPr>
              <a:t>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16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3785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6011A695-4FFE-48EF-8BD4-23DD8CEE364F}" type="slidenum">
              <a:rPr lang="ru-RU" smtClean="0">
                <a:solidFill>
                  <a:schemeClr val="bg2"/>
                </a:solidFill>
              </a:rPr>
              <a:pPr/>
              <a:t>48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50179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50180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Автоматы с неограниченным числом </a:t>
            </a: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состояний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2563" y="609600"/>
            <a:ext cx="1104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Обход</a:t>
            </a:r>
            <a:endParaRPr lang="ru-RU" sz="24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67138" y="612775"/>
            <a:ext cx="2717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известного </a:t>
            </a:r>
            <a:r>
              <a:rPr lang="ru-RU" sz="24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графа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65550" y="609600"/>
            <a:ext cx="5254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0000" bIns="90000" anchor="ctr">
            <a:spAutoFit/>
          </a:bodyPr>
          <a:lstStyle/>
          <a:p>
            <a:pPr algn="ctr">
              <a:defRPr/>
            </a:pPr>
            <a:r>
              <a:rPr lang="ru-RU" sz="24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</a:t>
            </a:r>
            <a:endParaRPr lang="ru-RU" sz="2400" b="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185" name="Text Box 85"/>
          <p:cNvSpPr txBox="1">
            <a:spLocks noChangeArrowheads="1"/>
          </p:cNvSpPr>
          <p:nvPr/>
        </p:nvSpPr>
        <p:spPr bwMode="auto">
          <a:xfrm>
            <a:off x="179388" y="2016125"/>
            <a:ext cx="8748712" cy="3810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Размер графа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n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вершин,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число дуг, 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– максимальная длина пути.</a:t>
            </a:r>
          </a:p>
        </p:txBody>
      </p:sp>
      <p:sp>
        <p:nvSpPr>
          <p:cNvPr id="50186" name="Text Box 85"/>
          <p:cNvSpPr txBox="1">
            <a:spLocks noChangeArrowheads="1"/>
          </p:cNvSpPr>
          <p:nvPr/>
        </p:nvSpPr>
        <p:spPr bwMode="auto">
          <a:xfrm>
            <a:off x="179388" y="1192213"/>
            <a:ext cx="8748712" cy="6889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Предположения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Временем срабатывания автомата пренебрегаем.</a:t>
            </a:r>
          </a:p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Время передачи сообщения и время прохода по дуге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тактов.</a:t>
            </a:r>
          </a:p>
        </p:txBody>
      </p:sp>
      <p:sp>
        <p:nvSpPr>
          <p:cNvPr id="50187" name="Text Box 85"/>
          <p:cNvSpPr txBox="1">
            <a:spLocks noChangeArrowheads="1"/>
          </p:cNvSpPr>
          <p:nvPr/>
        </p:nvSpPr>
        <p:spPr bwMode="auto">
          <a:xfrm>
            <a:off x="179388" y="2492375"/>
            <a:ext cx="8748712" cy="7207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/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 алгоритм обхода неограниченным числом автоматов, когда за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тактов генерируется неограниченное (но конечное) число автоматов, с оценкой </a:t>
            </a:r>
            <a:r>
              <a:rPr lang="ru-RU" sz="20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20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ru-RU" sz="1600" b="0" u="sng">
                <a:latin typeface="Times New Roman" pitchFamily="18" charset="0"/>
                <a:sym typeface="Symbol" pitchFamily="18" charset="2"/>
              </a:rPr>
              <a:t>Доказательство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На каждом такте у генератора есть описание пройденного графа, в котором выделено дерево - остов, ориентированный от корня, и для каждой пройденной вершины известно число непройденных выходящих дуг. Также генератор знает число сгенерированных движков, и где находится каждый движок. Генератор направляет движки так, чтобы они шли по дереву к непройденным дугам, причём к каждой непройденной дуге - не более одного движка. На этом такте генератор генерирует число движков, равное разности между числом непройденных дуг, выходящих из пройденных вершин, и числом уже сгенерированных движков.</a:t>
            </a:r>
          </a:p>
          <a:p>
            <a:r>
              <a:rPr lang="ru-RU" sz="1600" b="0">
                <a:latin typeface="Times New Roman" pitchFamily="18" charset="0"/>
                <a:sym typeface="Symbol" pitchFamily="18" charset="2"/>
              </a:rPr>
              <a:t>Рассмотрим путь длины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выходящий из корня. Если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-ая вершина пути достигается на такте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то на этом такте генератор может сгенерировать столько движков, сколько дуг выходит из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-ой вершины минус 1 (один движок уже в вершине). Значит, вершина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i+1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будет достигнута не более, чем через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 тактов после этого: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 i="1" baseline="-25000">
                <a:latin typeface="Times New Roman" pitchFamily="18" charset="0"/>
                <a:sym typeface="Symbol" pitchFamily="18" charset="2"/>
              </a:rPr>
              <a:t>+1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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 Поскольку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t</a:t>
            </a:r>
            <a:r>
              <a:rPr lang="ru-RU" sz="1600" b="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=0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, имеем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t</a:t>
            </a:r>
            <a:r>
              <a:rPr lang="en-US" sz="1600" b="0" i="1" baseline="-25000">
                <a:latin typeface="Times New Roman" pitchFamily="18" charset="0"/>
                <a:sym typeface="Symbol" pitchFamily="18" charset="2"/>
              </a:rPr>
              <a:t>L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  L(L-1)/2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Т.к. 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время обхода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O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16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1600" b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Учитывая нижнюю оценку, имеем </a:t>
            </a:r>
            <a:r>
              <a:rPr lang="ru-RU" sz="1600">
                <a:latin typeface="Times New Roman" pitchFamily="18" charset="0"/>
                <a:sym typeface="Symbol" pitchFamily="18" charset="2"/>
              </a:rPr>
              <a:t></a:t>
            </a:r>
            <a:r>
              <a:rPr lang="ru-RU" sz="1600" b="0" i="1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sz="1600" b="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1600" b="0" i="1">
                <a:latin typeface="Times New Roman" pitchFamily="18" charset="0"/>
                <a:sym typeface="Symbol" pitchFamily="18" charset="2"/>
              </a:rPr>
              <a:t>)</a:t>
            </a:r>
            <a:r>
              <a:rPr lang="ru-RU" sz="1600" b="0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3785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5"/>
          <p:cNvSpPr txBox="1">
            <a:spLocks noChangeArrowheads="1"/>
          </p:cNvSpPr>
          <p:nvPr/>
        </p:nvSpPr>
        <p:spPr bwMode="auto">
          <a:xfrm>
            <a:off x="215900" y="1089025"/>
            <a:ext cx="8748713" cy="19907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r>
              <a:rPr lang="ru-RU" sz="2000" b="0">
                <a:latin typeface="Times New Roman" pitchFamily="18" charset="0"/>
                <a:sym typeface="Symbol" pitchFamily="18" charset="2"/>
              </a:rPr>
              <a:t>Номер дуги является выходным символом автомата. Для того, чтобы автомат был конечным, полустепень выхода вершины должна быть ограничена сверху.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Это ограничение можно обойти, если вершину графа преобразовать в цепочку вершин. В дальнейшем будем считать, что полустепень выхода вершин графа ограничена сверху.</a:t>
            </a:r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60968037-5061-44A6-8975-81AD740DD76B}" type="slidenum">
              <a:rPr lang="ru-RU" smtClean="0">
                <a:solidFill>
                  <a:schemeClr val="bg2"/>
                </a:solidFill>
              </a:rPr>
              <a:pPr/>
              <a:t>5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6148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6149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6150" name="TextBox 128"/>
          <p:cNvSpPr txBox="1">
            <a:spLocks noChangeArrowheads="1"/>
          </p:cNvSpPr>
          <p:nvPr/>
        </p:nvSpPr>
        <p:spPr bwMode="auto">
          <a:xfrm>
            <a:off x="611188" y="5970588"/>
            <a:ext cx="3024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полустепень выхода равна </a:t>
            </a:r>
            <a:r>
              <a:rPr lang="en-US" sz="1600"/>
              <a:t>s</a:t>
            </a:r>
            <a:endParaRPr lang="ru-RU" sz="1600"/>
          </a:p>
        </p:txBody>
      </p:sp>
      <p:sp>
        <p:nvSpPr>
          <p:cNvPr id="6151" name="TextBox 129"/>
          <p:cNvSpPr txBox="1">
            <a:spLocks noChangeArrowheads="1"/>
          </p:cNvSpPr>
          <p:nvPr/>
        </p:nvSpPr>
        <p:spPr bwMode="auto">
          <a:xfrm>
            <a:off x="5759450" y="5970588"/>
            <a:ext cx="302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/>
              <a:t>полустепень выхода равна </a:t>
            </a:r>
            <a:r>
              <a:rPr lang="ru-RU" sz="1600"/>
              <a:t>2</a:t>
            </a:r>
          </a:p>
        </p:txBody>
      </p:sp>
      <p:grpSp>
        <p:nvGrpSpPr>
          <p:cNvPr id="6152" name="Группа 176"/>
          <p:cNvGrpSpPr>
            <a:grpSpLocks/>
          </p:cNvGrpSpPr>
          <p:nvPr/>
        </p:nvGrpSpPr>
        <p:grpSpPr bwMode="auto">
          <a:xfrm>
            <a:off x="503238" y="3054350"/>
            <a:ext cx="8429625" cy="2879725"/>
            <a:chOff x="503548" y="2996952"/>
            <a:chExt cx="8429316" cy="2880320"/>
          </a:xfrm>
        </p:grpSpPr>
        <p:grpSp>
          <p:nvGrpSpPr>
            <p:cNvPr id="6154" name="Группа 140"/>
            <p:cNvGrpSpPr>
              <a:grpSpLocks/>
            </p:cNvGrpSpPr>
            <p:nvPr/>
          </p:nvGrpSpPr>
          <p:grpSpPr bwMode="auto">
            <a:xfrm>
              <a:off x="5256076" y="2996952"/>
              <a:ext cx="3676788" cy="2880320"/>
              <a:chOff x="5256076" y="2996952"/>
              <a:chExt cx="3676788" cy="2880320"/>
            </a:xfrm>
          </p:grpSpPr>
          <p:cxnSp>
            <p:nvCxnSpPr>
              <p:cNvPr id="6176" name="Прямая со стрелкой 43"/>
              <p:cNvCxnSpPr>
                <a:cxnSpLocks noChangeShapeType="1"/>
                <a:stCxn id="8" idx="6"/>
              </p:cNvCxnSpPr>
              <p:nvPr/>
            </p:nvCxnSpPr>
            <p:spPr bwMode="auto">
              <a:xfrm flipH="1" flipV="1">
                <a:off x="5580112" y="4510139"/>
                <a:ext cx="990646" cy="162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77" name="Прямая со стрелкой 44"/>
              <p:cNvCxnSpPr>
                <a:cxnSpLocks noChangeShapeType="1"/>
                <a:stCxn id="9" idx="5"/>
              </p:cNvCxnSpPr>
              <p:nvPr/>
            </p:nvCxnSpPr>
            <p:spPr bwMode="auto">
              <a:xfrm flipH="1" flipV="1">
                <a:off x="6173519" y="3234315"/>
                <a:ext cx="659410" cy="742546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78" name="Прямая со стрелкой 48"/>
              <p:cNvCxnSpPr>
                <a:cxnSpLocks noChangeShapeType="1"/>
                <a:stCxn id="11" idx="4"/>
              </p:cNvCxnSpPr>
              <p:nvPr/>
            </p:nvCxnSpPr>
            <p:spPr bwMode="auto">
              <a:xfrm flipV="1">
                <a:off x="7416326" y="2996952"/>
                <a:ext cx="92360" cy="842293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79" name="Прямая со стрелкой 52"/>
              <p:cNvCxnSpPr>
                <a:cxnSpLocks noChangeShapeType="1"/>
                <a:stCxn id="12" idx="3"/>
              </p:cNvCxnSpPr>
              <p:nvPr/>
            </p:nvCxnSpPr>
            <p:spPr bwMode="auto">
              <a:xfrm flipV="1">
                <a:off x="7875391" y="3442007"/>
                <a:ext cx="849780" cy="684052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80" name="Прямая со стрелкой 56"/>
              <p:cNvCxnSpPr>
                <a:cxnSpLocks noChangeShapeType="1"/>
                <a:stCxn id="13" idx="2"/>
              </p:cNvCxnSpPr>
              <p:nvPr/>
            </p:nvCxnSpPr>
            <p:spPr bwMode="auto">
              <a:xfrm>
                <a:off x="7963274" y="4659722"/>
                <a:ext cx="969590" cy="147120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81" name="Прямая со стрелкой 60"/>
              <p:cNvCxnSpPr>
                <a:cxnSpLocks noChangeShapeType="1"/>
                <a:stCxn id="14" idx="0"/>
              </p:cNvCxnSpPr>
              <p:nvPr/>
            </p:nvCxnSpPr>
            <p:spPr bwMode="auto">
              <a:xfrm flipH="1">
                <a:off x="6984268" y="5200691"/>
                <a:ext cx="55577" cy="676581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40" name="Полилиния 39"/>
              <p:cNvSpPr/>
              <p:nvPr/>
            </p:nvSpPr>
            <p:spPr bwMode="auto">
              <a:xfrm rot="8419088">
                <a:off x="7850229" y="4856299"/>
                <a:ext cx="293676" cy="112735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 bwMode="auto">
              <a:xfrm rot="11425998">
                <a:off x="7185090" y="5308830"/>
                <a:ext cx="336538" cy="65101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 rot="18968850">
                <a:off x="6338984" y="4119547"/>
                <a:ext cx="414322" cy="142905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 rot="5400000">
                <a:off x="7827156" y="4248970"/>
                <a:ext cx="450943" cy="128583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 rot="3123205">
                <a:off x="7527932" y="3775003"/>
                <a:ext cx="381079" cy="123820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>
                <a:off x="6835853" y="3694009"/>
                <a:ext cx="450833" cy="128614"/>
              </a:xfrm>
              <a:custGeom>
                <a:avLst/>
                <a:gdLst>
                  <a:gd name="connsiteX0" fmla="*/ 0 w 652072"/>
                  <a:gd name="connsiteY0" fmla="*/ 187377 h 187377"/>
                  <a:gd name="connsiteX1" fmla="*/ 314793 w 652072"/>
                  <a:gd name="connsiteY1" fmla="*/ 37475 h 187377"/>
                  <a:gd name="connsiteX2" fmla="*/ 652072 w 652072"/>
                  <a:gd name="connsiteY2" fmla="*/ 0 h 18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2072" h="187377">
                    <a:moveTo>
                      <a:pt x="0" y="187377"/>
                    </a:moveTo>
                    <a:cubicBezTo>
                      <a:pt x="103057" y="128040"/>
                      <a:pt x="206114" y="68704"/>
                      <a:pt x="314793" y="37475"/>
                    </a:cubicBezTo>
                    <a:cubicBezTo>
                      <a:pt x="423472" y="6246"/>
                      <a:pt x="652072" y="0"/>
                      <a:pt x="652072" y="0"/>
                    </a:cubicBezTo>
                  </a:path>
                </a:pathLst>
              </a:custGeom>
              <a:solidFill>
                <a:srgbClr val="F1F8F9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wrap="none" lIns="36000" tIns="36000" rIns="36000" bIns="36000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Овал 7"/>
              <p:cNvSpPr>
                <a:spLocks noChangeAspect="1"/>
              </p:cNvSpPr>
              <p:nvPr/>
            </p:nvSpPr>
            <p:spPr bwMode="auto">
              <a:xfrm>
                <a:off x="6321522" y="4386302"/>
                <a:ext cx="249229" cy="247701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+mn-lt"/>
                  </a:rPr>
                  <a:t>1</a:t>
                </a:r>
              </a:p>
            </p:txBody>
          </p:sp>
          <p:sp>
            <p:nvSpPr>
              <p:cNvPr id="9" name="Овал 8"/>
              <p:cNvSpPr>
                <a:spLocks noChangeAspect="1"/>
              </p:cNvSpPr>
              <p:nvPr/>
            </p:nvSpPr>
            <p:spPr bwMode="auto">
              <a:xfrm>
                <a:off x="6619961" y="3763873"/>
                <a:ext cx="249229" cy="249288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+mn-lt"/>
                  </a:rPr>
                  <a:t>2</a:t>
                </a:r>
              </a:p>
            </p:txBody>
          </p:sp>
          <p:sp>
            <p:nvSpPr>
              <p:cNvPr id="11" name="Овал 10"/>
              <p:cNvSpPr>
                <a:spLocks noChangeAspect="1"/>
              </p:cNvSpPr>
              <p:nvPr/>
            </p:nvSpPr>
            <p:spPr bwMode="auto">
              <a:xfrm>
                <a:off x="7291449" y="3590800"/>
                <a:ext cx="249228" cy="247701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+mn-lt"/>
                  </a:rPr>
                  <a:t>3</a:t>
                </a:r>
              </a:p>
            </p:txBody>
          </p:sp>
          <p:sp>
            <p:nvSpPr>
              <p:cNvPr id="12" name="Овал 11"/>
              <p:cNvSpPr>
                <a:spLocks noChangeAspect="1"/>
              </p:cNvSpPr>
              <p:nvPr/>
            </p:nvSpPr>
            <p:spPr bwMode="auto">
              <a:xfrm>
                <a:off x="7839116" y="3913129"/>
                <a:ext cx="249229" cy="249288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+mn-lt"/>
                  </a:rPr>
                  <a:t>4</a:t>
                </a:r>
              </a:p>
            </p:txBody>
          </p:sp>
          <p:sp>
            <p:nvSpPr>
              <p:cNvPr id="13" name="Овал 12"/>
              <p:cNvSpPr>
                <a:spLocks noChangeAspect="1"/>
              </p:cNvSpPr>
              <p:nvPr/>
            </p:nvSpPr>
            <p:spPr bwMode="auto">
              <a:xfrm>
                <a:off x="7962937" y="4535558"/>
                <a:ext cx="249229" cy="249288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+mn-lt"/>
                  </a:rPr>
                  <a:t>5</a:t>
                </a:r>
              </a:p>
            </p:txBody>
          </p:sp>
          <p:sp>
            <p:nvSpPr>
              <p:cNvPr id="14" name="Овал 13"/>
              <p:cNvSpPr>
                <a:spLocks noChangeAspect="1"/>
              </p:cNvSpPr>
              <p:nvPr/>
            </p:nvSpPr>
            <p:spPr bwMode="auto">
              <a:xfrm>
                <a:off x="6915225" y="5200857"/>
                <a:ext cx="249229" cy="24928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</a:rPr>
                  <a:t>s</a:t>
                </a:r>
                <a:endParaRPr lang="ru-RU" dirty="0">
                  <a:latin typeface="+mn-lt"/>
                </a:endParaRPr>
              </a:p>
            </p:txBody>
          </p:sp>
          <p:grpSp>
            <p:nvGrpSpPr>
              <p:cNvPr id="6194" name="Группа 137"/>
              <p:cNvGrpSpPr>
                <a:grpSpLocks/>
              </p:cNvGrpSpPr>
              <p:nvPr/>
            </p:nvGrpSpPr>
            <p:grpSpPr bwMode="auto">
              <a:xfrm rot="-738881">
                <a:off x="7588119" y="5157192"/>
                <a:ext cx="260245" cy="117734"/>
                <a:chOff x="7588119" y="5157192"/>
                <a:chExt cx="260245" cy="117734"/>
              </a:xfrm>
            </p:grpSpPr>
            <p:sp>
              <p:nvSpPr>
                <p:cNvPr id="6197" name="Овал 14"/>
                <p:cNvSpPr>
                  <a:spLocks noChangeAspect="1"/>
                </p:cNvSpPr>
                <p:nvPr/>
              </p:nvSpPr>
              <p:spPr bwMode="auto">
                <a:xfrm>
                  <a:off x="7588119" y="5225199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  <p:sp>
              <p:nvSpPr>
                <p:cNvPr id="6198" name="Овал 15"/>
                <p:cNvSpPr>
                  <a:spLocks noChangeAspect="1"/>
                </p:cNvSpPr>
                <p:nvPr/>
              </p:nvSpPr>
              <p:spPr bwMode="auto">
                <a:xfrm>
                  <a:off x="7693375" y="5201342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  <p:sp>
              <p:nvSpPr>
                <p:cNvPr id="6199" name="Овал 16"/>
                <p:cNvSpPr>
                  <a:spLocks noChangeAspect="1"/>
                </p:cNvSpPr>
                <p:nvPr/>
              </p:nvSpPr>
              <p:spPr bwMode="auto">
                <a:xfrm>
                  <a:off x="7798631" y="5157192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</p:grpSp>
          <p:cxnSp>
            <p:nvCxnSpPr>
              <p:cNvPr id="6195" name="Прямая со стрелкой 18"/>
              <p:cNvCxnSpPr>
                <a:cxnSpLocks noChangeShapeType="1"/>
                <a:stCxn id="8" idx="0"/>
              </p:cNvCxnSpPr>
              <p:nvPr/>
            </p:nvCxnSpPr>
            <p:spPr bwMode="auto">
              <a:xfrm flipV="1">
                <a:off x="6446315" y="4013086"/>
                <a:ext cx="149309" cy="372772"/>
              </a:xfrm>
              <a:prstGeom prst="straightConnector1">
                <a:avLst/>
              </a:prstGeom>
              <a:noFill/>
              <a:ln w="9525" algn="ctr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6196" name="Прямая со стрелкой 120"/>
              <p:cNvCxnSpPr>
                <a:cxnSpLocks noChangeShapeType="1"/>
                <a:endCxn id="8" idx="3"/>
              </p:cNvCxnSpPr>
              <p:nvPr/>
            </p:nvCxnSpPr>
            <p:spPr bwMode="auto">
              <a:xfrm flipV="1">
                <a:off x="5256076" y="4598296"/>
                <a:ext cx="1102244" cy="990944"/>
              </a:xfrm>
              <a:prstGeom prst="straightConnector1">
                <a:avLst/>
              </a:prstGeom>
              <a:noFill/>
              <a:ln w="4445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</p:grpSp>
        <p:sp>
          <p:nvSpPr>
            <p:cNvPr id="6155" name="Стрелка вправо 126"/>
            <p:cNvSpPr>
              <a:spLocks noChangeArrowheads="1"/>
            </p:cNvSpPr>
            <p:nvPr/>
          </p:nvSpPr>
          <p:spPr bwMode="auto">
            <a:xfrm>
              <a:off x="4139952" y="4122056"/>
              <a:ext cx="1116124" cy="684076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A79659"/>
            </a:solidFill>
            <a:ln w="9525" algn="ctr">
              <a:solidFill>
                <a:srgbClr val="A79659"/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endParaRPr lang="ru-RU"/>
            </a:p>
          </p:txBody>
        </p:sp>
        <p:grpSp>
          <p:nvGrpSpPr>
            <p:cNvPr id="6156" name="Группа 175"/>
            <p:cNvGrpSpPr>
              <a:grpSpLocks/>
            </p:cNvGrpSpPr>
            <p:nvPr/>
          </p:nvGrpSpPr>
          <p:grpSpPr bwMode="auto">
            <a:xfrm>
              <a:off x="503548" y="2996953"/>
              <a:ext cx="3352752" cy="2880319"/>
              <a:chOff x="503548" y="2996953"/>
              <a:chExt cx="3352752" cy="2880319"/>
            </a:xfrm>
          </p:grpSpPr>
          <p:cxnSp>
            <p:nvCxnSpPr>
              <p:cNvPr id="6157" name="Прямая со стрелкой 142"/>
              <p:cNvCxnSpPr>
                <a:cxnSpLocks noChangeShapeType="1"/>
                <a:stCxn id="167" idx="2"/>
              </p:cNvCxnSpPr>
              <p:nvPr/>
            </p:nvCxnSpPr>
            <p:spPr bwMode="auto">
              <a:xfrm flipH="1" flipV="1">
                <a:off x="503548" y="4510139"/>
                <a:ext cx="1548172" cy="15413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58" name="Прямая со стрелкой 143"/>
              <p:cNvCxnSpPr>
                <a:cxnSpLocks noChangeShapeType="1"/>
                <a:stCxn id="167" idx="1"/>
              </p:cNvCxnSpPr>
              <p:nvPr/>
            </p:nvCxnSpPr>
            <p:spPr bwMode="auto">
              <a:xfrm flipH="1" flipV="1">
                <a:off x="1096955" y="3234315"/>
                <a:ext cx="991214" cy="1203242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59" name="Прямая со стрелкой 144"/>
              <p:cNvCxnSpPr>
                <a:cxnSpLocks noChangeShapeType="1"/>
                <a:stCxn id="167" idx="0"/>
              </p:cNvCxnSpPr>
              <p:nvPr/>
            </p:nvCxnSpPr>
            <p:spPr bwMode="auto">
              <a:xfrm flipV="1">
                <a:off x="2176164" y="2996953"/>
                <a:ext cx="255958" cy="1404155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60" name="Прямая со стрелкой 145"/>
              <p:cNvCxnSpPr>
                <a:cxnSpLocks noChangeShapeType="1"/>
                <a:stCxn id="167" idx="7"/>
              </p:cNvCxnSpPr>
              <p:nvPr/>
            </p:nvCxnSpPr>
            <p:spPr bwMode="auto">
              <a:xfrm flipV="1">
                <a:off x="2264158" y="3442007"/>
                <a:ext cx="1384449" cy="995550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61" name="Прямая со стрелкой 146"/>
              <p:cNvCxnSpPr>
                <a:cxnSpLocks noChangeShapeType="1"/>
                <a:stCxn id="167" idx="6"/>
              </p:cNvCxnSpPr>
              <p:nvPr/>
            </p:nvCxnSpPr>
            <p:spPr bwMode="auto">
              <a:xfrm>
                <a:off x="2300607" y="4525552"/>
                <a:ext cx="1555693" cy="281290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6162" name="Прямая со стрелкой 147"/>
              <p:cNvCxnSpPr>
                <a:cxnSpLocks noChangeShapeType="1"/>
                <a:stCxn id="167" idx="4"/>
              </p:cNvCxnSpPr>
              <p:nvPr/>
            </p:nvCxnSpPr>
            <p:spPr bwMode="auto">
              <a:xfrm flipH="1">
                <a:off x="1907705" y="4649995"/>
                <a:ext cx="268459" cy="1227277"/>
              </a:xfrm>
              <a:prstGeom prst="straightConnector1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triangle" w="lg" len="lg"/>
              </a:ln>
            </p:spPr>
          </p:cxnSp>
          <p:grpSp>
            <p:nvGrpSpPr>
              <p:cNvPr id="6163" name="Группа 173"/>
              <p:cNvGrpSpPr>
                <a:grpSpLocks/>
              </p:cNvGrpSpPr>
              <p:nvPr/>
            </p:nvGrpSpPr>
            <p:grpSpPr bwMode="auto">
              <a:xfrm rot="503085">
                <a:off x="1245307" y="3590359"/>
                <a:ext cx="1890290" cy="1859219"/>
                <a:chOff x="1245307" y="3590359"/>
                <a:chExt cx="1890290" cy="1859219"/>
              </a:xfrm>
            </p:grpSpPr>
            <p:sp>
              <p:nvSpPr>
                <p:cNvPr id="155" name="Овал 154"/>
                <p:cNvSpPr>
                  <a:spLocks noChangeAspect="1"/>
                </p:cNvSpPr>
                <p:nvPr/>
              </p:nvSpPr>
              <p:spPr bwMode="auto">
                <a:xfrm>
                  <a:off x="1242603" y="4385597"/>
                  <a:ext cx="249228" cy="249288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156" name="Овал 155"/>
                <p:cNvSpPr>
                  <a:spLocks noChangeAspect="1"/>
                </p:cNvSpPr>
                <p:nvPr/>
              </p:nvSpPr>
              <p:spPr bwMode="auto">
                <a:xfrm>
                  <a:off x="1541011" y="3765404"/>
                  <a:ext cx="249229" cy="247701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157" name="Овал 156"/>
                <p:cNvSpPr>
                  <a:spLocks noChangeAspect="1"/>
                </p:cNvSpPr>
                <p:nvPr/>
              </p:nvSpPr>
              <p:spPr bwMode="auto">
                <a:xfrm>
                  <a:off x="2211601" y="3589507"/>
                  <a:ext cx="249229" cy="249289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158" name="Овал 157"/>
                <p:cNvSpPr>
                  <a:spLocks noChangeAspect="1"/>
                </p:cNvSpPr>
                <p:nvPr/>
              </p:nvSpPr>
              <p:spPr bwMode="auto">
                <a:xfrm>
                  <a:off x="2760038" y="3914704"/>
                  <a:ext cx="249229" cy="247701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>
                      <a:latin typeface="+mn-lt"/>
                    </a:rPr>
                    <a:t>4</a:t>
                  </a:r>
                </a:p>
              </p:txBody>
            </p:sp>
            <p:sp>
              <p:nvSpPr>
                <p:cNvPr id="159" name="Овал 158"/>
                <p:cNvSpPr>
                  <a:spLocks noChangeAspect="1"/>
                </p:cNvSpPr>
                <p:nvPr/>
              </p:nvSpPr>
              <p:spPr bwMode="auto">
                <a:xfrm>
                  <a:off x="2883692" y="4535265"/>
                  <a:ext cx="249229" cy="249288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160" name="Овал 159"/>
                <p:cNvSpPr>
                  <a:spLocks noChangeAspect="1"/>
                </p:cNvSpPr>
                <p:nvPr/>
              </p:nvSpPr>
              <p:spPr bwMode="auto">
                <a:xfrm>
                  <a:off x="1835985" y="5200114"/>
                  <a:ext cx="249229" cy="249288"/>
                </a:xfrm>
                <a:prstGeom prst="ellipse">
                  <a:avLst/>
                </a:prstGeom>
                <a:noFill/>
                <a:ln w="38100" algn="ctr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n-lt"/>
                    </a:rPr>
                    <a:t>s</a:t>
                  </a: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6164" name="Группа 137"/>
              <p:cNvGrpSpPr>
                <a:grpSpLocks/>
              </p:cNvGrpSpPr>
              <p:nvPr/>
            </p:nvGrpSpPr>
            <p:grpSpPr bwMode="auto">
              <a:xfrm rot="-738881">
                <a:off x="2511555" y="5157192"/>
                <a:ext cx="260245" cy="117734"/>
                <a:chOff x="7588119" y="5157192"/>
                <a:chExt cx="260245" cy="117734"/>
              </a:xfrm>
            </p:grpSpPr>
            <p:sp>
              <p:nvSpPr>
                <p:cNvPr id="6167" name="Овал 163"/>
                <p:cNvSpPr>
                  <a:spLocks noChangeAspect="1"/>
                </p:cNvSpPr>
                <p:nvPr/>
              </p:nvSpPr>
              <p:spPr bwMode="auto">
                <a:xfrm>
                  <a:off x="7588119" y="5225199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  <p:sp>
              <p:nvSpPr>
                <p:cNvPr id="6168" name="Овал 164"/>
                <p:cNvSpPr>
                  <a:spLocks noChangeAspect="1"/>
                </p:cNvSpPr>
                <p:nvPr/>
              </p:nvSpPr>
              <p:spPr bwMode="auto">
                <a:xfrm>
                  <a:off x="7693375" y="5201342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  <p:sp>
              <p:nvSpPr>
                <p:cNvPr id="6169" name="Овал 165"/>
                <p:cNvSpPr>
                  <a:spLocks noChangeAspect="1"/>
                </p:cNvSpPr>
                <p:nvPr/>
              </p:nvSpPr>
              <p:spPr bwMode="auto">
                <a:xfrm>
                  <a:off x="7798631" y="5157192"/>
                  <a:ext cx="49733" cy="49727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/>
                <a:lstStyle/>
                <a:p>
                  <a:endParaRPr lang="ru-RU"/>
                </a:p>
              </p:txBody>
            </p:sp>
          </p:grpSp>
          <p:cxnSp>
            <p:nvCxnSpPr>
              <p:cNvPr id="6165" name="Прямая со стрелкой 162"/>
              <p:cNvCxnSpPr>
                <a:cxnSpLocks noChangeShapeType="1"/>
              </p:cNvCxnSpPr>
              <p:nvPr/>
            </p:nvCxnSpPr>
            <p:spPr bwMode="auto">
              <a:xfrm flipV="1">
                <a:off x="827584" y="4617133"/>
                <a:ext cx="1244551" cy="1008111"/>
              </a:xfrm>
              <a:prstGeom prst="straightConnector1">
                <a:avLst/>
              </a:prstGeom>
              <a:noFill/>
              <a:ln w="44450" algn="ctr">
                <a:solidFill>
                  <a:srgbClr val="0000FF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167" name="Овал 166"/>
              <p:cNvSpPr>
                <a:spLocks noChangeAspect="1"/>
              </p:cNvSpPr>
              <p:nvPr/>
            </p:nvSpPr>
            <p:spPr bwMode="auto">
              <a:xfrm>
                <a:off x="2051303" y="4400592"/>
                <a:ext cx="249229" cy="249289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178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Взаимодействие автомата с графом</a:t>
            </a:r>
            <a:b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(номер дуги)</a:t>
            </a:r>
            <a:endParaRPr lang="ru-RU" sz="28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BF51A50-2398-42BD-ADE9-B93F4FCA4CB9}" type="slidenum">
              <a:rPr lang="ru-RU" smtClean="0">
                <a:solidFill>
                  <a:schemeClr val="bg2"/>
                </a:solidFill>
              </a:rPr>
              <a:pPr/>
              <a:t>6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7171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7172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7173" name="Text Box 85"/>
          <p:cNvSpPr txBox="1">
            <a:spLocks noChangeArrowheads="1"/>
          </p:cNvSpPr>
          <p:nvPr/>
        </p:nvSpPr>
        <p:spPr bwMode="auto">
          <a:xfrm>
            <a:off x="179388" y="1233488"/>
            <a:ext cx="8785225" cy="245745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Когда автомат проходит по дуге и оказывается в вершине – конце дуги, ему нужно идентифицировать эту вершину, чтобы определить, какие выходящие из неё дуги уже пройдены, а какие нет, и сколько всего выходящих дуг.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Для этого каждая вершина имеет уникальный идентификатор.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В начале автомату сообщается идентификатор корня и число выходящих дуг.</a:t>
            </a:r>
          </a:p>
          <a:p>
            <a:pPr lvl="1"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Далее в ответ на примитив </a:t>
            </a:r>
            <a:r>
              <a:rPr lang="ru-RU" sz="2000" i="1">
                <a:latin typeface="Times New Roman" pitchFamily="18" charset="0"/>
                <a:sym typeface="Symbol" pitchFamily="18" charset="2"/>
              </a:rPr>
              <a:t>Проход по дуге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автомату сообщается</a:t>
            </a:r>
            <a:br>
              <a:rPr lang="ru-RU" sz="2000" b="0">
                <a:latin typeface="Times New Roman" pitchFamily="18" charset="0"/>
                <a:sym typeface="Symbol" pitchFamily="18" charset="2"/>
              </a:rPr>
            </a:br>
            <a:r>
              <a:rPr lang="ru-RU" sz="2000" b="0">
                <a:latin typeface="Times New Roman" pitchFamily="18" charset="0"/>
                <a:sym typeface="Symbol" pitchFamily="18" charset="2"/>
              </a:rPr>
              <a:t>идентификатор вершины - конца дуги и число выходящих дуг.</a:t>
            </a:r>
          </a:p>
        </p:txBody>
      </p:sp>
      <p:sp>
        <p:nvSpPr>
          <p:cNvPr id="9" name="Text Box 85"/>
          <p:cNvSpPr txBox="1">
            <a:spLocks noChangeArrowheads="1"/>
          </p:cNvSpPr>
          <p:nvPr/>
        </p:nvSpPr>
        <p:spPr bwMode="auto">
          <a:xfrm>
            <a:off x="179388" y="3968750"/>
            <a:ext cx="8785225" cy="1838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 u="sng">
                <a:latin typeface="Times New Roman" pitchFamily="18" charset="0"/>
                <a:sym typeface="Symbol" pitchFamily="18" charset="2"/>
              </a:rPr>
              <a:t>Исключение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: Может не иметь идентификатора (имеет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пустой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идентификатор):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терминальная вершина, т.к. из неё не выходят дуги;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 вершина, в которую входит только одна дуга, т.к. она однозначно</a:t>
            </a:r>
          </a:p>
          <a:p>
            <a:pPr lvl="1" indent="-179388"/>
            <a:r>
              <a:rPr lang="ru-RU" sz="2000" b="0">
                <a:latin typeface="Times New Roman" pitchFamily="18" charset="0"/>
                <a:sym typeface="Symbol" pitchFamily="18" charset="2"/>
              </a:rPr>
              <a:t>идентифицируется по вершине – началу входящей дуги, и номеру этой дуги.</a:t>
            </a:r>
          </a:p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Корень всегда имеет непустой идентификатор.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Взаимодействие автомата с графом</a:t>
            </a:r>
            <a:b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(идентификатор вершины)</a:t>
            </a:r>
            <a:endParaRPr lang="ru-RU" sz="2800" b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EC3C4D07-55BC-47F4-972B-0F6427B39C73}" type="slidenum">
              <a:rPr lang="ru-RU" smtClean="0">
                <a:solidFill>
                  <a:schemeClr val="bg2"/>
                </a:solidFill>
              </a:rPr>
              <a:pPr/>
              <a:t>7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8195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8196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8197" name="Text Box 85"/>
          <p:cNvSpPr txBox="1">
            <a:spLocks noChangeArrowheads="1"/>
          </p:cNvSpPr>
          <p:nvPr/>
        </p:nvSpPr>
        <p:spPr bwMode="auto">
          <a:xfrm>
            <a:off x="2195513" y="1089025"/>
            <a:ext cx="4537075" cy="4413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>
                <a:latin typeface="Times New Roman" pitchFamily="18" charset="0"/>
                <a:sym typeface="Symbol" pitchFamily="18" charset="2"/>
              </a:rPr>
              <a:t>Зачем нужно много автоматов?</a:t>
            </a:r>
          </a:p>
        </p:txBody>
      </p:sp>
      <p:sp>
        <p:nvSpPr>
          <p:cNvPr id="8198" name="Text Box 85"/>
          <p:cNvSpPr txBox="1">
            <a:spLocks noChangeArrowheads="1"/>
          </p:cNvSpPr>
          <p:nvPr/>
        </p:nvSpPr>
        <p:spPr bwMode="auto">
          <a:xfrm>
            <a:off x="142875" y="1773238"/>
            <a:ext cx="8785225" cy="11795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>
                <a:latin typeface="Times New Roman" pitchFamily="18" charset="0"/>
                <a:sym typeface="Symbol" pitchFamily="18" charset="2"/>
              </a:rPr>
              <a:t>Память: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описание графа может не помещаться в памяти одного автомата, но помещаться в суммарной памяти многих автоматов,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которые способны обмениваться между собой информацией.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Коллектив автоматов</a:t>
            </a:r>
          </a:p>
        </p:txBody>
      </p:sp>
      <p:sp>
        <p:nvSpPr>
          <p:cNvPr id="8200" name="Text Box 85"/>
          <p:cNvSpPr txBox="1">
            <a:spLocks noChangeArrowheads="1"/>
          </p:cNvSpPr>
          <p:nvPr/>
        </p:nvSpPr>
        <p:spPr bwMode="auto">
          <a:xfrm>
            <a:off x="142875" y="3224213"/>
            <a:ext cx="8785225" cy="244157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>
                <a:latin typeface="Times New Roman" pitchFamily="18" charset="0"/>
                <a:sym typeface="Symbol" pitchFamily="18" charset="2"/>
              </a:rPr>
              <a:t>Время: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обход графа можно распараллелить, если по дугам графа одновременно двигается много автоматов,</a:t>
            </a:r>
          </a:p>
          <a:p>
            <a:r>
              <a:rPr lang="ru-RU" sz="2400" b="0">
                <a:latin typeface="Times New Roman" pitchFamily="18" charset="0"/>
                <a:sym typeface="Symbol" pitchFamily="18" charset="2"/>
              </a:rPr>
              <a:t>которые способны обмениваться между собой информацией.</a:t>
            </a:r>
          </a:p>
          <a:p>
            <a:pPr lvl="1">
              <a:spcBef>
                <a:spcPts val="12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Каждый такой автомат-</a:t>
            </a:r>
            <a:r>
              <a:rPr lang="ru-RU" sz="2400" i="1">
                <a:latin typeface="Times New Roman" pitchFamily="18" charset="0"/>
                <a:sym typeface="Symbol" pitchFamily="18" charset="2"/>
              </a:rPr>
              <a:t>движок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работает со своим </a:t>
            </a:r>
            <a:r>
              <a:rPr lang="ru-RU" sz="2400" b="0" i="1">
                <a:latin typeface="Times New Roman" pitchFamily="18" charset="0"/>
                <a:sym typeface="Symbol" pitchFamily="18" charset="2"/>
              </a:rPr>
              <a:t>клоном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графа (своим </a:t>
            </a:r>
            <a:r>
              <a:rPr lang="ru-RU" sz="2400" b="0" i="1">
                <a:latin typeface="Times New Roman" pitchFamily="18" charset="0"/>
                <a:sym typeface="Symbol" pitchFamily="18" charset="2"/>
              </a:rPr>
              <a:t>клоном</a:t>
            </a:r>
            <a:r>
              <a:rPr lang="ru-RU" sz="2400" b="0">
                <a:latin typeface="Times New Roman" pitchFamily="18" charset="0"/>
                <a:sym typeface="Symbol" pitchFamily="18" charset="2"/>
              </a:rPr>
              <a:t> тестируемой системы), начиная с корня (начального состояния тестируемой системы).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AA16B5E3-E562-48E6-A828-39D507BDBEF9}" type="slidenum">
              <a:rPr lang="ru-RU" smtClean="0">
                <a:solidFill>
                  <a:schemeClr val="bg2"/>
                </a:solidFill>
              </a:rPr>
              <a:pPr/>
              <a:t>8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9219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9220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Обмен сообщениями между автоматами (1)</a:t>
            </a:r>
          </a:p>
        </p:txBody>
      </p:sp>
      <p:sp>
        <p:nvSpPr>
          <p:cNvPr id="9222" name="Text Box 85"/>
          <p:cNvSpPr txBox="1">
            <a:spLocks noChangeArrowheads="1"/>
          </p:cNvSpPr>
          <p:nvPr/>
        </p:nvSpPr>
        <p:spPr bwMode="auto">
          <a:xfrm>
            <a:off x="431800" y="987425"/>
            <a:ext cx="8172450" cy="11811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0">
                <a:latin typeface="Times New Roman" pitchFamily="18" charset="0"/>
                <a:sym typeface="Symbol" pitchFamily="18" charset="2"/>
              </a:rPr>
              <a:t>Для обмена информацией между автоматами предполагается наличие среды связи, позволяющей посылать сообщения от одного автомата другому автомату с указанием его адреса.</a:t>
            </a:r>
          </a:p>
        </p:txBody>
      </p:sp>
      <p:sp>
        <p:nvSpPr>
          <p:cNvPr id="12" name="Text Box 85"/>
          <p:cNvSpPr txBox="1">
            <a:spLocks noChangeArrowheads="1"/>
          </p:cNvSpPr>
          <p:nvPr/>
        </p:nvSpPr>
        <p:spPr bwMode="auto">
          <a:xfrm>
            <a:off x="431800" y="2492375"/>
            <a:ext cx="8172450" cy="3213100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400" b="0" dirty="0">
                <a:latin typeface="Times New Roman" pitchFamily="18" charset="0"/>
                <a:sym typeface="Symbol" pitchFamily="18" charset="2"/>
              </a:rPr>
              <a:t>«Стандартные» правила </a:t>
            </a:r>
            <a:r>
              <a:rPr lang="ru-RU" sz="2400" b="0" dirty="0">
                <a:latin typeface="Times New Roman" pitchFamily="18" charset="0"/>
                <a:sym typeface="Symbol" pitchFamily="18" charset="2"/>
              </a:rPr>
              <a:t>обмена сообщениями: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dirty="0">
                <a:latin typeface="Times New Roman" pitchFamily="18" charset="0"/>
                <a:sym typeface="Symbol" pitchFamily="18" charset="2"/>
              </a:rPr>
              <a:t>Для передачи сообщения есть один примитив </a:t>
            </a:r>
            <a:r>
              <a:rPr lang="ru-RU" sz="2000" b="0" i="1" dirty="0">
                <a:latin typeface="Times New Roman" pitchFamily="18" charset="0"/>
                <a:sym typeface="Symbol" pitchFamily="18" charset="2"/>
              </a:rPr>
              <a:t>послать сообщение указанному получателю</a:t>
            </a:r>
            <a:r>
              <a:rPr lang="ru-RU" sz="2000" b="0" dirty="0">
                <a:latin typeface="Times New Roman" pitchFamily="18" charset="0"/>
                <a:sym typeface="Symbol" pitchFamily="18" charset="2"/>
              </a:rPr>
              <a:t>, обязательным параметром которого является адрес получателя.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dirty="0">
                <a:latin typeface="Times New Roman" pitchFamily="18" charset="0"/>
                <a:sym typeface="Symbol" pitchFamily="18" charset="2"/>
              </a:rPr>
              <a:t>Для получения сообщений есть один примитив </a:t>
            </a:r>
            <a:r>
              <a:rPr lang="ru-RU" sz="2000" b="0" i="1" dirty="0">
                <a:latin typeface="Times New Roman" pitchFamily="18" charset="0"/>
                <a:sym typeface="Symbol" pitchFamily="18" charset="2"/>
              </a:rPr>
              <a:t>принять сообщение от любого отправителя</a:t>
            </a:r>
            <a:r>
              <a:rPr lang="ru-RU" sz="2000" b="0" dirty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dirty="0">
                <a:latin typeface="Times New Roman" pitchFamily="18" charset="0"/>
                <a:sym typeface="Symbol" pitchFamily="18" charset="2"/>
              </a:rPr>
              <a:t>Сообщения не теряются и не искажаются в среде передачи.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dirty="0">
                <a:latin typeface="Times New Roman" pitchFamily="18" charset="0"/>
                <a:sym typeface="Symbol" pitchFamily="18" charset="2"/>
              </a:rPr>
              <a:t>При передаче нескольких сообщений от одного и того же отправителя одному и тому же получателю нет обгона сообщений.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5250"/>
            <a:ext cx="2133600" cy="476250"/>
          </a:xfrm>
          <a:noFill/>
        </p:spPr>
        <p:txBody>
          <a:bodyPr/>
          <a:lstStyle/>
          <a:p>
            <a:fld id="{CF4C1815-FDED-4E4E-BAAE-B5F7453D1A3C}" type="slidenum">
              <a:rPr lang="ru-RU" smtClean="0">
                <a:solidFill>
                  <a:schemeClr val="bg2"/>
                </a:solidFill>
              </a:rPr>
              <a:pPr/>
              <a:t>9</a:t>
            </a:fld>
            <a:endParaRPr lang="ru-RU" smtClean="0">
              <a:solidFill>
                <a:schemeClr val="bg2"/>
              </a:solidFill>
            </a:endParaRPr>
          </a:p>
        </p:txBody>
      </p:sp>
      <p:sp>
        <p:nvSpPr>
          <p:cNvPr id="10243" name="Text Box 101"/>
          <p:cNvSpPr txBox="1">
            <a:spLocks noChangeArrowheads="1"/>
          </p:cNvSpPr>
          <p:nvPr/>
        </p:nvSpPr>
        <p:spPr bwMode="auto">
          <a:xfrm>
            <a:off x="8748713" y="6473825"/>
            <a:ext cx="317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808080"/>
                </a:solidFill>
              </a:rPr>
              <a:t>(45)</a:t>
            </a:r>
          </a:p>
        </p:txBody>
      </p:sp>
      <p:sp>
        <p:nvSpPr>
          <p:cNvPr id="10244" name="Text Box 88"/>
          <p:cNvSpPr txBox="1">
            <a:spLocks noChangeArrowheads="1"/>
          </p:cNvSpPr>
          <p:nvPr/>
        </p:nvSpPr>
        <p:spPr bwMode="auto">
          <a:xfrm>
            <a:off x="196850" y="6489700"/>
            <a:ext cx="798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>
                <a:solidFill>
                  <a:srgbClr val="6666FF"/>
                </a:solidFill>
              </a:rPr>
              <a:t>И.Б.Бурдонов, А.С.Косачев. ИСП РАН. Исследование графа взаимодействующими автоматами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79388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>
            <a:spAutoFit/>
          </a:bodyPr>
          <a:lstStyle/>
          <a:p>
            <a:pPr algn="ctr">
              <a:defRPr/>
            </a:pPr>
            <a:r>
              <a:rPr lang="ru-RU" sz="28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Обмен сообщениями между автоматами (2)</a:t>
            </a:r>
          </a:p>
        </p:txBody>
      </p:sp>
      <p:sp>
        <p:nvSpPr>
          <p:cNvPr id="10246" name="Text Box 85"/>
          <p:cNvSpPr txBox="1">
            <a:spLocks noChangeArrowheads="1"/>
          </p:cNvSpPr>
          <p:nvPr/>
        </p:nvSpPr>
        <p:spPr bwMode="auto">
          <a:xfrm>
            <a:off x="431800" y="836613"/>
            <a:ext cx="8172450" cy="161131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Клон графа будем понимать как автомат, взаимодействие с которым происходит с помощью сообщений: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Проход по дуге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клона графа, номер дуги, адрес движка)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Ответ на проход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автомата, идентификатор вершины, число выходящих из вершины дуг)</a:t>
            </a:r>
          </a:p>
        </p:txBody>
      </p:sp>
      <p:sp>
        <p:nvSpPr>
          <p:cNvPr id="10247" name="Text Box 85"/>
          <p:cNvSpPr txBox="1">
            <a:spLocks noChangeArrowheads="1"/>
          </p:cNvSpPr>
          <p:nvPr/>
        </p:nvSpPr>
        <p:spPr bwMode="auto">
          <a:xfrm>
            <a:off x="468313" y="2636838"/>
            <a:ext cx="8099425" cy="2524125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Для создания автоматов и клонов графа имеется специальный 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внешний автомат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, взаимодействие с которым происходит с помощью сообщений: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Создай автомат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внешнего автомата, адрес создателя)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Автомат создан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создателя, адрес созданного автомата)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Создай граф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внешнего автомата, адрес создателя)</a:t>
            </a:r>
          </a:p>
          <a:p>
            <a:pPr lvl="1"/>
            <a:r>
              <a:rPr lang="ru-RU" sz="2000" i="1">
                <a:latin typeface="Times New Roman" pitchFamily="18" charset="0"/>
                <a:sym typeface="Symbol" pitchFamily="18" charset="2"/>
              </a:rPr>
              <a:t>Граф создан</a:t>
            </a:r>
            <a:r>
              <a:rPr lang="ru-RU" sz="2000" b="0" i="1">
                <a:latin typeface="Times New Roman" pitchFamily="18" charset="0"/>
                <a:sym typeface="Symbol" pitchFamily="18" charset="2"/>
              </a:rPr>
              <a:t> (адрес создателя, адрес созданного графа, идентификатор корня, число выходящих из корня дуг)</a:t>
            </a:r>
          </a:p>
        </p:txBody>
      </p:sp>
      <p:sp>
        <p:nvSpPr>
          <p:cNvPr id="10248" name="Text Box 85"/>
          <p:cNvSpPr txBox="1">
            <a:spLocks noChangeArrowheads="1"/>
          </p:cNvSpPr>
          <p:nvPr/>
        </p:nvSpPr>
        <p:spPr bwMode="auto">
          <a:xfrm>
            <a:off x="431800" y="5313363"/>
            <a:ext cx="8172450" cy="995362"/>
          </a:xfrm>
          <a:prstGeom prst="rect">
            <a:avLst/>
          </a:prstGeom>
          <a:solidFill>
            <a:srgbClr val="F7F1D9"/>
          </a:solidFill>
          <a:ln w="12700">
            <a:solidFill>
              <a:srgbClr val="DAC052"/>
            </a:solidFill>
            <a:miter lim="800000"/>
            <a:headEnd/>
            <a:tailEnd/>
          </a:ln>
        </p:spPr>
        <p:txBody>
          <a:bodyPr lIns="72000" tIns="36000" rIns="72000" bIns="3600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0">
                <a:latin typeface="Times New Roman" pitchFamily="18" charset="0"/>
                <a:sym typeface="Symbol" pitchFamily="18" charset="2"/>
              </a:rPr>
              <a:t>Тем самым, мы будем рассматривать модель, в которой </a:t>
            </a:r>
            <a:r>
              <a:rPr lang="ru-RU" sz="2000" b="0" u="sng">
                <a:latin typeface="Times New Roman" pitchFamily="18" charset="0"/>
                <a:sym typeface="Symbol" pitchFamily="18" charset="2"/>
              </a:rPr>
              <a:t>есть только автоматы и сообщения</a:t>
            </a:r>
            <a:r>
              <a:rPr lang="ru-RU" sz="2000" b="0">
                <a:latin typeface="Times New Roman" pitchFamily="18" charset="0"/>
                <a:sym typeface="Symbol" pitchFamily="18" charset="2"/>
              </a:rPr>
              <a:t> между ними, которые можно посылать и принимать с помощью двух примитивов: послать и принять.</a:t>
            </a:r>
            <a:endParaRPr lang="ru-RU" sz="2000" b="0" i="1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8F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168903</TotalTime>
  <Words>4991</Words>
  <Application>Microsoft Office PowerPoint</Application>
  <PresentationFormat>Экран (4:3)</PresentationFormat>
  <Paragraphs>1076</Paragraphs>
  <Slides>48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Times New Roman</vt:lpstr>
      <vt:lpstr>Symbol</vt:lpstr>
      <vt:lpstr>Wingdings 3</vt:lpstr>
      <vt:lpstr>Wingdings</vt:lpstr>
      <vt:lpstr>Calibri</vt:lpstr>
      <vt:lpstr>Default Design</vt:lpstr>
      <vt:lpstr>Слайд 1</vt:lpstr>
      <vt:lpstr>Исследование неизвестного графа (graph learning)</vt:lpstr>
      <vt:lpstr>Обход неизвестного графа (рабочая память)</vt:lpstr>
      <vt:lpstr>Взаимодействие автомата с графом (номер дуги)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Описание алгоритма Типы автоматов</vt:lpstr>
      <vt:lpstr>Слайд 15</vt:lpstr>
      <vt:lpstr>Слайд 16</vt:lpstr>
      <vt:lpstr>Слайд 17</vt:lpstr>
      <vt:lpstr>Оценка сложности</vt:lpstr>
      <vt:lpstr>Оценка сложности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Пример достижимости оценки O(m+n0D)</vt:lpstr>
      <vt:lpstr>Направления дальнейших исследований</vt:lpstr>
      <vt:lpstr>Слайд 45</vt:lpstr>
      <vt:lpstr>Слайд 46</vt:lpstr>
      <vt:lpstr>Слайд 47</vt:lpstr>
      <vt:lpstr>Слайд 48</vt:lpstr>
    </vt:vector>
  </TitlesOfParts>
  <Company>ISP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Борисович Бурдонов   Институт Системного Программирования РАН (ИСПРАН)  Исследование одно/двунаправленных распределённых сетей конечным роботом</dc:title>
  <dc:creator>Igor Bourdonov</dc:creator>
  <cp:lastModifiedBy>Burdonov</cp:lastModifiedBy>
  <cp:revision>1463</cp:revision>
  <dcterms:created xsi:type="dcterms:W3CDTF">2004-09-07T08:30:49Z</dcterms:created>
  <dcterms:modified xsi:type="dcterms:W3CDTF">2016-03-16T18:20:48Z</dcterms:modified>
</cp:coreProperties>
</file>