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37"/>
  </p:notesMasterIdLst>
  <p:sldIdLst>
    <p:sldId id="776" r:id="rId2"/>
    <p:sldId id="981" r:id="rId3"/>
    <p:sldId id="982" r:id="rId4"/>
    <p:sldId id="983" r:id="rId5"/>
    <p:sldId id="984" r:id="rId6"/>
    <p:sldId id="988" r:id="rId7"/>
    <p:sldId id="987" r:id="rId8"/>
    <p:sldId id="993" r:id="rId9"/>
    <p:sldId id="991" r:id="rId10"/>
    <p:sldId id="1017" r:id="rId11"/>
    <p:sldId id="1018" r:id="rId12"/>
    <p:sldId id="1019" r:id="rId13"/>
    <p:sldId id="1025" r:id="rId14"/>
    <p:sldId id="1026" r:id="rId15"/>
    <p:sldId id="1021" r:id="rId16"/>
    <p:sldId id="992" r:id="rId17"/>
    <p:sldId id="995" r:id="rId18"/>
    <p:sldId id="994" r:id="rId19"/>
    <p:sldId id="996" r:id="rId20"/>
    <p:sldId id="998" r:id="rId21"/>
    <p:sldId id="1030" r:id="rId22"/>
    <p:sldId id="999" r:id="rId23"/>
    <p:sldId id="1028" r:id="rId24"/>
    <p:sldId id="1023" r:id="rId25"/>
    <p:sldId id="1029" r:id="rId26"/>
    <p:sldId id="1022" r:id="rId27"/>
    <p:sldId id="1010" r:id="rId28"/>
    <p:sldId id="1006" r:id="rId29"/>
    <p:sldId id="1015" r:id="rId30"/>
    <p:sldId id="1011" r:id="rId31"/>
    <p:sldId id="1013" r:id="rId32"/>
    <p:sldId id="1016" r:id="rId33"/>
    <p:sldId id="1031" r:id="rId34"/>
    <p:sldId id="1012" r:id="rId35"/>
    <p:sldId id="757" r:id="rId36"/>
  </p:sldIdLst>
  <p:sldSz cx="9144000" cy="6858000" type="screen4x3"/>
  <p:notesSz cx="6797675" cy="9926638"/>
  <p:embeddedFontLst>
    <p:embeddedFont>
      <p:font typeface="Wingdings 3" pitchFamily="18" charset="2"/>
      <p:regular r:id="rId38"/>
    </p:embeddedFont>
    <p:embeddedFont>
      <p:font typeface="Arial Unicode MS" pitchFamily="34" charset="-128"/>
      <p:regular r:id="rId39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66CCFF"/>
    <a:srgbClr val="0066FF"/>
    <a:srgbClr val="009900"/>
    <a:srgbClr val="FF0000"/>
    <a:srgbClr val="CC00FF"/>
    <a:srgbClr val="F2F0D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 autoAdjust="0"/>
    <p:restoredTop sz="94605" autoAdjust="0"/>
  </p:normalViewPr>
  <p:slideViewPr>
    <p:cSldViewPr>
      <p:cViewPr varScale="1">
        <p:scale>
          <a:sx n="115" d="100"/>
          <a:sy n="115" d="100"/>
        </p:scale>
        <p:origin x="-152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1314" y="-102"/>
      </p:cViewPr>
      <p:guideLst>
        <p:guide orient="horz" pos="3127"/>
        <p:guide pos="2141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defTabSz="915988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 defTabSz="915988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defTabSz="915988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 defTabSz="915988" eaLnBrk="1" hangingPunct="1">
              <a:defRPr sz="1200" b="0" smtClean="0"/>
            </a:lvl1pPr>
          </a:lstStyle>
          <a:p>
            <a:pPr>
              <a:defRPr/>
            </a:pPr>
            <a:fld id="{32C0CD64-7EF3-465B-A71E-05F59BF012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A9558-B14E-4016-8D8B-88DA5E823C03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1AFE82-F808-4FC8-94E3-9A8FD02216AD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D2802F-4B6A-4273-A466-83CA64A3AF20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6DBB73-3EDF-4FA1-8162-6D91859D7D5C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DD49A9-F2A0-4688-8C67-AF08E5D0444F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818046-C426-43AC-B66D-9C6F68580606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F66C3-2520-45F3-874A-5252B7392014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417E8-AFF9-4DE9-935E-F53C898BC0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B0B75-D376-40F8-9255-FABC9D13ADB4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76ADB-C378-4589-BD78-814A812450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F336D-5C95-4E69-B25D-FEF286EF2854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0C685-E933-4322-B7B1-ADB869143C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FE2DA-A8F4-4C08-921A-173A82CAF0F0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185FD-955B-4954-B5D3-CE22E0481B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FCEED-4FD8-4BBB-9A44-F005D5D29F44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A421C-B6F0-4D97-AFBE-5173A334AB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31264-411F-4E59-B32E-7F6983E735A7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EC63-9EEE-4AC7-9CF8-87804AA17B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2C6C6-F42E-4CAA-A273-87F3D30A9D9A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48648-144F-4BC7-A9BD-746F036F20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28D2E-B0B5-4B65-9E5F-8D5E0B660792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6103C-1957-4FE8-B193-CE06D22EAE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94E5D-67C4-449A-8FE3-917BE1A11927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98FF1-83CE-4FD7-9B68-5D285FF415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F4047-FD47-437E-BD0B-F6E4D9BCD64A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CE4BB-6263-414C-9AE9-86BAE7CC80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48668-18E6-494F-8C5D-724F975D7CDB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B6299-AF1C-4165-A2C1-B719E449E6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87096-22C5-42E9-9FDB-83328000D838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392EB-66C7-4254-8559-A33A974966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rgbClr val="E7EDF5"/>
          </a:fgClr>
          <a:bgClr>
            <a:srgbClr val="F1F8F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Click to edit Master text styles</a:t>
            </a:r>
          </a:p>
          <a:p>
            <a:pPr lvl="1"/>
            <a:r>
              <a:rPr lang="ru-RU" altLang="ru-RU" smtClean="0"/>
              <a:t>Second level</a:t>
            </a:r>
          </a:p>
          <a:p>
            <a:pPr lvl="2"/>
            <a:r>
              <a:rPr lang="ru-RU" altLang="ru-RU" smtClean="0"/>
              <a:t>Third level</a:t>
            </a:r>
          </a:p>
          <a:p>
            <a:pPr lvl="3"/>
            <a:r>
              <a:rPr lang="ru-RU" altLang="ru-RU" smtClean="0"/>
              <a:t>Fourth level</a:t>
            </a:r>
          </a:p>
          <a:p>
            <a:pPr lvl="4"/>
            <a:r>
              <a:rPr lang="ru-RU" alt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766EAD69-B2CC-4AFC-81B4-C133D5DEABE9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/>
            </a:lvl1pPr>
          </a:lstStyle>
          <a:p>
            <a:pPr>
              <a:defRPr/>
            </a:pPr>
            <a:fld id="{2E69252E-9182-4B2A-81B1-5B731E61DA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28146D1-30A4-404F-A6CF-E781FEA6295D}" type="slidenum">
              <a:rPr lang="ru-RU" altLang="ru-RU"/>
              <a:pPr/>
              <a:t>1</a:t>
            </a:fld>
            <a:endParaRPr lang="ru-RU" altLang="ru-RU"/>
          </a:p>
        </p:txBody>
      </p:sp>
      <p:pic>
        <p:nvPicPr>
          <p:cNvPr id="2051" name="Picture 2" descr="titul_orig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8" y="68263"/>
            <a:ext cx="8961437" cy="672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2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/>
            </a:p>
          </p:txBody>
        </p:sp>
      </p:grpSp>
      <p:pic>
        <p:nvPicPr>
          <p:cNvPr id="961548" name="Picture 12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816225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49" name="Picture 13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31765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0" name="Picture 14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0938" y="2636838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1" name="Picture 15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4425" y="2995613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2" name="Picture 16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0" y="3355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3" name="Picture 17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4425" y="2816225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20" descr="go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800" y="2500313"/>
            <a:ext cx="10096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1557" name="Text Box 21" descr="Horizontal brick"/>
          <p:cNvSpPr txBox="1">
            <a:spLocks noChangeArrowheads="1"/>
          </p:cNvSpPr>
          <p:nvPr/>
        </p:nvSpPr>
        <p:spPr bwMode="auto">
          <a:xfrm>
            <a:off x="2447925" y="366713"/>
            <a:ext cx="6337300" cy="6194425"/>
          </a:xfrm>
          <a:prstGeom prst="rect">
            <a:avLst/>
          </a:prstGeom>
          <a:pattFill prst="horzBrick">
            <a:fgClr>
              <a:srgbClr val="F8F2DC"/>
            </a:fgClr>
            <a:bgClr>
              <a:srgbClr val="FDFAF1"/>
            </a:bgClr>
          </a:pattFill>
          <a:ln w="57150" cmpd="thickThin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198000" rIns="198000"/>
          <a:lstStyle/>
          <a:p>
            <a:pPr algn="ctr" eaLnBrk="1" hangingPunct="1">
              <a:lnSpc>
                <a:spcPct val="50000"/>
              </a:lnSpc>
              <a:spcAft>
                <a:spcPct val="100000"/>
              </a:spcAft>
              <a:defRPr/>
            </a:pPr>
            <a:endParaRPr lang="ru-RU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3000" dirty="0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Igor </a:t>
            </a:r>
            <a:r>
              <a:rPr lang="en-US" sz="3000" dirty="0" err="1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Burdonov</a:t>
            </a:r>
            <a:endParaRPr lang="ru-RU" sz="3000" dirty="0">
              <a:solidFill>
                <a:srgbClr val="331C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3000" dirty="0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Alexander </a:t>
            </a:r>
            <a:r>
              <a:rPr lang="en-US" sz="3000" dirty="0" err="1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Kossatchev</a:t>
            </a:r>
            <a:endParaRPr lang="ru-RU" sz="3000" dirty="0">
              <a:solidFill>
                <a:srgbClr val="331C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  <a:defRPr/>
            </a:pPr>
            <a:endParaRPr lang="ru-RU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100000"/>
              </a:spcBef>
              <a:defRPr/>
            </a:pPr>
            <a:r>
              <a:rPr lang="en-US" sz="4000" dirty="0"/>
              <a:t>Parallel Calculations</a:t>
            </a:r>
            <a:br>
              <a:rPr lang="en-US" sz="4000" dirty="0"/>
            </a:br>
            <a:r>
              <a:rPr lang="en-US" sz="4000" dirty="0"/>
              <a:t>by Automata</a:t>
            </a:r>
            <a:br>
              <a:rPr lang="en-US" sz="4000" dirty="0"/>
            </a:br>
            <a:r>
              <a:rPr lang="en-US" sz="4000" dirty="0"/>
              <a:t>on dynamically changing graph</a:t>
            </a:r>
            <a:endParaRPr lang="ru-RU" sz="3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ru-RU" sz="3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61558" name="Text Box 22"/>
          <p:cNvSpPr txBox="1">
            <a:spLocks noChangeArrowheads="1"/>
          </p:cNvSpPr>
          <p:nvPr/>
        </p:nvSpPr>
        <p:spPr bwMode="auto">
          <a:xfrm>
            <a:off x="3167063" y="5732463"/>
            <a:ext cx="47847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ru-RU"/>
              <a:t>The Institute for System Programming (ISP)</a:t>
            </a:r>
            <a:br>
              <a:rPr lang="en-US" altLang="ru-RU"/>
            </a:br>
            <a:r>
              <a:rPr lang="en-US" altLang="ru-RU"/>
              <a:t>of the Russian Academy of Sciences (RAS)</a:t>
            </a:r>
            <a:endParaRPr lang="ru-RU" altLang="ru-RU" sz="2000" b="0"/>
          </a:p>
        </p:txBody>
      </p:sp>
      <p:pic>
        <p:nvPicPr>
          <p:cNvPr id="961554" name="Picture 18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584450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6.19796E-6 C 0.00313 -0.00901 0.00643 -0.0178 0.01146 -0.02705 C 0.0165 -0.0363 0.0184 -0.0481 0.03038 -0.05573 C 0.04236 -0.06336 0.07101 -0.07539 0.08368 -0.07261 C 0.09636 -0.06984 0.10469 -0.05087 0.10643 -0.03885 C 0.10816 -0.02682 0.10191 -0.01179 0.09375 6.19796E-6 C 0.08559 0.0118 0.06215 0.01458 0.05712 0.03192 C 0.05209 0.04927 0.05469 0.09043 0.06337 0.10454 C 0.07205 0.11865 0.08733 0.10731 0.10886 0.11633 C 0.13038 0.12535 0.1908 0.13645 0.19254 0.15842 C 0.1941 0.18039 0.1441 0.23289 0.1191 0.24769 C 0.0941 0.26249 0.05851 0.24769 0.04306 0.24769 C 0.02761 0.24769 0.03577 0.24469 0.02674 0.24769 C 0.01771 0.2507 -0.00937 0.25417 -0.01128 0.26643 C -0.01319 0.27868 0.00191 0.31037 0.01528 0.32193 C 0.02865 0.33349 0.05556 0.33326 0.0684 0.33558 C 0.08125 0.33789 0.08663 0.33257 0.09254 0.33558 C 0.09844 0.33858 0.10382 0.34089 0.10382 0.35408 C 0.10382 0.36726 0.09219 0.39871 0.09254 0.41467 C 0.09288 0.43063 0.09566 0.44496 0.10643 0.45005 C 0.11719 0.45514 0.13715 0.45005 0.15712 0.4452 " pathEditMode="relative" rAng="0" ptsTypes="aaaaaaaaaaaaaaaaaaaaA">
                                      <p:cBhvr>
                                        <p:cTn id="9" dur="12500" fill="hold"/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0" presetClass="path" presetSubtype="0" decel="50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0.15712 0.44468 C 0.15903 0.44468 0.16146 0.44329 0.16927 0.44213 C 0.17709 0.4412 0.18993 0.43472 0.20452 0.43912 C 0.2191 0.44375 0.24063 0.47523 0.25677 0.46991 C 0.27309 0.46481 0.29375 0.43264 0.30139 0.40856 C 0.31059 0.38727 0.30643 0.37361 0.30261 0.32292 C 0.29879 0.27245 0.24497 0.12431 0.2783 0.10532 C 0.34375 0.03241 0.44167 0.27546 0.50261 0.20926 C 0.56979 0.13472 0.43785 0.02431 0.50955 -0.05718 C 0.57101 -0.12569 0.60122 0.01389 0.65747 -0.04745 C 0.71111 -0.1081 0.63525 -0.15556 0.68229 -0.21111 C 0.7125 -0.24167 0.72778 -0.22407 0.73924 -0.20926 " pathEditMode="relative" rAng="0" ptsTypes="faaafaffffff">
                                      <p:cBhvr>
                                        <p:cTn id="11" dur="12000" fill="hold"/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" y="-32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0.00208 C 0.03091 -0.0007 0.06198 -0.00301 0.07205 0.01064 C 0.08212 0.02428 0.06875 0.04833 0.06077 0.08487 C 0.05278 0.12141 0.02795 0.18756 0.02396 0.23127 C 0.01997 0.27474 0.02761 0.32423 0.03664 0.34597 C 0.04566 0.36748 0.05764 0.37396 0.07848 0.36008 C 0.09931 0.34644 0.13056 0.30435 0.16198 0.26249 " pathEditMode="relative" rAng="0" ptsTypes="aaaaaaA">
                                      <p:cBhvr>
                                        <p:cTn id="13" dur="9000" fill="hold"/>
                                        <p:tgtEl>
                                          <p:spTgt spid="961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18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1.94444E-6 4.89362E-6 C 0.01684 0.003 0.0342 0.00647 0.04514 0.01341 C 0.0559 0.02035 0.06146 0.02567 0.06441 0.04185 C 0.06753 0.05781 0.06024 0.08903 0.06302 0.11031 C 0.06545 0.13182 0.0743 0.15656 0.0809 0.17067 C 0.08767 0.18455 0.08889 0.18848 0.10295 0.19403 C 0.11701 0.19958 0.14097 0.20189 0.16545 0.20444 " pathEditMode="relative" rAng="0" ptsTypes="aaaaaaA">
                                      <p:cBhvr>
                                        <p:cTn id="15" dur="7500" fill="hold"/>
                                        <p:tgtEl>
                                          <p:spTgt spid="961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10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4.44444E-6 -4.07956E-6 C 0.01701 -0.00671 0.0342 -0.01318 0.04427 -0.00832 C 0.05434 -0.00347 0.05659 0.01064 0.06076 0.02868 C 0.06493 0.04672 0.07048 0.08025 0.06961 0.09968 C 0.06875 0.1191 0.06076 0.1309 0.05555 0.14501 C 0.05034 0.15911 0.03593 0.17692 0.03784 0.18386 C 0.03975 0.1908 0.05694 0.19612 0.06701 0.18733 C 0.07708 0.17854 0.08437 0.1235 0.09861 0.13159 C 0.11284 0.13969 0.13229 0.18779 0.15191 0.23612 " pathEditMode="relative" ptsTypes="aaaaaaaaA">
                                      <p:cBhvr>
                                        <p:cTn id="17" dur="8000" fill="hold"/>
                                        <p:tgtEl>
                                          <p:spTgt spid="961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1.66667E-6 -2.67345E-6 C 0.0309 -0.00162 0.06198 -0.00301 0.07205 0.00509 C 0.08212 0.01318 0.06875 0.02729 0.06077 0.0488 C 0.05278 0.07031 0.02795 0.10916 0.02396 0.13483 C 0.01997 0.1605 0.02761 0.18964 0.03663 0.20236 C 0.04566 0.21508 0.05764 0.21878 0.07847 0.21068 C 0.09931 0.20259 0.13056 0.17784 0.16198 0.15333 " pathEditMode="relative" ptsTypes="aaaaaaA">
                                      <p:cBhvr>
                                        <p:cTn id="19" dur="11000" fill="hold"/>
                                        <p:tgtEl>
                                          <p:spTgt spid="961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3.61111E-6 1.40611E-6 C 0.01614 0.00462 0.03264 0.00971 0.04305 0.02012 C 0.0533 0.03029 0.0585 0.03862 0.06128 0.06244 C 0.06423 0.08649 0.05746 0.13298 0.06007 0.16489 C 0.06232 0.19727 0.07083 0.23427 0.07708 0.25509 C 0.0835 0.2759 0.08472 0.28168 0.09809 0.29024 C 0.11145 0.2981 0.13437 0.30157 0.15764 0.30573 " pathEditMode="relative" rAng="0" ptsTypes="aaaaaaA">
                                      <p:cBhvr>
                                        <p:cTn id="21" dur="8500" fill="hold"/>
                                        <p:tgtEl>
                                          <p:spTgt spid="961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15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4.44444E-6 -4.07956E-6 C 0.01701 -0.00671 0.0342 -0.01318 0.04427 -0.00832 C 0.05434 -0.00347 0.05659 0.01064 0.06076 0.02868 C 0.06493 0.04672 0.07048 0.08025 0.06961 0.09968 C 0.06875 0.1191 0.06076 0.1309 0.05555 0.14501 C 0.05034 0.15911 0.03593 0.17692 0.03784 0.18386 C 0.03975 0.1908 0.05694 0.19612 0.06701 0.18733 C 0.07708 0.17854 0.08437 0.1235 0.09861 0.13159 C 0.11284 0.13969 0.13229 0.18779 0.15191 0.23612 " pathEditMode="relative" ptsTypes="aaaaaaaaA">
                                      <p:cBhvr>
                                        <p:cTn id="23" dur="10000" fill="hold"/>
                                        <p:tgtEl>
                                          <p:spTgt spid="961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6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61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6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B93180DC-5F80-4B6D-8EDD-291D004A7890}" type="slidenum">
              <a:rPr lang="ru-RU" altLang="ru-RU">
                <a:solidFill>
                  <a:schemeClr val="bg2"/>
                </a:solidFill>
              </a:rPr>
              <a:pPr/>
              <a:t>10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11267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</a:t>
            </a:r>
            <a:r>
              <a:rPr lang="en-US" altLang="ru-RU" sz="1400" b="0">
                <a:solidFill>
                  <a:srgbClr val="808080"/>
                </a:solidFill>
              </a:rPr>
              <a:t>34</a:t>
            </a:r>
            <a:r>
              <a:rPr lang="ru-RU" altLang="ru-RU" sz="1400" b="0">
                <a:solidFill>
                  <a:srgbClr val="808080"/>
                </a:solidFill>
              </a:rPr>
              <a:t>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Monitoring of dynamically changing graph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FF0000"/>
                </a:solidFill>
              </a:rPr>
              <a:t>REMINDER</a:t>
            </a:r>
            <a:endParaRPr lang="ru-RU" sz="14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112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4000" smtClean="0"/>
              <a:t>Dynamically changing graph</a:t>
            </a:r>
            <a:br>
              <a:rPr lang="en-US" altLang="ru-RU" sz="4000" smtClean="0"/>
            </a:br>
            <a:r>
              <a:rPr lang="en-US" altLang="ru-RU" sz="3200" smtClean="0"/>
              <a:t>Identification of vertices and numbering of arcs</a:t>
            </a:r>
            <a:endParaRPr lang="ru-RU" altLang="ru-RU" sz="3200" smtClean="0"/>
          </a:p>
        </p:txBody>
      </p:sp>
      <p:sp>
        <p:nvSpPr>
          <p:cNvPr id="11270" name="Text Box 90"/>
          <p:cNvSpPr txBox="1">
            <a:spLocks noChangeArrowheads="1"/>
          </p:cNvSpPr>
          <p:nvPr/>
        </p:nvSpPr>
        <p:spPr bwMode="auto">
          <a:xfrm>
            <a:off x="539750" y="2165350"/>
            <a:ext cx="828040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ts val="1800"/>
              </a:spcBef>
            </a:pPr>
            <a:r>
              <a:rPr lang="en-US" altLang="ru-RU" sz="2400" b="0"/>
              <a:t>n – number of vertices, m – number of arcs</a:t>
            </a:r>
            <a:r>
              <a:rPr lang="ru-RU" altLang="ru-RU" sz="2400" b="0"/>
              <a:t>.</a:t>
            </a:r>
            <a:endParaRPr lang="en-US" altLang="ru-RU" sz="2400" b="0"/>
          </a:p>
          <a:p>
            <a:pPr eaLnBrk="1" hangingPunct="1">
              <a:spcBef>
                <a:spcPts val="1800"/>
              </a:spcBef>
            </a:pPr>
            <a:r>
              <a:rPr lang="en-US" altLang="ru-RU" sz="2400" b="0"/>
              <a:t>Each vertex has unique </a:t>
            </a:r>
            <a:r>
              <a:rPr lang="en-US" altLang="ru-RU" sz="2400" b="0" i="1"/>
              <a:t>vertex identifier</a:t>
            </a:r>
            <a:r>
              <a:rPr lang="ru-RU" altLang="ru-RU" sz="2400" b="0"/>
              <a:t>.</a:t>
            </a:r>
          </a:p>
          <a:p>
            <a:pPr eaLnBrk="1" hangingPunct="1">
              <a:spcBef>
                <a:spcPts val="1800"/>
              </a:spcBef>
            </a:pPr>
            <a:r>
              <a:rPr lang="en-US" altLang="ru-RU" sz="2400" b="0"/>
              <a:t>Automaton obtains identifier of the vertex where it places by primitive “</a:t>
            </a:r>
            <a:r>
              <a:rPr lang="en-US" altLang="ru-RU" sz="2400" b="0" i="1"/>
              <a:t>Get identifier</a:t>
            </a:r>
            <a:r>
              <a:rPr lang="en-US" altLang="ru-RU" sz="2400" b="0"/>
              <a:t>”</a:t>
            </a:r>
            <a:r>
              <a:rPr lang="ru-RU" altLang="ru-RU" sz="2400" b="0"/>
              <a:t>.</a:t>
            </a:r>
          </a:p>
          <a:p>
            <a:pPr eaLnBrk="1" hangingPunct="1">
              <a:spcBef>
                <a:spcPts val="1800"/>
              </a:spcBef>
            </a:pPr>
            <a:r>
              <a:rPr lang="en-US" altLang="ru-RU" sz="2400" b="0">
                <a:solidFill>
                  <a:srgbClr val="000000"/>
                </a:solidFill>
              </a:rPr>
              <a:t>All arcs outgoing from the vertex are </a:t>
            </a:r>
            <a:r>
              <a:rPr lang="en-US" altLang="ru-RU" sz="2400" b="0" i="1">
                <a:solidFill>
                  <a:srgbClr val="000000"/>
                </a:solidFill>
              </a:rPr>
              <a:t>enumerated</a:t>
            </a:r>
            <a:r>
              <a:rPr lang="ru-RU" altLang="ru-RU" sz="2400" b="0">
                <a:solidFill>
                  <a:srgbClr val="000000"/>
                </a:solidFill>
              </a:rPr>
              <a:t>: 1, 2, 3…</a:t>
            </a:r>
          </a:p>
          <a:p>
            <a:pPr eaLnBrk="1" hangingPunct="1">
              <a:spcBef>
                <a:spcPts val="1800"/>
              </a:spcBef>
            </a:pPr>
            <a:r>
              <a:rPr lang="en-US" altLang="ru-RU" sz="2400" b="0">
                <a:solidFill>
                  <a:srgbClr val="000000"/>
                </a:solidFill>
              </a:rPr>
              <a:t>Unique </a:t>
            </a:r>
            <a:r>
              <a:rPr lang="en-US" altLang="ru-RU" sz="2400" b="0" i="1">
                <a:solidFill>
                  <a:srgbClr val="000000"/>
                </a:solidFill>
              </a:rPr>
              <a:t>arc identifier </a:t>
            </a:r>
            <a:r>
              <a:rPr lang="en-US" altLang="ru-RU" sz="2400" b="0">
                <a:solidFill>
                  <a:srgbClr val="000000"/>
                </a:solidFill>
              </a:rPr>
              <a:t>is a couple</a:t>
            </a:r>
            <a:r>
              <a:rPr lang="ru-RU" altLang="ru-RU" sz="2400" b="0">
                <a:solidFill>
                  <a:srgbClr val="000000"/>
                </a:solidFill>
              </a:rPr>
              <a:t/>
            </a:r>
            <a:br>
              <a:rPr lang="ru-RU" altLang="ru-RU" sz="2400" b="0">
                <a:solidFill>
                  <a:srgbClr val="000000"/>
                </a:solidFill>
              </a:rPr>
            </a:br>
            <a:r>
              <a:rPr lang="ru-RU" altLang="ru-RU" sz="2400" b="0">
                <a:solidFill>
                  <a:srgbClr val="000000"/>
                </a:solidFill>
              </a:rPr>
              <a:t>(</a:t>
            </a:r>
            <a:r>
              <a:rPr lang="en-US" altLang="ru-RU" sz="2400" b="0"/>
              <a:t>identifier of the arc head</a:t>
            </a:r>
            <a:r>
              <a:rPr lang="ru-RU" altLang="ru-RU" sz="2400" b="0">
                <a:solidFill>
                  <a:srgbClr val="000000"/>
                </a:solidFill>
              </a:rPr>
              <a:t>, </a:t>
            </a:r>
            <a:r>
              <a:rPr lang="en-US" altLang="ru-RU" sz="2400" b="0">
                <a:solidFill>
                  <a:srgbClr val="000000"/>
                </a:solidFill>
              </a:rPr>
              <a:t>arc number</a:t>
            </a:r>
            <a:r>
              <a:rPr lang="ru-RU" altLang="ru-RU" sz="2400" b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spcBef>
                <a:spcPts val="1800"/>
              </a:spcBef>
            </a:pPr>
            <a:r>
              <a:rPr lang="en-US" altLang="ru-RU" sz="2400" b="0">
                <a:solidFill>
                  <a:srgbClr val="000000"/>
                </a:solidFill>
              </a:rPr>
              <a:t>The number of such couples are equal to m.</a:t>
            </a:r>
            <a:endParaRPr lang="ru-RU" altLang="ru-RU" sz="2400" b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739A7059-BBF2-4FFD-9BDF-43386B8743A0}" type="slidenum">
              <a:rPr lang="ru-RU" altLang="ru-RU">
                <a:solidFill>
                  <a:schemeClr val="bg2"/>
                </a:solidFill>
              </a:rPr>
              <a:pPr/>
              <a:t>11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12291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</a:t>
            </a:r>
            <a:r>
              <a:rPr lang="en-US" altLang="ru-RU" sz="1400" b="0">
                <a:solidFill>
                  <a:srgbClr val="808080"/>
                </a:solidFill>
              </a:rPr>
              <a:t>34</a:t>
            </a:r>
            <a:r>
              <a:rPr lang="ru-RU" altLang="ru-RU" sz="1400" b="0">
                <a:solidFill>
                  <a:srgbClr val="808080"/>
                </a:solidFill>
              </a:rPr>
              <a:t>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Monitoring of dynamically changing graph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FF0000"/>
                </a:solidFill>
              </a:rPr>
              <a:t>REMINDER</a:t>
            </a:r>
            <a:endParaRPr lang="ru-RU" sz="14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122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4000" smtClean="0"/>
              <a:t>Dynamically changing graph </a:t>
            </a:r>
            <a:r>
              <a:rPr lang="en-US" altLang="ru-RU" sz="3200" smtClean="0"/>
              <a:t>Message transmission</a:t>
            </a:r>
            <a:endParaRPr lang="ru-RU" altLang="ru-RU" sz="4000" smtClean="0"/>
          </a:p>
        </p:txBody>
      </p:sp>
      <p:sp>
        <p:nvSpPr>
          <p:cNvPr id="12294" name="Text Box 90"/>
          <p:cNvSpPr txBox="1">
            <a:spLocks noChangeArrowheads="1"/>
          </p:cNvSpPr>
          <p:nvPr/>
        </p:nvSpPr>
        <p:spPr bwMode="auto">
          <a:xfrm>
            <a:off x="360363" y="1743075"/>
            <a:ext cx="8532812" cy="438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ts val="1800"/>
              </a:spcBef>
            </a:pPr>
            <a:r>
              <a:rPr lang="en-US" altLang="ru-RU" sz="2400" b="0"/>
              <a:t>[Automaton at] the arc head sends a message by means of the primitive “Send” with parameters “message” and “arc number”.</a:t>
            </a:r>
            <a:endParaRPr lang="ru-RU" altLang="ru-RU" sz="2400" b="0"/>
          </a:p>
          <a:p>
            <a:pPr eaLnBrk="1" hangingPunct="1">
              <a:spcBef>
                <a:spcPts val="1800"/>
              </a:spcBef>
            </a:pPr>
            <a:r>
              <a:rPr lang="en-US" altLang="ru-RU" sz="2400" b="0"/>
              <a:t>Only one message can be transmitted simultaneously on the arc</a:t>
            </a:r>
            <a:r>
              <a:rPr lang="ru-RU" altLang="ru-RU" sz="2400" b="0"/>
              <a:t>.</a:t>
            </a:r>
          </a:p>
          <a:p>
            <a:pPr eaLnBrk="1" hangingPunct="1">
              <a:spcBef>
                <a:spcPts val="1800"/>
              </a:spcBef>
            </a:pPr>
            <a:r>
              <a:rPr lang="en-US" altLang="ru-RU" sz="2400" b="0"/>
              <a:t>When a message is transmitting the arc is busy otherwise it’s free</a:t>
            </a:r>
            <a:r>
              <a:rPr lang="ru-RU" altLang="ru-RU" sz="2400" b="0"/>
              <a:t>.</a:t>
            </a:r>
          </a:p>
          <a:p>
            <a:pPr eaLnBrk="1" hangingPunct="1">
              <a:spcBef>
                <a:spcPts val="1800"/>
              </a:spcBef>
            </a:pPr>
            <a:r>
              <a:rPr lang="en-US" altLang="ru-RU" sz="2400" b="0"/>
              <a:t>The arc becomes free when the message is obtained by the [automaton at the] arc tail. </a:t>
            </a:r>
            <a:br>
              <a:rPr lang="en-US" altLang="ru-RU" sz="2400" b="0"/>
            </a:br>
            <a:r>
              <a:rPr lang="en-US" altLang="ru-RU" sz="2400" b="0"/>
              <a:t>At this moment the signal “</a:t>
            </a:r>
            <a:r>
              <a:rPr lang="en-US" altLang="ru-RU" sz="2400" b="0" i="1"/>
              <a:t>Arc clearing</a:t>
            </a:r>
            <a:r>
              <a:rPr lang="en-US" altLang="ru-RU" sz="2400" b="0"/>
              <a:t>” is generated (parameter: arc number).</a:t>
            </a:r>
            <a:endParaRPr lang="ru-RU" altLang="ru-RU" sz="24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BC9A7628-89E6-4D26-A6B4-B863E0506390}" type="slidenum">
              <a:rPr lang="ru-RU" altLang="ru-RU">
                <a:solidFill>
                  <a:schemeClr val="bg2"/>
                </a:solidFill>
              </a:rPr>
              <a:pPr/>
              <a:t>12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13315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</a:t>
            </a:r>
            <a:r>
              <a:rPr lang="en-US" altLang="ru-RU" sz="1400" b="0">
                <a:solidFill>
                  <a:srgbClr val="808080"/>
                </a:solidFill>
              </a:rPr>
              <a:t>34</a:t>
            </a:r>
            <a:r>
              <a:rPr lang="ru-RU" altLang="ru-RU" sz="1400" b="0">
                <a:solidFill>
                  <a:srgbClr val="808080"/>
                </a:solidFill>
              </a:rPr>
              <a:t>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Monitoring of dynamically changing graph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FF0000"/>
                </a:solidFill>
              </a:rPr>
              <a:t>REMINDER</a:t>
            </a:r>
            <a:endParaRPr lang="ru-RU" sz="14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133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4000" smtClean="0"/>
              <a:t>Dynamically changing graph</a:t>
            </a:r>
            <a:br>
              <a:rPr lang="en-US" altLang="ru-RU" sz="4000" smtClean="0"/>
            </a:br>
            <a:r>
              <a:rPr lang="en-US" altLang="ru-RU" sz="3200" smtClean="0">
                <a:solidFill>
                  <a:srgbClr val="000000"/>
                </a:solidFill>
              </a:rPr>
              <a:t>Graph changing</a:t>
            </a:r>
            <a:endParaRPr lang="ru-RU" altLang="ru-RU" sz="3200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3238" y="5049838"/>
            <a:ext cx="78486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2000" b="0">
                <a:solidFill>
                  <a:srgbClr val="000000"/>
                </a:solidFill>
              </a:rPr>
              <a:t>"Long-living" arc – at least 1 tick doesn’t change.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ru-RU" sz="2000">
                <a:solidFill>
                  <a:srgbClr val="000000"/>
                </a:solidFill>
              </a:rPr>
              <a:t>The ASSUMPTION:</a:t>
            </a:r>
            <a:r>
              <a:rPr lang="en-US" altLang="ru-RU" sz="2000" b="0">
                <a:solidFill>
                  <a:srgbClr val="000000"/>
                </a:solidFill>
              </a:rPr>
              <a:t> During each moment of time</a:t>
            </a:r>
            <a:br>
              <a:rPr lang="en-US" altLang="ru-RU" sz="2000" b="0">
                <a:solidFill>
                  <a:srgbClr val="000000"/>
                </a:solidFill>
              </a:rPr>
            </a:br>
            <a:r>
              <a:rPr lang="en-US" altLang="ru-RU" sz="2000" b="0">
                <a:solidFill>
                  <a:srgbClr val="000000"/>
                </a:solidFill>
              </a:rPr>
              <a:t>"long-living" arcs </a:t>
            </a:r>
            <a:r>
              <a:rPr lang="en-US" altLang="ru-RU" sz="2000" b="0"/>
              <a:t>generated strongly connected spanning subgraph</a:t>
            </a:r>
            <a:r>
              <a:rPr lang="en-US" altLang="ru-RU" sz="2000" b="0">
                <a:solidFill>
                  <a:srgbClr val="000000"/>
                </a:solidFill>
              </a:rPr>
              <a:t>.</a:t>
            </a:r>
            <a:endParaRPr lang="ru-RU" altLang="ru-RU" sz="2000" b="0">
              <a:solidFill>
                <a:srgbClr val="000000"/>
              </a:solidFill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34925" y="62801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34925" y="61007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3321" name="Text Box 90"/>
          <p:cNvSpPr txBox="1">
            <a:spLocks noChangeArrowheads="1"/>
          </p:cNvSpPr>
          <p:nvPr/>
        </p:nvSpPr>
        <p:spPr bwMode="auto">
          <a:xfrm>
            <a:off x="539750" y="1520825"/>
            <a:ext cx="8280400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ts val="1800"/>
              </a:spcBef>
            </a:pPr>
            <a:r>
              <a:rPr lang="en-US" altLang="ru-RU" sz="2000" b="0"/>
              <a:t>Only arcs can be changed, the vertex are permanent.</a:t>
            </a:r>
            <a:endParaRPr lang="ru-RU" altLang="ru-RU" sz="2000" b="0"/>
          </a:p>
          <a:p>
            <a:pPr eaLnBrk="1" hangingPunct="1">
              <a:spcBef>
                <a:spcPts val="1200"/>
              </a:spcBef>
            </a:pPr>
            <a:r>
              <a:rPr lang="en-US" altLang="ru-RU" sz="2000" b="0" u="sng"/>
              <a:t>The appearance of the arc</a:t>
            </a:r>
            <a:r>
              <a:rPr lang="ru-RU" altLang="ru-RU" sz="2000" b="0"/>
              <a:t>. </a:t>
            </a:r>
            <a:r>
              <a:rPr lang="en-US" altLang="ru-RU" sz="2000" b="0"/>
              <a:t>A signal of </a:t>
            </a:r>
            <a:r>
              <a:rPr lang="en-US" altLang="ru-RU" sz="2000" b="0" i="1"/>
              <a:t>arc appearance </a:t>
            </a:r>
            <a:r>
              <a:rPr lang="en-US" altLang="ru-RU" sz="2000" b="0"/>
              <a:t>is generated.</a:t>
            </a:r>
            <a:endParaRPr lang="ru-RU" altLang="ru-RU" sz="2000" b="0"/>
          </a:p>
          <a:p>
            <a:pPr eaLnBrk="1" hangingPunct="1">
              <a:spcBef>
                <a:spcPts val="1200"/>
              </a:spcBef>
            </a:pPr>
            <a:r>
              <a:rPr lang="en-US" altLang="ru-RU" sz="2000" b="0" u="sng">
                <a:solidFill>
                  <a:srgbClr val="000000"/>
                </a:solidFill>
              </a:rPr>
              <a:t>Disappearance of the arc</a:t>
            </a:r>
            <a:r>
              <a:rPr lang="ru-RU" altLang="ru-RU" sz="2000" b="0">
                <a:solidFill>
                  <a:srgbClr val="000000"/>
                </a:solidFill>
              </a:rPr>
              <a:t>. </a:t>
            </a:r>
            <a:r>
              <a:rPr lang="en-US" altLang="ru-RU" sz="2000" b="0">
                <a:solidFill>
                  <a:srgbClr val="000000"/>
                </a:solidFill>
              </a:rPr>
              <a:t>If on an arc the message was transferred it is lost , and the signal of disappearance of an arc is generated.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ru-RU" sz="2000" b="0" u="sng">
                <a:solidFill>
                  <a:srgbClr val="000000"/>
                </a:solidFill>
              </a:rPr>
              <a:t>Change of an arc tail</a:t>
            </a:r>
            <a:r>
              <a:rPr lang="en-US" altLang="ru-RU" sz="2000" b="0">
                <a:solidFill>
                  <a:srgbClr val="000000"/>
                </a:solidFill>
              </a:rPr>
              <a:t>. Any signals it is not generated. If the message was transferred on an arc , it continues to be transferred on an arc, but will get in a new arc tail.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The automaton at the arc head receives the signal.</a:t>
            </a:r>
            <a:br>
              <a:rPr lang="en-US" altLang="ru-RU" sz="2000" b="0">
                <a:solidFill>
                  <a:srgbClr val="000000"/>
                </a:solidFill>
              </a:rPr>
            </a:br>
            <a:r>
              <a:rPr lang="en-US" altLang="ru-RU" sz="2000" b="0">
                <a:solidFill>
                  <a:srgbClr val="000000"/>
                </a:solidFill>
              </a:rPr>
              <a:t>Parameter of the signal: arc number.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FBEC7BDD-F30B-46D9-B304-C3F1870E8A97}" type="slidenum">
              <a:rPr lang="ru-RU" altLang="ru-RU">
                <a:solidFill>
                  <a:schemeClr val="bg2"/>
                </a:solidFill>
              </a:rPr>
              <a:pPr/>
              <a:t>13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14339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</a:t>
            </a:r>
            <a:r>
              <a:rPr lang="en-US" altLang="ru-RU" sz="1400" b="0">
                <a:solidFill>
                  <a:srgbClr val="808080"/>
                </a:solidFill>
              </a:rPr>
              <a:t>34</a:t>
            </a:r>
            <a:r>
              <a:rPr lang="ru-RU" altLang="ru-RU" sz="1400" b="0">
                <a:solidFill>
                  <a:srgbClr val="808080"/>
                </a:solidFill>
              </a:rPr>
              <a:t>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Monitoring of dynamically changing graph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FF0000"/>
                </a:solidFill>
              </a:rPr>
              <a:t>REMINDER</a:t>
            </a:r>
            <a:endParaRPr lang="ru-RU" sz="14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143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4000" smtClean="0"/>
              <a:t>Dynamically changing graph </a:t>
            </a:r>
            <a:br>
              <a:rPr lang="en-US" altLang="ru-RU" sz="4000" smtClean="0"/>
            </a:br>
            <a:r>
              <a:rPr lang="en-US" altLang="ru-RU" sz="3200" smtClean="0">
                <a:solidFill>
                  <a:srgbClr val="000000"/>
                </a:solidFill>
              </a:rPr>
              <a:t>Automaton </a:t>
            </a:r>
            <a:r>
              <a:rPr lang="en-US" altLang="ru-RU" sz="3200" smtClean="0"/>
              <a:t>queue</a:t>
            </a:r>
            <a:r>
              <a:rPr lang="en-US" altLang="ru-RU" sz="3200" smtClean="0">
                <a:solidFill>
                  <a:srgbClr val="000000"/>
                </a:solidFill>
              </a:rPr>
              <a:t> of input symbols</a:t>
            </a:r>
            <a:endParaRPr lang="ru-RU" altLang="ru-RU" sz="3200" smtClean="0">
              <a:solidFill>
                <a:srgbClr val="000000"/>
              </a:solidFill>
            </a:endParaRPr>
          </a:p>
        </p:txBody>
      </p:sp>
      <p:sp>
        <p:nvSpPr>
          <p:cNvPr id="15366" name="Text Box 90"/>
          <p:cNvSpPr txBox="1">
            <a:spLocks noChangeArrowheads="1"/>
          </p:cNvSpPr>
          <p:nvPr/>
        </p:nvSpPr>
        <p:spPr bwMode="auto">
          <a:xfrm>
            <a:off x="539750" y="1520825"/>
            <a:ext cx="828040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ts val="18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Input symbols of the automaton: signals from outgoing arcs and messages on ingoing arcs. Queue of input symbols.</a:t>
            </a:r>
            <a:r>
              <a:rPr lang="ru-RU" altLang="ru-RU" sz="2000" b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ts val="1800"/>
              </a:spcBef>
            </a:pPr>
            <a:r>
              <a:rPr lang="en-US" altLang="ru-RU" sz="2400">
                <a:solidFill>
                  <a:srgbClr val="0000FF"/>
                </a:solidFill>
              </a:rPr>
              <a:t>The queue can contain no more than one signal for each outgoing arc</a:t>
            </a:r>
            <a:r>
              <a:rPr lang="ru-RU" altLang="ru-RU" sz="2400" b="0">
                <a:solidFill>
                  <a:srgbClr val="0000FF"/>
                </a:solidFill>
              </a:rPr>
              <a:t>.</a:t>
            </a:r>
            <a:endParaRPr lang="en-US" altLang="ru-RU" sz="2400">
              <a:solidFill>
                <a:srgbClr val="0000FF"/>
              </a:solidFill>
            </a:endParaRPr>
          </a:p>
          <a:p>
            <a:pPr eaLnBrk="1" hangingPunct="1">
              <a:spcBef>
                <a:spcPts val="1800"/>
              </a:spcBef>
            </a:pPr>
            <a:r>
              <a:rPr lang="en-US" altLang="ru-RU" sz="2000">
                <a:solidFill>
                  <a:srgbClr val="C00000"/>
                </a:solidFill>
              </a:rPr>
              <a:t>Why?</a:t>
            </a:r>
            <a:r>
              <a:rPr lang="en-US" altLang="ru-RU" sz="2000">
                <a:solidFill>
                  <a:srgbClr val="008000"/>
                </a:solidFill>
              </a:rPr>
              <a:t> Because</a:t>
            </a:r>
            <a:r>
              <a:rPr lang="en-US" altLang="ru-RU" sz="2000" b="0">
                <a:solidFill>
                  <a:srgbClr val="000000"/>
                </a:solidFill>
              </a:rPr>
              <a:t>, if the signal is generated, when the previous signal for the same arc isn’t dequeued, the new signal replaces itself an old signal. Such new signal can be only a signal of arc appearance</a:t>
            </a:r>
            <a:r>
              <a:rPr lang="ru-RU" altLang="ru-RU" sz="2000" b="0">
                <a:solidFill>
                  <a:srgbClr val="000000"/>
                </a:solidFill>
              </a:rPr>
              <a:t>. </a:t>
            </a:r>
          </a:p>
          <a:p>
            <a:pPr lvl="1" eaLnBrk="1" hangingPunct="1">
              <a:spcBef>
                <a:spcPts val="1800"/>
              </a:spcBef>
            </a:pPr>
            <a:r>
              <a:rPr lang="en-US" altLang="ru-RU" sz="2000" b="0" u="sng">
                <a:solidFill>
                  <a:srgbClr val="000000"/>
                </a:solidFill>
              </a:rPr>
              <a:t>Scheme of signal</a:t>
            </a:r>
            <a:r>
              <a:rPr lang="ru-RU" altLang="ru-RU" sz="2000" b="0" u="sng">
                <a:solidFill>
                  <a:srgbClr val="000000"/>
                </a:solidFill>
              </a:rPr>
              <a:t> replacement</a:t>
            </a:r>
            <a:r>
              <a:rPr lang="en-US" altLang="ru-RU" sz="2000" b="0">
                <a:solidFill>
                  <a:srgbClr val="000000"/>
                </a:solidFill>
              </a:rPr>
              <a:t>:</a:t>
            </a:r>
          </a:p>
          <a:p>
            <a:pPr eaLnBrk="1" hangingPunct="1">
              <a:spcBef>
                <a:spcPts val="6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	Clearing, then appearance 		</a:t>
            </a:r>
            <a:r>
              <a:rPr lang="en-US" altLang="ru-RU" sz="2000" b="0">
                <a:solidFill>
                  <a:srgbClr val="000000"/>
                </a:solidFill>
                <a:cs typeface="Arial" charset="0"/>
              </a:rPr>
              <a:t>→</a:t>
            </a:r>
            <a:r>
              <a:rPr lang="en-US" altLang="ru-RU" sz="2000" b="0">
                <a:solidFill>
                  <a:srgbClr val="000000"/>
                </a:solidFill>
              </a:rPr>
              <a:t> appearance</a:t>
            </a:r>
          </a:p>
          <a:p>
            <a:pPr eaLnBrk="1" hangingPunct="1">
              <a:spcBef>
                <a:spcPts val="6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	Disappearance, then appearance 	</a:t>
            </a:r>
            <a:r>
              <a:rPr lang="en-US" altLang="ru-RU" b="0">
                <a:solidFill>
                  <a:srgbClr val="000000"/>
                </a:solidFill>
              </a:rPr>
              <a:t>→</a:t>
            </a:r>
            <a:r>
              <a:rPr lang="en-US" altLang="ru-RU" sz="2000" b="0">
                <a:solidFill>
                  <a:srgbClr val="000000"/>
                </a:solidFill>
              </a:rPr>
              <a:t> appearance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	Appearance, then appearance 		</a:t>
            </a:r>
            <a:r>
              <a:rPr lang="en-US" altLang="ru-RU" b="0">
                <a:solidFill>
                  <a:srgbClr val="000000"/>
                </a:solidFill>
              </a:rPr>
              <a:t>→</a:t>
            </a:r>
            <a:r>
              <a:rPr lang="en-US" altLang="ru-RU" sz="2000" b="0">
                <a:solidFill>
                  <a:srgbClr val="000000"/>
                </a:solidFill>
              </a:rPr>
              <a:t> appearance</a:t>
            </a:r>
            <a:endParaRPr lang="ru-RU" altLang="ru-RU" sz="2000" b="0">
              <a:solidFill>
                <a:srgbClr val="000000"/>
              </a:solidFill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34925" y="59134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34925" y="62801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34925" y="61007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5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5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A7BFAD63-969D-449E-B09D-4F00A7BB9E3D}" type="slidenum">
              <a:rPr lang="ru-RU" altLang="ru-RU">
                <a:solidFill>
                  <a:schemeClr val="bg2"/>
                </a:solidFill>
              </a:rPr>
              <a:pPr/>
              <a:t>14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15363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</a:t>
            </a:r>
            <a:r>
              <a:rPr lang="en-US" altLang="ru-RU" sz="1400" b="0">
                <a:solidFill>
                  <a:srgbClr val="808080"/>
                </a:solidFill>
              </a:rPr>
              <a:t>34</a:t>
            </a:r>
            <a:r>
              <a:rPr lang="ru-RU" altLang="ru-RU" sz="1400" b="0">
                <a:solidFill>
                  <a:srgbClr val="808080"/>
                </a:solidFill>
              </a:rPr>
              <a:t>)</a:t>
            </a: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Monitoring of dynamically changing graph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FF0000"/>
                </a:solidFill>
              </a:rPr>
              <a:t>REMINDER</a:t>
            </a:r>
            <a:endParaRPr lang="ru-RU" sz="14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153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4000" smtClean="0"/>
              <a:t>Dynamically changing graph </a:t>
            </a:r>
            <a:br>
              <a:rPr lang="en-US" altLang="ru-RU" sz="4000" smtClean="0"/>
            </a:br>
            <a:r>
              <a:rPr lang="en-US" altLang="ru-RU" sz="3200" smtClean="0"/>
              <a:t>Automaton queue of input symbols</a:t>
            </a:r>
            <a:endParaRPr lang="ru-RU" altLang="ru-RU" sz="3200" smtClean="0"/>
          </a:p>
        </p:txBody>
      </p:sp>
      <p:sp>
        <p:nvSpPr>
          <p:cNvPr id="15366" name="Text Box 90"/>
          <p:cNvSpPr txBox="1">
            <a:spLocks noChangeArrowheads="1"/>
          </p:cNvSpPr>
          <p:nvPr/>
        </p:nvSpPr>
        <p:spPr bwMode="auto">
          <a:xfrm>
            <a:off x="539750" y="1520825"/>
            <a:ext cx="82804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ts val="18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Input symbols of the automaton: signals from outgoing arcs and messages on ingoing arcs. Queue of input symbols.</a:t>
            </a:r>
            <a:r>
              <a:rPr lang="ru-RU" altLang="ru-RU" sz="2000" b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ru-RU" sz="2000" b="0">
                <a:solidFill>
                  <a:srgbClr val="0000FF"/>
                </a:solidFill>
              </a:rPr>
              <a:t>The queue can contain no more than one signal for each outgoing arc.</a:t>
            </a:r>
          </a:p>
          <a:p>
            <a:pPr eaLnBrk="1" hangingPunct="1">
              <a:spcBef>
                <a:spcPts val="1800"/>
              </a:spcBef>
            </a:pPr>
            <a:r>
              <a:rPr lang="en-US" altLang="ru-RU" sz="2400">
                <a:solidFill>
                  <a:srgbClr val="0000FF"/>
                </a:solidFill>
              </a:rPr>
              <a:t>The queue can contain no more than one message for each ingoing arc</a:t>
            </a:r>
            <a:r>
              <a:rPr lang="ru-RU" altLang="ru-RU" sz="2400" b="0">
                <a:solidFill>
                  <a:srgbClr val="0000FF"/>
                </a:solidFill>
              </a:rPr>
              <a:t>.</a:t>
            </a:r>
            <a:endParaRPr lang="en-US" altLang="ru-RU" sz="2400">
              <a:solidFill>
                <a:srgbClr val="0000FF"/>
              </a:solidFill>
            </a:endParaRPr>
          </a:p>
          <a:p>
            <a:pPr eaLnBrk="1" hangingPunct="1">
              <a:spcBef>
                <a:spcPts val="1800"/>
              </a:spcBef>
            </a:pPr>
            <a:r>
              <a:rPr lang="en-US" altLang="ru-RU" sz="2000">
                <a:solidFill>
                  <a:srgbClr val="C00000"/>
                </a:solidFill>
              </a:rPr>
              <a:t>Why</a:t>
            </a:r>
            <a:r>
              <a:rPr lang="ru-RU" altLang="ru-RU" sz="2000">
                <a:solidFill>
                  <a:srgbClr val="C00000"/>
                </a:solidFill>
              </a:rPr>
              <a:t>?</a:t>
            </a:r>
            <a:r>
              <a:rPr lang="ru-RU" altLang="ru-RU" sz="2000" b="0">
                <a:solidFill>
                  <a:srgbClr val="000000"/>
                </a:solidFill>
              </a:rPr>
              <a:t> </a:t>
            </a:r>
            <a:r>
              <a:rPr lang="en-US" altLang="ru-RU" sz="2000">
                <a:solidFill>
                  <a:srgbClr val="008000"/>
                </a:solidFill>
              </a:rPr>
              <a:t>Because</a:t>
            </a:r>
            <a:r>
              <a:rPr lang="ru-RU" altLang="ru-RU" sz="2000" b="0"/>
              <a:t> </a:t>
            </a:r>
            <a:r>
              <a:rPr lang="en-US" altLang="ru-RU" sz="2000" b="0"/>
              <a:t>t</a:t>
            </a:r>
            <a:r>
              <a:rPr lang="en-US" altLang="ru-RU" sz="2000" b="0">
                <a:solidFill>
                  <a:srgbClr val="000000"/>
                </a:solidFill>
              </a:rPr>
              <a:t>he signal of clearing of an arc is generated not when the message has reached an arc tail and is put in queue but when the automaton dequeues this message. </a:t>
            </a:r>
            <a:endParaRPr lang="ru-RU" altLang="ru-RU" sz="2000" b="0">
              <a:solidFill>
                <a:srgbClr val="000000"/>
              </a:solidFill>
            </a:endParaRPr>
          </a:p>
          <a:p>
            <a:pPr eaLnBrk="1" hangingPunct="1">
              <a:spcBef>
                <a:spcPts val="18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The length of queue does is at most the degree of vertex, i.e. it is at most 2m (the loop is considered 2 times).</a:t>
            </a:r>
            <a:endParaRPr lang="ru-RU" altLang="ru-RU" sz="2000" b="0">
              <a:solidFill>
                <a:srgbClr val="000000"/>
              </a:solidFill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34925" y="62801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34925" y="61007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ru-RU" smtClean="0"/>
              <a:t>Dynamically changing graph</a:t>
            </a:r>
            <a:endParaRPr lang="ru-RU" altLang="ru-RU" smtClean="0"/>
          </a:p>
        </p:txBody>
      </p:sp>
      <p:sp>
        <p:nvSpPr>
          <p:cNvPr id="1638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B8FFE403-E858-4228-939E-6E91D42296BF}" type="slidenum">
              <a:rPr lang="ru-RU" altLang="ru-RU">
                <a:solidFill>
                  <a:schemeClr val="bg2"/>
                </a:solidFill>
              </a:rPr>
              <a:pPr/>
              <a:t>15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16388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34925" y="5553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34925" y="57340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4925" y="59134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369888" y="1341438"/>
            <a:ext cx="84867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2000" b="0">
                <a:solidFill>
                  <a:srgbClr val="000000"/>
                </a:solidFill>
              </a:rPr>
              <a:t>If graphs dynamically changes, then the trees should change dynamically.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ru-RU" sz="2400">
                <a:solidFill>
                  <a:srgbClr val="C00000"/>
                </a:solidFill>
              </a:rPr>
              <a:t>PROBLEM</a:t>
            </a:r>
            <a:r>
              <a:rPr lang="en-US" altLang="ru-RU" sz="2400" b="0">
                <a:solidFill>
                  <a:srgbClr val="000000"/>
                </a:solidFill>
              </a:rPr>
              <a:t>: Change of an arc of a tree, generally,</a:t>
            </a:r>
          </a:p>
          <a:p>
            <a:pPr eaLnBrk="1" hangingPunct="1"/>
            <a:r>
              <a:rPr lang="en-US" altLang="ru-RU" sz="2400" b="0">
                <a:solidFill>
                  <a:srgbClr val="000000"/>
                </a:solidFill>
              </a:rPr>
              <a:t>should lead to reorganization of whole tree. 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ru-RU" sz="2400">
                <a:solidFill>
                  <a:srgbClr val="008000"/>
                </a:solidFill>
              </a:rPr>
              <a:t>The DECISION</a:t>
            </a:r>
            <a:r>
              <a:rPr lang="en-US" altLang="ru-RU" sz="2400" b="0">
                <a:solidFill>
                  <a:srgbClr val="000000"/>
                </a:solidFill>
              </a:rPr>
              <a:t>: the Virtual tree:</a:t>
            </a:r>
            <a:br>
              <a:rPr lang="en-US" altLang="ru-RU" sz="2400" b="0">
                <a:solidFill>
                  <a:srgbClr val="000000"/>
                </a:solidFill>
              </a:rPr>
            </a:br>
            <a:r>
              <a:rPr lang="en-US" altLang="ru-RU" sz="2400" b="0">
                <a:solidFill>
                  <a:srgbClr val="000000"/>
                </a:solidFill>
              </a:rPr>
              <a:t>instead of arc</a:t>
            </a:r>
            <a:r>
              <a:rPr lang="en-US" altLang="ru-RU" sz="2400">
                <a:solidFill>
                  <a:srgbClr val="000000"/>
                </a:solidFill>
              </a:rPr>
              <a:t> A→B</a:t>
            </a:r>
            <a:r>
              <a:rPr lang="en-US" altLang="ru-RU" sz="2400" b="0">
                <a:solidFill>
                  <a:srgbClr val="000000"/>
                </a:solidFill>
              </a:rPr>
              <a:t> pair vertices (</a:t>
            </a:r>
            <a:r>
              <a:rPr lang="en-US" altLang="ru-RU" sz="2400">
                <a:solidFill>
                  <a:srgbClr val="000000"/>
                </a:solidFill>
              </a:rPr>
              <a:t>A</a:t>
            </a:r>
            <a:r>
              <a:rPr lang="en-US" altLang="ru-RU" sz="2400" b="0">
                <a:solidFill>
                  <a:srgbClr val="000000"/>
                </a:solidFill>
              </a:rPr>
              <a:t>,</a:t>
            </a:r>
            <a:r>
              <a:rPr lang="en-US" altLang="ru-RU" sz="2400">
                <a:solidFill>
                  <a:srgbClr val="000000"/>
                </a:solidFill>
              </a:rPr>
              <a:t> B</a:t>
            </a:r>
            <a:r>
              <a:rPr lang="en-US" altLang="ru-RU" sz="2400" b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At distribution of the message by "fan", as in the case of the monitoring,</a:t>
            </a:r>
            <a:br>
              <a:rPr lang="en-US" altLang="ru-RU" sz="2000" b="0">
                <a:solidFill>
                  <a:srgbClr val="000000"/>
                </a:solidFill>
              </a:rPr>
            </a:br>
            <a:r>
              <a:rPr lang="en-US" altLang="ru-RU" sz="2000" b="0">
                <a:solidFill>
                  <a:srgbClr val="000000"/>
                </a:solidFill>
              </a:rPr>
              <a:t>the message will be transferred from</a:t>
            </a:r>
            <a:r>
              <a:rPr lang="en-US" altLang="ru-RU" sz="2000">
                <a:solidFill>
                  <a:srgbClr val="000000"/>
                </a:solidFill>
              </a:rPr>
              <a:t> A</a:t>
            </a:r>
            <a:r>
              <a:rPr lang="en-US" altLang="ru-RU" sz="2000" b="0">
                <a:solidFill>
                  <a:srgbClr val="000000"/>
                </a:solidFill>
              </a:rPr>
              <a:t> to</a:t>
            </a:r>
            <a:r>
              <a:rPr lang="en-US" altLang="ru-RU" sz="2000">
                <a:solidFill>
                  <a:srgbClr val="000000"/>
                </a:solidFill>
              </a:rPr>
              <a:t> B</a:t>
            </a:r>
            <a:r>
              <a:rPr lang="en-US" altLang="ru-RU" sz="2000" b="0">
                <a:solidFill>
                  <a:srgbClr val="000000"/>
                </a:solidFill>
              </a:rPr>
              <a:t>, only not on an arc, but on any path (a route without self-crossing). 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Transfer of the message on real arc 		-</a:t>
            </a:r>
            <a:r>
              <a:rPr lang="en-US" altLang="ru-RU" sz="2000" i="1">
                <a:solidFill>
                  <a:srgbClr val="000000"/>
                </a:solidFill>
              </a:rPr>
              <a:t> O</a:t>
            </a:r>
            <a:r>
              <a:rPr lang="en-US" altLang="ru-RU" sz="2000" b="0">
                <a:solidFill>
                  <a:srgbClr val="000000"/>
                </a:solidFill>
              </a:rPr>
              <a:t> (1) ticks,</a:t>
            </a:r>
          </a:p>
          <a:p>
            <a:pPr eaLnBrk="1" hangingPunct="1"/>
            <a:r>
              <a:rPr lang="en-US" altLang="ru-RU" sz="2000" b="0">
                <a:solidFill>
                  <a:srgbClr val="000000"/>
                </a:solidFill>
              </a:rPr>
              <a:t>Transfer of the message on a virtual arc 		-</a:t>
            </a:r>
            <a:r>
              <a:rPr lang="en-US" altLang="ru-RU" sz="2000" i="1">
                <a:solidFill>
                  <a:srgbClr val="000000"/>
                </a:solidFill>
              </a:rPr>
              <a:t> O</a:t>
            </a:r>
            <a:r>
              <a:rPr lang="en-US" altLang="ru-RU" sz="2000" b="0">
                <a:solidFill>
                  <a:srgbClr val="000000"/>
                </a:solidFill>
              </a:rPr>
              <a:t> (n) ticks.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Transfer of the message on a real tree of height h -</a:t>
            </a:r>
            <a:r>
              <a:rPr lang="en-US" altLang="ru-RU" sz="2000" i="1">
                <a:solidFill>
                  <a:srgbClr val="000000"/>
                </a:solidFill>
              </a:rPr>
              <a:t> O</a:t>
            </a:r>
            <a:r>
              <a:rPr lang="en-US" altLang="ru-RU" sz="2000" b="0">
                <a:solidFill>
                  <a:srgbClr val="000000"/>
                </a:solidFill>
              </a:rPr>
              <a:t> (h) ticks,</a:t>
            </a:r>
          </a:p>
          <a:p>
            <a:pPr eaLnBrk="1" hangingPunct="1"/>
            <a:r>
              <a:rPr lang="en-US" altLang="ru-RU" sz="2000" b="0">
                <a:solidFill>
                  <a:srgbClr val="000000"/>
                </a:solidFill>
              </a:rPr>
              <a:t>Transfer of the message on a virtual tree 	-</a:t>
            </a:r>
            <a:r>
              <a:rPr lang="en-US" altLang="ru-RU" sz="2000" i="1">
                <a:solidFill>
                  <a:srgbClr val="000000"/>
                </a:solidFill>
              </a:rPr>
              <a:t> O</a:t>
            </a:r>
            <a:r>
              <a:rPr lang="en-US" altLang="ru-RU" sz="2000" b="0">
                <a:solidFill>
                  <a:srgbClr val="000000"/>
                </a:solidFill>
              </a:rPr>
              <a:t> (nh) ticks.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34925" y="62801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34925" y="61007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ru-RU" smtClean="0">
                <a:solidFill>
                  <a:srgbClr val="000000"/>
                </a:solidFill>
              </a:rPr>
              <a:t>Distribution of the message</a:t>
            </a: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74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9254D529-FC10-47AC-9C20-C1E06FF04C71}" type="slidenum">
              <a:rPr lang="ru-RU" altLang="ru-RU">
                <a:solidFill>
                  <a:schemeClr val="bg2"/>
                </a:solidFill>
              </a:rPr>
              <a:pPr/>
              <a:t>16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17412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17414" name="TextBox 12"/>
          <p:cNvSpPr txBox="1">
            <a:spLocks noChangeArrowheads="1"/>
          </p:cNvSpPr>
          <p:nvPr/>
        </p:nvSpPr>
        <p:spPr bwMode="auto">
          <a:xfrm>
            <a:off x="514350" y="1773238"/>
            <a:ext cx="848677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2400" b="0">
                <a:solidFill>
                  <a:srgbClr val="000000"/>
                </a:solidFill>
              </a:rPr>
              <a:t>To provide guaranteed distribution of a question and answers in dynamically changing graph, it is necessary:</a:t>
            </a:r>
          </a:p>
          <a:p>
            <a:pPr eaLnBrk="1" hangingPunct="1">
              <a:spcBef>
                <a:spcPts val="1200"/>
              </a:spcBef>
              <a:buFont typeface="Symbol" pitchFamily="18" charset="2"/>
              <a:buChar char="·"/>
            </a:pPr>
            <a:r>
              <a:rPr lang="en-US" altLang="ru-RU" sz="2400" b="0">
                <a:solidFill>
                  <a:srgbClr val="000000"/>
                </a:solidFill>
              </a:rPr>
              <a:t>The message sent by vertex, should contain a question and all answers received by these vertex.</a:t>
            </a:r>
          </a:p>
          <a:p>
            <a:pPr eaLnBrk="1" hangingPunct="1">
              <a:spcBef>
                <a:spcPts val="1200"/>
              </a:spcBef>
              <a:buFont typeface="Symbol" pitchFamily="18" charset="2"/>
              <a:buChar char="·"/>
            </a:pPr>
            <a:r>
              <a:rPr lang="en-US" altLang="ru-RU" sz="2400" b="0">
                <a:solidFill>
                  <a:srgbClr val="000000"/>
                </a:solidFill>
              </a:rPr>
              <a:t>Such message should be sent on each outgoing arc permanently</a:t>
            </a:r>
            <a:r>
              <a:rPr lang="ru-RU" altLang="ru-RU" sz="2400" b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ru-RU" smtClean="0"/>
              <a:t>Query</a:t>
            </a:r>
            <a:endParaRPr lang="ru-RU" altLang="ru-RU" smtClean="0"/>
          </a:p>
        </p:txBody>
      </p:sp>
      <p:sp>
        <p:nvSpPr>
          <p:cNvPr id="1843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D954E7AA-3E75-4533-9391-DEC0166A7E6C}" type="slidenum">
              <a:rPr lang="ru-RU" altLang="ru-RU">
                <a:solidFill>
                  <a:schemeClr val="bg2"/>
                </a:solidFill>
              </a:rPr>
              <a:pPr/>
              <a:t>17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18436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18438" name="TextBox 12"/>
          <p:cNvSpPr txBox="1">
            <a:spLocks noChangeArrowheads="1"/>
          </p:cNvSpPr>
          <p:nvPr/>
        </p:nvSpPr>
        <p:spPr bwMode="auto">
          <a:xfrm>
            <a:off x="1168400" y="1773238"/>
            <a:ext cx="574357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2400" b="0">
                <a:solidFill>
                  <a:srgbClr val="000000"/>
                </a:solidFill>
              </a:rPr>
              <a:t>For distribution of a question</a:t>
            </a:r>
          </a:p>
          <a:p>
            <a:pPr eaLnBrk="1" hangingPunct="1"/>
            <a:r>
              <a:rPr lang="en-US" altLang="ru-RU" sz="2400" b="0">
                <a:solidFill>
                  <a:srgbClr val="000000"/>
                </a:solidFill>
              </a:rPr>
              <a:t>from a root to all vertices</a:t>
            </a:r>
          </a:p>
          <a:p>
            <a:pPr eaLnBrk="1" hangingPunct="1"/>
            <a:r>
              <a:rPr lang="en-US" altLang="ru-RU" sz="2400" b="0">
                <a:solidFill>
                  <a:srgbClr val="000000"/>
                </a:solidFill>
              </a:rPr>
              <a:t>the direct virtual tree is not necessary. </a:t>
            </a:r>
          </a:p>
          <a:p>
            <a:pPr eaLnBrk="1" hangingPunct="1">
              <a:spcBef>
                <a:spcPts val="2400"/>
              </a:spcBef>
            </a:pPr>
            <a:r>
              <a:rPr lang="en-US" altLang="ru-RU" sz="2400" b="0">
                <a:solidFill>
                  <a:srgbClr val="000000"/>
                </a:solidFill>
              </a:rPr>
              <a:t>The message containing a question</a:t>
            </a:r>
          </a:p>
          <a:p>
            <a:pPr eaLnBrk="1" hangingPunct="1"/>
            <a:r>
              <a:rPr lang="en-US" altLang="ru-RU" sz="2400" b="0">
                <a:solidFill>
                  <a:srgbClr val="000000"/>
                </a:solidFill>
              </a:rPr>
              <a:t>will reach all vertices in time</a:t>
            </a:r>
            <a:r>
              <a:rPr lang="en-US" altLang="ru-RU" sz="2400" i="1">
                <a:solidFill>
                  <a:srgbClr val="000000"/>
                </a:solidFill>
              </a:rPr>
              <a:t> O</a:t>
            </a:r>
            <a:r>
              <a:rPr lang="en-US" altLang="ru-RU" sz="2400" b="0">
                <a:solidFill>
                  <a:srgbClr val="000000"/>
                </a:solidFill>
              </a:rPr>
              <a:t> (n) ticks.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ru-RU" smtClean="0"/>
              <a:t>Response</a:t>
            </a:r>
            <a:endParaRPr lang="ru-RU" altLang="ru-RU" smtClean="0"/>
          </a:p>
        </p:txBody>
      </p:sp>
      <p:sp>
        <p:nvSpPr>
          <p:cNvPr id="1945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F8E46368-B1FB-4360-A107-1D0BEBFC31CA}" type="slidenum">
              <a:rPr lang="ru-RU" altLang="ru-RU">
                <a:solidFill>
                  <a:schemeClr val="bg2"/>
                </a:solidFill>
              </a:rPr>
              <a:pPr/>
              <a:t>18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1946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19462" name="TextBox 12"/>
          <p:cNvSpPr txBox="1">
            <a:spLocks noChangeArrowheads="1"/>
          </p:cNvSpPr>
          <p:nvPr/>
        </p:nvSpPr>
        <p:spPr bwMode="auto">
          <a:xfrm>
            <a:off x="142875" y="1196975"/>
            <a:ext cx="908685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/>
            <a:r>
              <a:rPr lang="en-US" altLang="ru-RU" sz="2000" b="0">
                <a:solidFill>
                  <a:srgbClr val="000000"/>
                </a:solidFill>
              </a:rPr>
              <a:t>The back spanning virtual tree is not necessary, if the answer from vertex v </a:t>
            </a:r>
          </a:p>
          <a:p>
            <a:pPr marL="342900" indent="-342900" eaLnBrk="1" hangingPunct="1"/>
            <a:r>
              <a:rPr lang="en-US" altLang="ru-RU" sz="2000" b="0">
                <a:solidFill>
                  <a:srgbClr val="000000"/>
                </a:solidFill>
              </a:rPr>
              <a:t>is 1) value of f(v) or 2) value of g(f(v))</a:t>
            </a:r>
            <a:r>
              <a:rPr lang="ru-RU" altLang="ru-RU" sz="2000" b="0"/>
              <a:t>.</a:t>
            </a:r>
          </a:p>
          <a:p>
            <a:pPr marL="342900" indent="-342900" eaLnBrk="1" hangingPunct="1">
              <a:spcBef>
                <a:spcPts val="1200"/>
              </a:spcBef>
              <a:buFontTx/>
              <a:buAutoNum type="arabicParenR"/>
            </a:pPr>
            <a:r>
              <a:rPr lang="en-US" altLang="ru-RU" sz="2000" b="0">
                <a:solidFill>
                  <a:srgbClr val="000000"/>
                </a:solidFill>
              </a:rPr>
              <a:t>If the answer from </a:t>
            </a:r>
            <a:r>
              <a:rPr lang="en-US" altLang="ru-RU" sz="2000" b="0"/>
              <a:t>v</a:t>
            </a:r>
            <a:r>
              <a:rPr lang="ru-RU" altLang="ru-RU" sz="2000" b="0"/>
              <a:t> </a:t>
            </a:r>
            <a:r>
              <a:rPr lang="en-US" altLang="ru-RU" sz="2000" b="0"/>
              <a:t>is</a:t>
            </a:r>
            <a:r>
              <a:rPr lang="ru-RU" altLang="ru-RU" sz="2000" b="0"/>
              <a:t> </a:t>
            </a:r>
            <a:r>
              <a:rPr lang="en-US" altLang="ru-RU" sz="2000" b="0"/>
              <a:t>f</a:t>
            </a:r>
            <a:r>
              <a:rPr lang="en-US" altLang="ru-RU" sz="2000" b="0" baseline="-25000"/>
              <a:t>v</a:t>
            </a:r>
            <a:r>
              <a:rPr lang="en-US" altLang="ru-RU" sz="2000" b="0"/>
              <a:t>=f(v</a:t>
            </a:r>
            <a:r>
              <a:rPr lang="ru-RU" altLang="ru-RU" sz="2000" b="0"/>
              <a:t>), </a:t>
            </a:r>
            <a:r>
              <a:rPr lang="en-US" altLang="ru-RU" sz="2000" b="0">
                <a:solidFill>
                  <a:srgbClr val="000000"/>
                </a:solidFill>
              </a:rPr>
              <a:t>that all calculations are performed in the root</a:t>
            </a:r>
            <a:r>
              <a:rPr lang="en-US" altLang="ru-RU" sz="2000" b="0"/>
              <a:t> </a:t>
            </a:r>
            <a:br>
              <a:rPr lang="en-US" altLang="ru-RU" sz="2000" b="0"/>
            </a:br>
            <a:r>
              <a:rPr lang="en-US" altLang="ru-RU" sz="2000" b="0"/>
              <a:t>F(f&lt;V&gt;) = h(e</a:t>
            </a:r>
            <a:r>
              <a:rPr lang="en-US" altLang="ru-RU" sz="2000" b="0" baseline="-25000"/>
              <a:t>n</a:t>
            </a:r>
            <a:r>
              <a:rPr lang="en-US" altLang="ru-RU" sz="2000" b="0"/>
              <a:t>(g(f</a:t>
            </a:r>
            <a:r>
              <a:rPr lang="en-US" altLang="ru-RU" sz="2000" b="0" baseline="-25000"/>
              <a:t>1</a:t>
            </a:r>
            <a:r>
              <a:rPr lang="en-US" altLang="ru-RU" sz="2000" b="0"/>
              <a:t>), g(f</a:t>
            </a:r>
            <a:r>
              <a:rPr lang="en-US" altLang="ru-RU" sz="2000" b="0" baseline="-25000"/>
              <a:t>2</a:t>
            </a:r>
            <a:r>
              <a:rPr lang="en-US" altLang="ru-RU" sz="2000" b="0"/>
              <a:t>),…, g(f</a:t>
            </a:r>
            <a:r>
              <a:rPr lang="en-US" altLang="ru-RU" sz="2000" b="0" baseline="-25000"/>
              <a:t>n</a:t>
            </a:r>
            <a:r>
              <a:rPr lang="en-US" altLang="ru-RU" sz="2000" b="0"/>
              <a:t>))).</a:t>
            </a:r>
            <a:endParaRPr lang="ru-RU" altLang="ru-RU" sz="2000" b="0"/>
          </a:p>
          <a:p>
            <a:pPr marL="800100" lvl="1" indent="-342900" eaLnBrk="1" hangingPunct="1">
              <a:spcBef>
                <a:spcPts val="12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Value f (v) can be too great. </a:t>
            </a:r>
          </a:p>
          <a:p>
            <a:pPr marL="800100" lvl="1" indent="-342900" eaLnBrk="1" hangingPunct="1"/>
            <a:r>
              <a:rPr lang="en-US" altLang="ru-RU" sz="2000" b="0">
                <a:solidFill>
                  <a:srgbClr val="000000"/>
                </a:solidFill>
              </a:rPr>
              <a:t>For example, f(v) is the database, to which vertex </a:t>
            </a:r>
            <a:r>
              <a:rPr lang="en-US" altLang="ru-RU" sz="2000" b="0"/>
              <a:t>v </a:t>
            </a:r>
            <a:r>
              <a:rPr lang="en-US" altLang="ru-RU" sz="2000" b="0">
                <a:solidFill>
                  <a:srgbClr val="000000"/>
                </a:solidFill>
              </a:rPr>
              <a:t>has access</a:t>
            </a:r>
            <a:r>
              <a:rPr lang="ru-RU" altLang="ru-RU" sz="2000" b="0"/>
              <a:t>.</a:t>
            </a:r>
          </a:p>
          <a:p>
            <a:pPr marL="342900" indent="-342900" eaLnBrk="1" hangingPunct="1">
              <a:spcBef>
                <a:spcPts val="1200"/>
              </a:spcBef>
              <a:buFontTx/>
              <a:buAutoNum type="arabicParenR"/>
            </a:pPr>
            <a:r>
              <a:rPr lang="en-US" altLang="ru-RU" sz="2000" b="0">
                <a:solidFill>
                  <a:srgbClr val="000000"/>
                </a:solidFill>
              </a:rPr>
              <a:t>If the answer from </a:t>
            </a:r>
            <a:r>
              <a:rPr lang="en-US" altLang="ru-RU" sz="2000" b="0"/>
              <a:t>v</a:t>
            </a:r>
            <a:r>
              <a:rPr lang="ru-RU" altLang="ru-RU" sz="2000" b="0"/>
              <a:t> </a:t>
            </a:r>
            <a:r>
              <a:rPr lang="en-US" altLang="ru-RU" sz="2000" b="0"/>
              <a:t>is</a:t>
            </a:r>
            <a:r>
              <a:rPr lang="ru-RU" altLang="ru-RU" sz="2000" b="0"/>
              <a:t> </a:t>
            </a:r>
            <a:r>
              <a:rPr lang="en-US" altLang="ru-RU" sz="2000" b="0"/>
              <a:t>g</a:t>
            </a:r>
            <a:r>
              <a:rPr lang="en-US" altLang="ru-RU" sz="2000" b="0" baseline="-25000"/>
              <a:t>v</a:t>
            </a:r>
            <a:r>
              <a:rPr lang="en-US" altLang="ru-RU" sz="2000" b="0"/>
              <a:t>=g(f(v</a:t>
            </a:r>
            <a:r>
              <a:rPr lang="ru-RU" altLang="ru-RU" sz="2000" b="0"/>
              <a:t>)</a:t>
            </a:r>
            <a:r>
              <a:rPr lang="en-US" altLang="ru-RU" sz="2000" b="0"/>
              <a:t>)</a:t>
            </a:r>
            <a:r>
              <a:rPr lang="ru-RU" altLang="ru-RU" sz="2000" b="0"/>
              <a:t>, </a:t>
            </a:r>
            <a:r>
              <a:rPr lang="en-US" altLang="ru-RU" sz="2000" b="0">
                <a:solidFill>
                  <a:srgbClr val="000000"/>
                </a:solidFill>
              </a:rPr>
              <a:t>that also all calculations are performed in </a:t>
            </a:r>
            <a:br>
              <a:rPr lang="en-US" altLang="ru-RU" sz="2000" b="0">
                <a:solidFill>
                  <a:srgbClr val="000000"/>
                </a:solidFill>
              </a:rPr>
            </a:br>
            <a:r>
              <a:rPr lang="en-US" altLang="ru-RU" sz="2000" b="0">
                <a:solidFill>
                  <a:srgbClr val="000000"/>
                </a:solidFill>
              </a:rPr>
              <a:t>the root</a:t>
            </a:r>
            <a:r>
              <a:rPr lang="en-US" altLang="ru-RU" sz="2000" b="0"/>
              <a:t> F(f&lt;V&gt;) = h(e</a:t>
            </a:r>
            <a:r>
              <a:rPr lang="en-US" altLang="ru-RU" sz="2000" b="0" baseline="-25000"/>
              <a:t>n</a:t>
            </a:r>
            <a:r>
              <a:rPr lang="en-US" altLang="ru-RU" sz="2000" b="0"/>
              <a:t>(g</a:t>
            </a:r>
            <a:r>
              <a:rPr lang="en-US" altLang="ru-RU" sz="2000" b="0" baseline="-25000"/>
              <a:t>1</a:t>
            </a:r>
            <a:r>
              <a:rPr lang="en-US" altLang="ru-RU" sz="2000" b="0"/>
              <a:t>, g</a:t>
            </a:r>
            <a:r>
              <a:rPr lang="en-US" altLang="ru-RU" sz="2000" b="0" baseline="-25000"/>
              <a:t>2</a:t>
            </a:r>
            <a:r>
              <a:rPr lang="en-US" altLang="ru-RU" sz="2000" b="0"/>
              <a:t>,…, g</a:t>
            </a:r>
            <a:r>
              <a:rPr lang="en-US" altLang="ru-RU" sz="2000" b="0" baseline="-25000"/>
              <a:t>n</a:t>
            </a:r>
            <a:r>
              <a:rPr lang="en-US" altLang="ru-RU" sz="2000" b="0"/>
              <a:t>)).</a:t>
            </a:r>
            <a:endParaRPr lang="ru-RU" altLang="ru-RU" sz="2000" b="0"/>
          </a:p>
          <a:p>
            <a:pPr marL="800100" lvl="1" indent="-342900" eaLnBrk="1" hangingPunct="1">
              <a:spcBef>
                <a:spcPts val="1200"/>
              </a:spcBef>
            </a:pPr>
            <a:r>
              <a:rPr lang="en-US" altLang="ru-RU" sz="2000" b="0"/>
              <a:t>The message can contain</a:t>
            </a:r>
            <a:r>
              <a:rPr lang="ru-RU" altLang="ru-RU" sz="2000" b="0"/>
              <a:t> </a:t>
            </a:r>
            <a:r>
              <a:rPr lang="en-US" altLang="ru-RU" sz="2000" b="0"/>
              <a:t>g</a:t>
            </a:r>
            <a:r>
              <a:rPr lang="en-US" altLang="ru-RU" sz="2000" b="0" baseline="-25000"/>
              <a:t>v</a:t>
            </a:r>
            <a:r>
              <a:rPr lang="ru-RU" altLang="ru-RU" sz="2000" b="0"/>
              <a:t> </a:t>
            </a:r>
            <a:r>
              <a:rPr lang="en-US" altLang="ru-RU" sz="2000" b="0"/>
              <a:t>from each vertex </a:t>
            </a:r>
            <a:r>
              <a:rPr lang="ru-RU" altLang="ru-RU" sz="2000" b="0"/>
              <a:t> </a:t>
            </a:r>
            <a:r>
              <a:rPr lang="en-US" altLang="ru-RU" sz="2000" b="0"/>
              <a:t>v</a:t>
            </a:r>
            <a:r>
              <a:rPr lang="ru-RU" altLang="ru-RU" sz="2000" b="0"/>
              <a:t> (</a:t>
            </a:r>
            <a:r>
              <a:rPr lang="en-US" altLang="ru-RU" sz="2000" b="0"/>
              <a:t>e</a:t>
            </a:r>
            <a:r>
              <a:rPr lang="en-US" altLang="ru-RU" sz="2000" b="0">
                <a:solidFill>
                  <a:srgbClr val="000000"/>
                </a:solidFill>
              </a:rPr>
              <a:t>xcept for</a:t>
            </a:r>
            <a:r>
              <a:rPr lang="en-US" altLang="ru-RU" sz="2000" b="0"/>
              <a:t> the root</a:t>
            </a:r>
            <a:r>
              <a:rPr lang="ru-RU" altLang="ru-RU" sz="2000" b="0"/>
              <a:t>),</a:t>
            </a:r>
            <a:br>
              <a:rPr lang="ru-RU" altLang="ru-RU" sz="2000" b="0"/>
            </a:br>
            <a:r>
              <a:rPr lang="en-US" altLang="ru-RU" sz="2000" b="0"/>
              <a:t>i.e. up to</a:t>
            </a:r>
            <a:r>
              <a:rPr lang="ru-RU" altLang="ru-RU" sz="2000" b="0"/>
              <a:t> </a:t>
            </a:r>
            <a:r>
              <a:rPr lang="en-US" altLang="ru-RU" sz="2000" b="0"/>
              <a:t>n-1</a:t>
            </a:r>
            <a:r>
              <a:rPr lang="ru-RU" altLang="ru-RU" sz="2000" b="0"/>
              <a:t> </a:t>
            </a:r>
            <a:r>
              <a:rPr lang="en-US" altLang="ru-RU" sz="2000" b="0"/>
              <a:t>values of function</a:t>
            </a:r>
            <a:r>
              <a:rPr lang="ru-RU" altLang="ru-RU" sz="2000" b="0"/>
              <a:t> </a:t>
            </a:r>
            <a:r>
              <a:rPr lang="en-US" altLang="ru-RU" sz="2000" b="0"/>
              <a:t>g</a:t>
            </a:r>
            <a:r>
              <a:rPr lang="ru-RU" altLang="ru-RU" sz="2000" b="0"/>
              <a:t>. </a:t>
            </a:r>
          </a:p>
          <a:p>
            <a:pPr marL="342900" indent="-342900" eaLnBrk="1" hangingPunct="1">
              <a:spcBef>
                <a:spcPts val="18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The back tree allows to reduce the number of values g</a:t>
            </a:r>
            <a:r>
              <a:rPr lang="en-US" altLang="ru-RU" sz="2000" b="0" baseline="-25000"/>
              <a:t>v</a:t>
            </a:r>
            <a:r>
              <a:rPr lang="en-US" altLang="ru-RU" sz="2000" b="0">
                <a:solidFill>
                  <a:srgbClr val="000000"/>
                </a:solidFill>
              </a:rPr>
              <a:t> in the message.</a:t>
            </a:r>
            <a:br>
              <a:rPr lang="en-US" altLang="ru-RU" sz="2000" b="0">
                <a:solidFill>
                  <a:srgbClr val="000000"/>
                </a:solidFill>
              </a:rPr>
            </a:br>
            <a:r>
              <a:rPr lang="en-US" altLang="ru-RU" sz="2000" b="0">
                <a:solidFill>
                  <a:srgbClr val="000000"/>
                </a:solidFill>
              </a:rPr>
              <a:t>It will be no more w - numbers of terminal vertices,</a:t>
            </a:r>
            <a:br>
              <a:rPr lang="en-US" altLang="ru-RU" sz="2000" b="0">
                <a:solidFill>
                  <a:srgbClr val="000000"/>
                </a:solidFill>
              </a:rPr>
            </a:br>
            <a:r>
              <a:rPr lang="en-US" altLang="ru-RU" sz="2000" b="0">
                <a:solidFill>
                  <a:srgbClr val="000000"/>
                </a:solidFill>
              </a:rPr>
              <a:t>as the message contains no more than one value g</a:t>
            </a:r>
            <a:r>
              <a:rPr lang="en-US" altLang="ru-RU" sz="2000" b="0" baseline="-25000"/>
              <a:t>v</a:t>
            </a:r>
            <a:r>
              <a:rPr lang="en-US" altLang="ru-RU" sz="2000" b="0">
                <a:solidFill>
                  <a:srgbClr val="000000"/>
                </a:solidFill>
              </a:rPr>
              <a:t> for each branch of </a:t>
            </a:r>
            <a:br>
              <a:rPr lang="en-US" altLang="ru-RU" sz="2000" b="0">
                <a:solidFill>
                  <a:srgbClr val="000000"/>
                </a:solidFill>
              </a:rPr>
            </a:br>
            <a:r>
              <a:rPr lang="en-US" altLang="ru-RU" sz="2000" b="0">
                <a:solidFill>
                  <a:srgbClr val="000000"/>
                </a:solidFill>
              </a:rPr>
              <a:t>the back tree (from terminal vertex up to a root)</a:t>
            </a:r>
            <a:r>
              <a:rPr lang="ru-RU" altLang="ru-RU" sz="2000" b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ru-RU" smtClean="0"/>
              <a:t>Virtual back spanning tree</a:t>
            </a:r>
            <a:endParaRPr lang="ru-RU" altLang="ru-RU" smtClean="0"/>
          </a:p>
        </p:txBody>
      </p:sp>
      <p:sp>
        <p:nvSpPr>
          <p:cNvPr id="2048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32933FC7-60A0-4967-9620-386E38B637DC}" type="slidenum">
              <a:rPr lang="ru-RU" altLang="ru-RU">
                <a:solidFill>
                  <a:schemeClr val="bg2"/>
                </a:solidFill>
              </a:rPr>
              <a:pPr/>
              <a:t>19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20484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579438" y="1196975"/>
            <a:ext cx="82804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2000" b="0">
                <a:solidFill>
                  <a:srgbClr val="000000"/>
                </a:solidFill>
              </a:rPr>
              <a:t>w - numbers of terminal vertices</a:t>
            </a:r>
            <a:r>
              <a:rPr lang="ru-RU" altLang="ru-RU" sz="2000" b="0"/>
              <a:t>. </a:t>
            </a:r>
            <a:r>
              <a:rPr lang="en-US" altLang="ru-RU" sz="2000" b="0">
                <a:solidFill>
                  <a:srgbClr val="000000"/>
                </a:solidFill>
              </a:rPr>
              <a:t>It determines the size of the message.</a:t>
            </a:r>
          </a:p>
          <a:p>
            <a:pPr eaLnBrk="1" hangingPunct="1"/>
            <a:r>
              <a:rPr lang="en-US" altLang="ru-RU" sz="2000" b="0">
                <a:solidFill>
                  <a:srgbClr val="000000"/>
                </a:solidFill>
              </a:rPr>
              <a:t>h - height of a tree. It determines an operating time. </a:t>
            </a:r>
          </a:p>
          <a:p>
            <a:pPr eaLnBrk="1" hangingPunct="1"/>
            <a:r>
              <a:rPr lang="en-US" altLang="ru-RU" sz="2000" b="0"/>
              <a:t>n </a:t>
            </a:r>
            <a:r>
              <a:rPr lang="en-US" altLang="ru-RU" sz="2000" b="0">
                <a:sym typeface="Symbol" pitchFamily="18" charset="2"/>
              </a:rPr>
              <a:t> hw+1.</a:t>
            </a:r>
          </a:p>
          <a:p>
            <a:pPr eaLnBrk="1" hangingPunct="1"/>
            <a:endParaRPr lang="en-US" altLang="ru-RU" sz="2000" b="0">
              <a:sym typeface="Symbol" pitchFamily="18" charset="2"/>
            </a:endParaRPr>
          </a:p>
          <a:p>
            <a:pPr eaLnBrk="1" hangingPunct="1"/>
            <a:r>
              <a:rPr lang="en-US" altLang="ru-RU" sz="2000">
                <a:solidFill>
                  <a:srgbClr val="C00000"/>
                </a:solidFill>
                <a:sym typeface="Symbol" pitchFamily="18" charset="2"/>
              </a:rPr>
              <a:t>QUESTION</a:t>
            </a: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: When is h minimal at given w?</a:t>
            </a:r>
          </a:p>
          <a:p>
            <a:pPr eaLnBrk="1" hangingPunct="1"/>
            <a:r>
              <a:rPr lang="en-US" altLang="ru-RU" sz="2000">
                <a:solidFill>
                  <a:srgbClr val="008000"/>
                </a:solidFill>
                <a:sym typeface="Symbol" pitchFamily="18" charset="2"/>
              </a:rPr>
              <a:t>The ANSWER</a:t>
            </a: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: When the tree looks like</a:t>
            </a:r>
            <a:r>
              <a:rPr lang="en-US" altLang="ru-RU" sz="2000">
                <a:solidFill>
                  <a:srgbClr val="C00000"/>
                </a:solidFill>
                <a:sym typeface="Symbol" pitchFamily="18" charset="2"/>
              </a:rPr>
              <a:t> </a:t>
            </a:r>
            <a:r>
              <a:rPr lang="en-US" altLang="ru-RU" sz="2000" b="0">
                <a:sym typeface="Symbol" pitchFamily="18" charset="2"/>
              </a:rPr>
              <a:t>balanced “broom”</a:t>
            </a:r>
            <a:r>
              <a:rPr lang="ru-RU" altLang="ru-RU" sz="2000" b="0">
                <a:sym typeface="Symbol" pitchFamily="18" charset="2"/>
              </a:rPr>
              <a:t>.</a:t>
            </a:r>
          </a:p>
        </p:txBody>
      </p:sp>
      <p:cxnSp>
        <p:nvCxnSpPr>
          <p:cNvPr id="9" name="Straight Arrow Connector 31"/>
          <p:cNvCxnSpPr>
            <a:stCxn id="11" idx="5"/>
            <a:endCxn id="10" idx="2"/>
          </p:cNvCxnSpPr>
          <p:nvPr/>
        </p:nvCxnSpPr>
        <p:spPr>
          <a:xfrm>
            <a:off x="3522663" y="5845175"/>
            <a:ext cx="1363662" cy="284163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44"/>
          <p:cNvSpPr>
            <a:spLocks noChangeAspect="1"/>
          </p:cNvSpPr>
          <p:nvPr/>
        </p:nvSpPr>
        <p:spPr>
          <a:xfrm>
            <a:off x="4886325" y="6021388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Oval 44"/>
          <p:cNvSpPr>
            <a:spLocks noChangeAspect="1"/>
          </p:cNvSpPr>
          <p:nvPr/>
        </p:nvSpPr>
        <p:spPr>
          <a:xfrm>
            <a:off x="3338513" y="5661025"/>
            <a:ext cx="214312" cy="215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r>
              <a:rPr lang="en-US" sz="1400" dirty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Oval 44"/>
          <p:cNvSpPr>
            <a:spLocks noChangeAspect="1"/>
          </p:cNvSpPr>
          <p:nvPr/>
        </p:nvSpPr>
        <p:spPr>
          <a:xfrm>
            <a:off x="3900488" y="5661025"/>
            <a:ext cx="214312" cy="215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r>
              <a:rPr lang="en-US" sz="1400" dirty="0">
                <a:solidFill>
                  <a:schemeClr val="tx1"/>
                </a:solidFill>
              </a:rPr>
              <a:t>2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3" name="Oval 44"/>
          <p:cNvSpPr>
            <a:spLocks noChangeAspect="1"/>
          </p:cNvSpPr>
          <p:nvPr/>
        </p:nvSpPr>
        <p:spPr>
          <a:xfrm>
            <a:off x="6256338" y="5661025"/>
            <a:ext cx="214312" cy="215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r>
              <a:rPr lang="en-US" sz="1400" dirty="0">
                <a:solidFill>
                  <a:schemeClr val="tx1"/>
                </a:solidFill>
              </a:rPr>
              <a:t>w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Oval 44"/>
          <p:cNvSpPr>
            <a:spLocks noChangeAspect="1"/>
          </p:cNvSpPr>
          <p:nvPr/>
        </p:nvSpPr>
        <p:spPr>
          <a:xfrm>
            <a:off x="3338513" y="5265738"/>
            <a:ext cx="215900" cy="215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31"/>
          <p:cNvCxnSpPr>
            <a:stCxn id="12" idx="4"/>
            <a:endCxn id="10" idx="1"/>
          </p:cNvCxnSpPr>
          <p:nvPr/>
        </p:nvCxnSpPr>
        <p:spPr>
          <a:xfrm>
            <a:off x="4008438" y="5876925"/>
            <a:ext cx="909637" cy="176213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31"/>
          <p:cNvCxnSpPr>
            <a:stCxn id="13" idx="3"/>
            <a:endCxn id="10" idx="6"/>
          </p:cNvCxnSpPr>
          <p:nvPr/>
        </p:nvCxnSpPr>
        <p:spPr>
          <a:xfrm flipH="1">
            <a:off x="5102225" y="5845175"/>
            <a:ext cx="1185863" cy="284163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31"/>
          <p:cNvCxnSpPr>
            <a:stCxn id="14" idx="4"/>
            <a:endCxn id="11" idx="0"/>
          </p:cNvCxnSpPr>
          <p:nvPr/>
        </p:nvCxnSpPr>
        <p:spPr>
          <a:xfrm flipH="1">
            <a:off x="3446463" y="5481638"/>
            <a:ext cx="0" cy="179387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44"/>
          <p:cNvSpPr>
            <a:spLocks noChangeAspect="1"/>
          </p:cNvSpPr>
          <p:nvPr/>
        </p:nvSpPr>
        <p:spPr>
          <a:xfrm>
            <a:off x="3900488" y="5265738"/>
            <a:ext cx="214312" cy="215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27" name="Straight Arrow Connector 31"/>
          <p:cNvCxnSpPr>
            <a:stCxn id="26" idx="4"/>
            <a:endCxn id="12" idx="0"/>
          </p:cNvCxnSpPr>
          <p:nvPr/>
        </p:nvCxnSpPr>
        <p:spPr>
          <a:xfrm>
            <a:off x="4008438" y="5481638"/>
            <a:ext cx="0" cy="179387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44"/>
          <p:cNvSpPr>
            <a:spLocks noChangeAspect="1"/>
          </p:cNvSpPr>
          <p:nvPr/>
        </p:nvSpPr>
        <p:spPr>
          <a:xfrm>
            <a:off x="6256338" y="5265738"/>
            <a:ext cx="214312" cy="215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1"/>
          <p:cNvCxnSpPr>
            <a:stCxn id="30" idx="4"/>
            <a:endCxn id="13" idx="0"/>
          </p:cNvCxnSpPr>
          <p:nvPr/>
        </p:nvCxnSpPr>
        <p:spPr>
          <a:xfrm>
            <a:off x="6362700" y="5481638"/>
            <a:ext cx="0" cy="179387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44"/>
          <p:cNvSpPr>
            <a:spLocks noChangeAspect="1"/>
          </p:cNvSpPr>
          <p:nvPr/>
        </p:nvSpPr>
        <p:spPr>
          <a:xfrm>
            <a:off x="3338513" y="4473575"/>
            <a:ext cx="214312" cy="215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Oval 44"/>
          <p:cNvSpPr>
            <a:spLocks noChangeAspect="1"/>
          </p:cNvSpPr>
          <p:nvPr/>
        </p:nvSpPr>
        <p:spPr>
          <a:xfrm>
            <a:off x="3900488" y="4473575"/>
            <a:ext cx="214312" cy="215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Oval 44"/>
          <p:cNvSpPr>
            <a:spLocks noChangeAspect="1"/>
          </p:cNvSpPr>
          <p:nvPr/>
        </p:nvSpPr>
        <p:spPr>
          <a:xfrm>
            <a:off x="6254750" y="4473575"/>
            <a:ext cx="215900" cy="215900"/>
          </a:xfrm>
          <a:prstGeom prst="ellipse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" name="Oval 44"/>
          <p:cNvSpPr>
            <a:spLocks noChangeAspect="1"/>
          </p:cNvSpPr>
          <p:nvPr/>
        </p:nvSpPr>
        <p:spPr>
          <a:xfrm>
            <a:off x="3338513" y="4868863"/>
            <a:ext cx="214312" cy="2159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1" name="Oval 44"/>
          <p:cNvSpPr>
            <a:spLocks noChangeAspect="1"/>
          </p:cNvSpPr>
          <p:nvPr/>
        </p:nvSpPr>
        <p:spPr>
          <a:xfrm>
            <a:off x="3900488" y="4868863"/>
            <a:ext cx="214312" cy="2159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2" name="Oval 44"/>
          <p:cNvSpPr>
            <a:spLocks noChangeAspect="1"/>
          </p:cNvSpPr>
          <p:nvPr/>
        </p:nvSpPr>
        <p:spPr>
          <a:xfrm>
            <a:off x="6254750" y="4868863"/>
            <a:ext cx="215900" cy="2159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43" name="Straight Arrow Connector 31"/>
          <p:cNvCxnSpPr>
            <a:stCxn id="40" idx="4"/>
            <a:endCxn id="14" idx="0"/>
          </p:cNvCxnSpPr>
          <p:nvPr/>
        </p:nvCxnSpPr>
        <p:spPr>
          <a:xfrm>
            <a:off x="3446463" y="5084763"/>
            <a:ext cx="0" cy="180975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31"/>
          <p:cNvCxnSpPr>
            <a:stCxn id="41" idx="4"/>
            <a:endCxn id="26" idx="0"/>
          </p:cNvCxnSpPr>
          <p:nvPr/>
        </p:nvCxnSpPr>
        <p:spPr>
          <a:xfrm>
            <a:off x="4008438" y="5084763"/>
            <a:ext cx="0" cy="180975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31"/>
          <p:cNvCxnSpPr>
            <a:stCxn id="42" idx="4"/>
            <a:endCxn id="30" idx="0"/>
          </p:cNvCxnSpPr>
          <p:nvPr/>
        </p:nvCxnSpPr>
        <p:spPr>
          <a:xfrm>
            <a:off x="6362700" y="5084763"/>
            <a:ext cx="0" cy="180975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1143000" y="3508375"/>
            <a:ext cx="2149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Ins="0">
            <a:spAutoFit/>
          </a:bodyPr>
          <a:lstStyle/>
          <a:p>
            <a:pPr eaLnBrk="1" hangingPunct="1"/>
            <a:r>
              <a:rPr lang="en-US" altLang="ru-RU" b="0">
                <a:solidFill>
                  <a:srgbClr val="000000"/>
                </a:solidFill>
                <a:sym typeface="Symbol" pitchFamily="18" charset="2"/>
              </a:rPr>
              <a:t>n-1-w(h-</a:t>
            </a:r>
            <a:r>
              <a:rPr lang="ru-RU" altLang="ru-RU" b="0">
                <a:solidFill>
                  <a:srgbClr val="000000"/>
                </a:solidFill>
                <a:sym typeface="Symbol" pitchFamily="18" charset="2"/>
              </a:rPr>
              <a:t>1</a:t>
            </a:r>
            <a:r>
              <a:rPr lang="en-US" altLang="ru-RU" b="0">
                <a:solidFill>
                  <a:srgbClr val="000000"/>
                </a:solidFill>
                <a:sym typeface="Symbol" pitchFamily="18" charset="2"/>
              </a:rPr>
              <a:t>)</a:t>
            </a:r>
            <a:r>
              <a:rPr lang="ru-RU" altLang="ru-RU" b="0">
                <a:solidFill>
                  <a:srgbClr val="000000"/>
                </a:solidFill>
                <a:sym typeface="Symbol" pitchFamily="18" charset="2"/>
              </a:rPr>
              <a:t> </a:t>
            </a:r>
            <a:r>
              <a:rPr lang="en-US" altLang="ru-RU" b="0">
                <a:solidFill>
                  <a:srgbClr val="000000"/>
                </a:solidFill>
                <a:sym typeface="Symbol" pitchFamily="18" charset="2"/>
              </a:rPr>
              <a:t>branches</a:t>
            </a:r>
          </a:p>
          <a:p>
            <a:pPr eaLnBrk="1" hangingPunct="1"/>
            <a:r>
              <a:rPr lang="en-US" altLang="ru-RU" b="0">
                <a:solidFill>
                  <a:srgbClr val="000000"/>
                </a:solidFill>
                <a:sym typeface="Symbol" pitchFamily="18" charset="2"/>
              </a:rPr>
              <a:t>of height</a:t>
            </a:r>
            <a:r>
              <a:rPr lang="ru-RU" altLang="ru-RU" b="0">
                <a:solidFill>
                  <a:srgbClr val="000000"/>
                </a:solidFill>
                <a:sym typeface="Symbol" pitchFamily="18" charset="2"/>
              </a:rPr>
              <a:t> </a:t>
            </a:r>
            <a:r>
              <a:rPr lang="en-US" altLang="ru-RU" b="0">
                <a:solidFill>
                  <a:srgbClr val="000000"/>
                </a:solidFill>
                <a:sym typeface="Symbol" pitchFamily="18" charset="2"/>
              </a:rPr>
              <a:t>h</a:t>
            </a:r>
            <a:endParaRPr lang="ru-RU" altLang="ru-RU" sz="1600"/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094538" y="3860800"/>
            <a:ext cx="1851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>
            <a:spAutoFit/>
          </a:bodyPr>
          <a:lstStyle/>
          <a:p>
            <a:pPr eaLnBrk="1" hangingPunct="1"/>
            <a:r>
              <a:rPr lang="en-US" altLang="ru-RU" b="0">
                <a:solidFill>
                  <a:srgbClr val="000000"/>
                </a:solidFill>
                <a:sym typeface="Symbol" pitchFamily="18" charset="2"/>
              </a:rPr>
              <a:t>wh-n</a:t>
            </a:r>
            <a:r>
              <a:rPr lang="ru-RU" altLang="ru-RU" b="0">
                <a:solidFill>
                  <a:srgbClr val="000000"/>
                </a:solidFill>
                <a:sym typeface="Symbol" pitchFamily="18" charset="2"/>
              </a:rPr>
              <a:t>+1 </a:t>
            </a:r>
            <a:r>
              <a:rPr lang="en-US" altLang="ru-RU" b="0">
                <a:solidFill>
                  <a:srgbClr val="000000"/>
                </a:solidFill>
                <a:sym typeface="Symbol" pitchFamily="18" charset="2"/>
              </a:rPr>
              <a:t>branches</a:t>
            </a:r>
          </a:p>
          <a:p>
            <a:pPr eaLnBrk="1" hangingPunct="1"/>
            <a:r>
              <a:rPr lang="en-US" altLang="ru-RU" b="0">
                <a:solidFill>
                  <a:srgbClr val="000000"/>
                </a:solidFill>
                <a:sym typeface="Symbol" pitchFamily="18" charset="2"/>
              </a:rPr>
              <a:t>of height</a:t>
            </a:r>
            <a:r>
              <a:rPr lang="ru-RU" altLang="ru-RU">
                <a:sym typeface="Symbol" pitchFamily="18" charset="2"/>
              </a:rPr>
              <a:t> </a:t>
            </a:r>
            <a:r>
              <a:rPr lang="en-US" altLang="ru-RU" b="0">
                <a:solidFill>
                  <a:srgbClr val="000000"/>
                </a:solidFill>
                <a:sym typeface="Symbol" pitchFamily="18" charset="2"/>
              </a:rPr>
              <a:t>h-1</a:t>
            </a:r>
            <a:endParaRPr lang="ru-RU" altLang="ru-RU" b="0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57" name="Oval 44"/>
          <p:cNvSpPr>
            <a:spLocks noChangeAspect="1"/>
          </p:cNvSpPr>
          <p:nvPr/>
        </p:nvSpPr>
        <p:spPr>
          <a:xfrm>
            <a:off x="5138738" y="5661025"/>
            <a:ext cx="215900" cy="215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8" name="Oval 44"/>
          <p:cNvSpPr>
            <a:spLocks noChangeAspect="1"/>
          </p:cNvSpPr>
          <p:nvPr/>
        </p:nvSpPr>
        <p:spPr>
          <a:xfrm>
            <a:off x="5138738" y="5265738"/>
            <a:ext cx="215900" cy="215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59" name="Straight Arrow Connector 31"/>
          <p:cNvCxnSpPr>
            <a:stCxn id="58" idx="4"/>
            <a:endCxn id="57" idx="0"/>
          </p:cNvCxnSpPr>
          <p:nvPr/>
        </p:nvCxnSpPr>
        <p:spPr>
          <a:xfrm>
            <a:off x="5246688" y="5481638"/>
            <a:ext cx="0" cy="179387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44"/>
          <p:cNvSpPr>
            <a:spLocks noChangeAspect="1"/>
          </p:cNvSpPr>
          <p:nvPr/>
        </p:nvSpPr>
        <p:spPr>
          <a:xfrm>
            <a:off x="5138738" y="4473575"/>
            <a:ext cx="214312" cy="215900"/>
          </a:xfrm>
          <a:prstGeom prst="ellipse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" name="Oval 44"/>
          <p:cNvSpPr>
            <a:spLocks noChangeAspect="1"/>
          </p:cNvSpPr>
          <p:nvPr/>
        </p:nvSpPr>
        <p:spPr>
          <a:xfrm>
            <a:off x="5138738" y="4868863"/>
            <a:ext cx="214312" cy="2159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62" name="Straight Arrow Connector 31"/>
          <p:cNvCxnSpPr>
            <a:stCxn id="61" idx="4"/>
            <a:endCxn id="58" idx="0"/>
          </p:cNvCxnSpPr>
          <p:nvPr/>
        </p:nvCxnSpPr>
        <p:spPr>
          <a:xfrm>
            <a:off x="5246688" y="5084763"/>
            <a:ext cx="0" cy="180975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44"/>
          <p:cNvSpPr>
            <a:spLocks noChangeAspect="1"/>
          </p:cNvSpPr>
          <p:nvPr/>
        </p:nvSpPr>
        <p:spPr>
          <a:xfrm>
            <a:off x="4779963" y="5661025"/>
            <a:ext cx="214312" cy="215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5" name="Oval 44"/>
          <p:cNvSpPr>
            <a:spLocks noChangeAspect="1"/>
          </p:cNvSpPr>
          <p:nvPr/>
        </p:nvSpPr>
        <p:spPr>
          <a:xfrm>
            <a:off x="4778375" y="5265738"/>
            <a:ext cx="215900" cy="215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66" name="Straight Arrow Connector 31"/>
          <p:cNvCxnSpPr>
            <a:stCxn id="65" idx="4"/>
            <a:endCxn id="64" idx="0"/>
          </p:cNvCxnSpPr>
          <p:nvPr/>
        </p:nvCxnSpPr>
        <p:spPr>
          <a:xfrm>
            <a:off x="4886325" y="5481638"/>
            <a:ext cx="0" cy="179387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44"/>
          <p:cNvSpPr>
            <a:spLocks noChangeAspect="1"/>
          </p:cNvSpPr>
          <p:nvPr/>
        </p:nvSpPr>
        <p:spPr>
          <a:xfrm>
            <a:off x="4778375" y="4473575"/>
            <a:ext cx="215900" cy="215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8" name="Oval 44"/>
          <p:cNvSpPr>
            <a:spLocks noChangeAspect="1"/>
          </p:cNvSpPr>
          <p:nvPr/>
        </p:nvSpPr>
        <p:spPr>
          <a:xfrm>
            <a:off x="4778375" y="4868863"/>
            <a:ext cx="215900" cy="2159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69" name="Straight Arrow Connector 31"/>
          <p:cNvCxnSpPr>
            <a:stCxn id="68" idx="4"/>
            <a:endCxn id="65" idx="0"/>
          </p:cNvCxnSpPr>
          <p:nvPr/>
        </p:nvCxnSpPr>
        <p:spPr>
          <a:xfrm>
            <a:off x="4886325" y="5084763"/>
            <a:ext cx="0" cy="180975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31"/>
          <p:cNvCxnSpPr>
            <a:stCxn id="64" idx="4"/>
            <a:endCxn id="10" idx="0"/>
          </p:cNvCxnSpPr>
          <p:nvPr/>
        </p:nvCxnSpPr>
        <p:spPr>
          <a:xfrm>
            <a:off x="4886325" y="5876925"/>
            <a:ext cx="107950" cy="144463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31"/>
          <p:cNvCxnSpPr>
            <a:stCxn id="57" idx="4"/>
            <a:endCxn id="10" idx="7"/>
          </p:cNvCxnSpPr>
          <p:nvPr/>
        </p:nvCxnSpPr>
        <p:spPr>
          <a:xfrm flipH="1">
            <a:off x="5070475" y="5876925"/>
            <a:ext cx="176213" cy="176213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31"/>
          <p:cNvCxnSpPr>
            <a:stCxn id="35" idx="4"/>
            <a:endCxn id="40" idx="0"/>
          </p:cNvCxnSpPr>
          <p:nvPr/>
        </p:nvCxnSpPr>
        <p:spPr>
          <a:xfrm>
            <a:off x="3446463" y="4689475"/>
            <a:ext cx="0" cy="179388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31"/>
          <p:cNvCxnSpPr>
            <a:stCxn id="36" idx="4"/>
            <a:endCxn id="41" idx="0"/>
          </p:cNvCxnSpPr>
          <p:nvPr/>
        </p:nvCxnSpPr>
        <p:spPr>
          <a:xfrm>
            <a:off x="4008438" y="4689475"/>
            <a:ext cx="0" cy="179388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31"/>
          <p:cNvCxnSpPr>
            <a:stCxn id="67" idx="4"/>
            <a:endCxn id="68" idx="0"/>
          </p:cNvCxnSpPr>
          <p:nvPr/>
        </p:nvCxnSpPr>
        <p:spPr>
          <a:xfrm>
            <a:off x="4886325" y="4689475"/>
            <a:ext cx="0" cy="179388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31"/>
          <p:cNvCxnSpPr>
            <a:stCxn id="60" idx="4"/>
            <a:endCxn id="61" idx="0"/>
          </p:cNvCxnSpPr>
          <p:nvPr/>
        </p:nvCxnSpPr>
        <p:spPr>
          <a:xfrm>
            <a:off x="5246688" y="4689475"/>
            <a:ext cx="0" cy="179388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31"/>
          <p:cNvCxnSpPr>
            <a:stCxn id="37" idx="4"/>
            <a:endCxn id="42" idx="0"/>
          </p:cNvCxnSpPr>
          <p:nvPr/>
        </p:nvCxnSpPr>
        <p:spPr>
          <a:xfrm>
            <a:off x="6362700" y="4689475"/>
            <a:ext cx="0" cy="179388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44"/>
          <p:cNvSpPr>
            <a:spLocks noChangeAspect="1"/>
          </p:cNvSpPr>
          <p:nvPr/>
        </p:nvSpPr>
        <p:spPr>
          <a:xfrm>
            <a:off x="3338513" y="4076700"/>
            <a:ext cx="214312" cy="215900"/>
          </a:xfrm>
          <a:prstGeom prst="ellipse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5" name="Oval 44"/>
          <p:cNvSpPr>
            <a:spLocks noChangeAspect="1"/>
          </p:cNvSpPr>
          <p:nvPr/>
        </p:nvSpPr>
        <p:spPr>
          <a:xfrm>
            <a:off x="3900488" y="4076700"/>
            <a:ext cx="214312" cy="215900"/>
          </a:xfrm>
          <a:prstGeom prst="ellipse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8" name="Oval 44"/>
          <p:cNvSpPr>
            <a:spLocks noChangeAspect="1"/>
          </p:cNvSpPr>
          <p:nvPr/>
        </p:nvSpPr>
        <p:spPr>
          <a:xfrm>
            <a:off x="4778375" y="4076700"/>
            <a:ext cx="215900" cy="215900"/>
          </a:xfrm>
          <a:prstGeom prst="ellipse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08" name="Straight Arrow Connector 31"/>
          <p:cNvCxnSpPr>
            <a:stCxn id="94" idx="4"/>
            <a:endCxn id="35" idx="0"/>
          </p:cNvCxnSpPr>
          <p:nvPr/>
        </p:nvCxnSpPr>
        <p:spPr>
          <a:xfrm>
            <a:off x="3446463" y="4292600"/>
            <a:ext cx="0" cy="180975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31"/>
          <p:cNvCxnSpPr>
            <a:stCxn id="95" idx="4"/>
            <a:endCxn id="36" idx="0"/>
          </p:cNvCxnSpPr>
          <p:nvPr/>
        </p:nvCxnSpPr>
        <p:spPr>
          <a:xfrm>
            <a:off x="4008438" y="4292600"/>
            <a:ext cx="0" cy="180975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31"/>
          <p:cNvCxnSpPr>
            <a:stCxn id="98" idx="4"/>
            <a:endCxn id="67" idx="0"/>
          </p:cNvCxnSpPr>
          <p:nvPr/>
        </p:nvCxnSpPr>
        <p:spPr>
          <a:xfrm>
            <a:off x="4886325" y="4292600"/>
            <a:ext cx="0" cy="180975"/>
          </a:xfrm>
          <a:prstGeom prst="straightConnector1">
            <a:avLst/>
          </a:prstGeom>
          <a:ln w="28575">
            <a:solidFill>
              <a:srgbClr val="008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>
            <a:spLocks noChangeArrowheads="1"/>
          </p:cNvSpPr>
          <p:nvPr/>
        </p:nvSpPr>
        <p:spPr bwMode="auto">
          <a:xfrm>
            <a:off x="3273425" y="4751388"/>
            <a:ext cx="331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/>
              <a:t>…………………………………..</a:t>
            </a:r>
            <a:endParaRPr lang="ru-RU" altLang="ru-RU"/>
          </a:p>
        </p:txBody>
      </p:sp>
      <p:sp>
        <p:nvSpPr>
          <p:cNvPr id="125" name="Правая фигурная скобка 124"/>
          <p:cNvSpPr>
            <a:spLocks/>
          </p:cNvSpPr>
          <p:nvPr/>
        </p:nvSpPr>
        <p:spPr bwMode="auto">
          <a:xfrm rot="-5400000">
            <a:off x="4004469" y="3086894"/>
            <a:ext cx="325437" cy="1800225"/>
          </a:xfrm>
          <a:prstGeom prst="rightBrace">
            <a:avLst>
              <a:gd name="adj1" fmla="val 8298"/>
              <a:gd name="adj2" fmla="val 50000"/>
            </a:avLst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lIns="36000" tIns="36000" rIns="36000" bIns="36000"/>
          <a:lstStyle/>
          <a:p>
            <a:pPr eaLnBrk="1" hangingPunct="1"/>
            <a:endParaRPr lang="ru-RU" altLang="ru-RU"/>
          </a:p>
        </p:txBody>
      </p:sp>
      <p:cxnSp>
        <p:nvCxnSpPr>
          <p:cNvPr id="127" name="Прямая соединительная линия 126"/>
          <p:cNvCxnSpPr>
            <a:cxnSpLocks noChangeShapeType="1"/>
            <a:stCxn id="125" idx="1"/>
            <a:endCxn id="52" idx="3"/>
          </p:cNvCxnSpPr>
          <p:nvPr/>
        </p:nvCxnSpPr>
        <p:spPr bwMode="auto">
          <a:xfrm flipH="1">
            <a:off x="3292475" y="3806825"/>
            <a:ext cx="876300" cy="22225"/>
          </a:xfrm>
          <a:prstGeom prst="lin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29" name="Правая фигурная скобка 128"/>
          <p:cNvSpPr>
            <a:spLocks/>
          </p:cNvSpPr>
          <p:nvPr/>
        </p:nvSpPr>
        <p:spPr bwMode="auto">
          <a:xfrm rot="-5400000">
            <a:off x="5661025" y="3625850"/>
            <a:ext cx="323850" cy="1441450"/>
          </a:xfrm>
          <a:prstGeom prst="rightBrace">
            <a:avLst>
              <a:gd name="adj1" fmla="val 8346"/>
              <a:gd name="adj2" fmla="val 50000"/>
            </a:avLst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lIns="36000" tIns="36000" rIns="36000" bIns="36000"/>
          <a:lstStyle/>
          <a:p>
            <a:pPr eaLnBrk="1" hangingPunct="1"/>
            <a:endParaRPr lang="ru-RU" altLang="ru-RU"/>
          </a:p>
        </p:txBody>
      </p:sp>
      <p:cxnSp>
        <p:nvCxnSpPr>
          <p:cNvPr id="130" name="Прямая соединительная линия 129"/>
          <p:cNvCxnSpPr>
            <a:cxnSpLocks noChangeShapeType="1"/>
            <a:stCxn id="53" idx="1"/>
            <a:endCxn id="129" idx="1"/>
          </p:cNvCxnSpPr>
          <p:nvPr/>
        </p:nvCxnSpPr>
        <p:spPr bwMode="auto">
          <a:xfrm flipH="1" flipV="1">
            <a:off x="5822950" y="4165600"/>
            <a:ext cx="1271588" cy="15875"/>
          </a:xfrm>
          <a:prstGeom prst="lin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33" name="TextBox 132"/>
          <p:cNvSpPr txBox="1">
            <a:spLocks noChangeArrowheads="1"/>
          </p:cNvSpPr>
          <p:nvPr/>
        </p:nvSpPr>
        <p:spPr bwMode="auto">
          <a:xfrm>
            <a:off x="4094163" y="5516563"/>
            <a:ext cx="71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/>
              <a:t>…….</a:t>
            </a:r>
            <a:endParaRPr lang="ru-RU" altLang="ru-RU"/>
          </a:p>
        </p:txBody>
      </p:sp>
      <p:sp>
        <p:nvSpPr>
          <p:cNvPr id="134" name="TextBox 133"/>
          <p:cNvSpPr txBox="1">
            <a:spLocks noChangeArrowheads="1"/>
          </p:cNvSpPr>
          <p:nvPr/>
        </p:nvSpPr>
        <p:spPr bwMode="auto">
          <a:xfrm>
            <a:off x="5472113" y="5516563"/>
            <a:ext cx="71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/>
              <a:t>…….</a:t>
            </a:r>
            <a:endParaRPr lang="ru-RU" altLang="ru-RU"/>
          </a:p>
        </p:txBody>
      </p:sp>
      <p:sp>
        <p:nvSpPr>
          <p:cNvPr id="135" name="Text Box 20"/>
          <p:cNvSpPr txBox="1">
            <a:spLocks noChangeArrowheads="1"/>
          </p:cNvSpPr>
          <p:nvPr/>
        </p:nvSpPr>
        <p:spPr bwMode="auto">
          <a:xfrm>
            <a:off x="34925" y="57689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36" name="Text Box 18"/>
          <p:cNvSpPr txBox="1">
            <a:spLocks noChangeArrowheads="1"/>
          </p:cNvSpPr>
          <p:nvPr/>
        </p:nvSpPr>
        <p:spPr bwMode="auto">
          <a:xfrm>
            <a:off x="34925" y="61372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37" name="Text Box 18"/>
          <p:cNvSpPr txBox="1">
            <a:spLocks noChangeArrowheads="1"/>
          </p:cNvSpPr>
          <p:nvPr/>
        </p:nvSpPr>
        <p:spPr bwMode="auto">
          <a:xfrm>
            <a:off x="34925" y="59578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38" name="Text Box 18"/>
          <p:cNvSpPr txBox="1">
            <a:spLocks noChangeArrowheads="1"/>
          </p:cNvSpPr>
          <p:nvPr/>
        </p:nvSpPr>
        <p:spPr bwMode="auto">
          <a:xfrm>
            <a:off x="34925" y="63166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39" name="TextBox 138"/>
          <p:cNvSpPr txBox="1">
            <a:spLocks noChangeArrowheads="1"/>
          </p:cNvSpPr>
          <p:nvPr/>
        </p:nvSpPr>
        <p:spPr bwMode="auto">
          <a:xfrm>
            <a:off x="7010400" y="4941888"/>
            <a:ext cx="19177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2400">
                <a:sym typeface="Symbol" pitchFamily="18" charset="2"/>
              </a:rPr>
              <a:t>h = ](n-1)/w[</a:t>
            </a:r>
            <a:endParaRPr lang="ru-RU" altLang="ru-RU" sz="2400"/>
          </a:p>
        </p:txBody>
      </p:sp>
      <p:sp>
        <p:nvSpPr>
          <p:cNvPr id="140" name="Oval 44"/>
          <p:cNvSpPr>
            <a:spLocks noChangeAspect="1"/>
          </p:cNvSpPr>
          <p:nvPr/>
        </p:nvSpPr>
        <p:spPr>
          <a:xfrm>
            <a:off x="323850" y="4545013"/>
            <a:ext cx="214313" cy="215900"/>
          </a:xfrm>
          <a:prstGeom prst="ellipse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1" name="Oval 44"/>
          <p:cNvSpPr>
            <a:spLocks noChangeAspect="1"/>
          </p:cNvSpPr>
          <p:nvPr/>
        </p:nvSpPr>
        <p:spPr>
          <a:xfrm>
            <a:off x="323850" y="5337175"/>
            <a:ext cx="214313" cy="2159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2" name="Oval 44"/>
          <p:cNvSpPr>
            <a:spLocks noChangeAspect="1"/>
          </p:cNvSpPr>
          <p:nvPr/>
        </p:nvSpPr>
        <p:spPr>
          <a:xfrm>
            <a:off x="323850" y="4905375"/>
            <a:ext cx="214313" cy="215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3" name="TextBox 142"/>
          <p:cNvSpPr txBox="1">
            <a:spLocks noChangeArrowheads="1"/>
          </p:cNvSpPr>
          <p:nvPr/>
        </p:nvSpPr>
        <p:spPr bwMode="auto">
          <a:xfrm>
            <a:off x="647700" y="4473575"/>
            <a:ext cx="16970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b="0"/>
              <a:t>terminal vertex</a:t>
            </a:r>
            <a:endParaRPr lang="ru-RU" altLang="ru-RU" b="0"/>
          </a:p>
        </p:txBody>
      </p:sp>
      <p:sp>
        <p:nvSpPr>
          <p:cNvPr id="144" name="TextBox 143"/>
          <p:cNvSpPr txBox="1">
            <a:spLocks noChangeArrowheads="1"/>
          </p:cNvSpPr>
          <p:nvPr/>
        </p:nvSpPr>
        <p:spPr bwMode="auto">
          <a:xfrm>
            <a:off x="647700" y="5256213"/>
            <a:ext cx="5826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b="0"/>
              <a:t>root</a:t>
            </a:r>
            <a:endParaRPr lang="ru-RU" altLang="ru-RU" b="0"/>
          </a:p>
        </p:txBody>
      </p:sp>
      <p:sp>
        <p:nvSpPr>
          <p:cNvPr id="145" name="TextBox 144"/>
          <p:cNvSpPr txBox="1">
            <a:spLocks noChangeArrowheads="1"/>
          </p:cNvSpPr>
          <p:nvPr/>
        </p:nvSpPr>
        <p:spPr bwMode="auto">
          <a:xfrm>
            <a:off x="647700" y="4824413"/>
            <a:ext cx="1377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b="0"/>
              <a:t>inner vertex</a:t>
            </a:r>
            <a:endParaRPr lang="ru-RU" altLang="ru-RU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 nodeType="clickPar">
                      <p:stCondLst>
                        <p:cond delay="indefinite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26" grpId="0" animBg="1"/>
      <p:bldP spid="30" grpId="0" animBg="1"/>
      <p:bldP spid="35" grpId="0" animBg="1"/>
      <p:bldP spid="36" grpId="0" animBg="1"/>
      <p:bldP spid="37" grpId="0" animBg="1"/>
      <p:bldP spid="40" grpId="0"/>
      <p:bldP spid="41" grpId="0"/>
      <p:bldP spid="42" grpId="0"/>
      <p:bldP spid="52" grpId="0"/>
      <p:bldP spid="53" grpId="0"/>
      <p:bldP spid="57" grpId="0" animBg="1"/>
      <p:bldP spid="58" grpId="0" animBg="1"/>
      <p:bldP spid="60" grpId="0" animBg="1"/>
      <p:bldP spid="61" grpId="0"/>
      <p:bldP spid="64" grpId="0" animBg="1"/>
      <p:bldP spid="65" grpId="0" animBg="1"/>
      <p:bldP spid="67" grpId="0" animBg="1"/>
      <p:bldP spid="68" grpId="0"/>
      <p:bldP spid="94" grpId="0" animBg="1"/>
      <p:bldP spid="95" grpId="0" animBg="1"/>
      <p:bldP spid="98" grpId="0" animBg="1"/>
      <p:bldP spid="123" grpId="0"/>
      <p:bldP spid="125" grpId="0" animBg="1"/>
      <p:bldP spid="129" grpId="0" animBg="1"/>
      <p:bldP spid="133" grpId="0"/>
      <p:bldP spid="134" grpId="0"/>
      <p:bldP spid="135" grpId="0"/>
      <p:bldP spid="136" grpId="0"/>
      <p:bldP spid="138" grpId="0"/>
      <p:bldP spid="139" grpId="0"/>
      <p:bldP spid="140" grpId="0" animBg="1"/>
      <p:bldP spid="141" grpId="0" animBg="1"/>
      <p:bldP spid="142" grpId="0" animBg="1"/>
      <p:bldP spid="143" grpId="0"/>
      <p:bldP spid="144" grpId="0"/>
      <p:bldP spid="1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ru-RU" smtClean="0"/>
              <a:t>Problem Statement </a:t>
            </a:r>
            <a:endParaRPr lang="ru-RU" altLang="ru-RU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97400"/>
          </a:xfrm>
        </p:spPr>
        <p:txBody>
          <a:bodyPr>
            <a:spAutoFit/>
          </a:bodyPr>
          <a:lstStyle/>
          <a:p>
            <a:r>
              <a:rPr lang="en-US" altLang="ru-RU" sz="2400" smtClean="0"/>
              <a:t>Compute some function of values stored in vertices of a graph</a:t>
            </a:r>
          </a:p>
          <a:p>
            <a:r>
              <a:rPr lang="en-US" altLang="ru-RU" sz="2400" smtClean="0"/>
              <a:t>Use parallelism  </a:t>
            </a:r>
            <a:br>
              <a:rPr lang="en-US" altLang="ru-RU" sz="2400" smtClean="0"/>
            </a:br>
            <a:endParaRPr lang="en-US" altLang="ru-RU" sz="2400" smtClean="0"/>
          </a:p>
          <a:p>
            <a:pPr>
              <a:buFontTx/>
              <a:buNone/>
            </a:pPr>
            <a:r>
              <a:rPr lang="en-US" altLang="ru-RU" sz="2400" smtClean="0"/>
              <a:t>Given</a:t>
            </a:r>
            <a:r>
              <a:rPr lang="en-US" altLang="ru-RU" sz="2400" smtClean="0">
                <a:sym typeface="Symbol" pitchFamily="18" charset="2"/>
              </a:rPr>
              <a:t> directed graph G = &lt;V, E&gt;, </a:t>
            </a:r>
            <a:r>
              <a:rPr lang="en-US" altLang="ru-RU" sz="2400" smtClean="0"/>
              <a:t>f : V </a:t>
            </a:r>
            <a:r>
              <a:rPr lang="en-US" altLang="ru-RU" sz="2400" smtClean="0">
                <a:sym typeface="Symbol" pitchFamily="18" charset="2"/>
              </a:rPr>
              <a:t> A</a:t>
            </a:r>
          </a:p>
          <a:p>
            <a:pPr>
              <a:buFontTx/>
              <a:buNone/>
            </a:pPr>
            <a:r>
              <a:rPr lang="en-US" altLang="ru-RU" sz="2400" smtClean="0">
                <a:sym typeface="Symbol" pitchFamily="18" charset="2"/>
              </a:rPr>
              <a:t>Compute function F of multiset of f values F(f&lt;V&gt;)</a:t>
            </a:r>
            <a:endParaRPr lang="en-US" altLang="ru-RU" sz="2400" smtClean="0"/>
          </a:p>
          <a:p>
            <a:endParaRPr lang="en-US" altLang="ru-RU" sz="2400" smtClean="0"/>
          </a:p>
          <a:p>
            <a:pPr>
              <a:buFontTx/>
              <a:buNone/>
            </a:pPr>
            <a:r>
              <a:rPr lang="en-US" altLang="ru-RU" sz="2400" smtClean="0"/>
              <a:t>Example</a:t>
            </a:r>
          </a:p>
          <a:p>
            <a:r>
              <a:rPr lang="en-US" altLang="ru-RU" sz="2400" smtClean="0"/>
              <a:t>Summarize notes on car brands on BBC site</a:t>
            </a:r>
            <a:br>
              <a:rPr lang="en-US" altLang="ru-RU" sz="2400" smtClean="0"/>
            </a:br>
            <a:r>
              <a:rPr lang="en-US" altLang="ru-RU" sz="2400" smtClean="0"/>
              <a:t>f : [page] </a:t>
            </a:r>
            <a:r>
              <a:rPr lang="en-US" altLang="ru-RU" sz="2400" smtClean="0">
                <a:sym typeface="Symbol" pitchFamily="18" charset="2"/>
              </a:rPr>
              <a:t> ([brand]  [number])</a:t>
            </a:r>
            <a:r>
              <a:rPr lang="en-US" altLang="ru-RU" sz="2400" smtClean="0"/>
              <a:t>  </a:t>
            </a:r>
            <a:br>
              <a:rPr lang="en-US" altLang="ru-RU" sz="2400" smtClean="0"/>
            </a:br>
            <a:r>
              <a:rPr lang="en-US" altLang="ru-RU" sz="2400" smtClean="0"/>
              <a:t>need to compute some F(multiset of maps)</a:t>
            </a:r>
            <a:endParaRPr lang="ru-RU" altLang="ru-RU" sz="2400" smtClean="0"/>
          </a:p>
        </p:txBody>
      </p:sp>
      <p:sp>
        <p:nvSpPr>
          <p:cNvPr id="307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D8CCE921-76FF-407D-8EBB-F72E2270FA1E}" type="slidenum">
              <a:rPr lang="ru-RU" altLang="ru-RU">
                <a:solidFill>
                  <a:schemeClr val="bg2"/>
                </a:solidFill>
              </a:rPr>
              <a:pPr/>
              <a:t>2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3077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10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34925" y="61658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34925" y="63452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0899796A-334B-450D-903B-C42E2DF2EC67}" type="slidenum">
              <a:rPr lang="ru-RU" altLang="ru-RU">
                <a:solidFill>
                  <a:schemeClr val="bg2"/>
                </a:solidFill>
              </a:rPr>
              <a:pPr/>
              <a:t>20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21507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2150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ru-RU" smtClean="0"/>
              <a:t>Marking algorithm</a:t>
            </a:r>
            <a:endParaRPr lang="ru-RU" altLang="ru-RU" smtClean="0"/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3132138" y="2844800"/>
            <a:ext cx="32956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2000" b="0">
                <a:solidFill>
                  <a:srgbClr val="0000FF"/>
                </a:solidFill>
              </a:rPr>
              <a:t>in the terminal vertex	- 0</a:t>
            </a:r>
          </a:p>
          <a:p>
            <a:pPr eaLnBrk="1" hangingPunct="1"/>
            <a:r>
              <a:rPr lang="en-US" altLang="ru-RU" sz="2000" b="0">
                <a:solidFill>
                  <a:srgbClr val="0000FF"/>
                </a:solidFill>
                <a:sym typeface="Symbol" pitchFamily="18" charset="2"/>
              </a:rPr>
              <a:t>in the root		- w</a:t>
            </a:r>
          </a:p>
          <a:p>
            <a:pPr eaLnBrk="1" hangingPunct="1"/>
            <a:r>
              <a:rPr lang="en-US" altLang="ru-RU" sz="2000" b="0">
                <a:solidFill>
                  <a:srgbClr val="0000FF"/>
                </a:solidFill>
                <a:sym typeface="Symbol" pitchFamily="18" charset="2"/>
              </a:rPr>
              <a:t>in the inner vertex	- 1</a:t>
            </a:r>
            <a:endParaRPr lang="ru-RU" altLang="ru-RU" sz="2000" b="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21511" name="Content Placeholder 2"/>
          <p:cNvSpPr>
            <a:spLocks noGrp="1"/>
          </p:cNvSpPr>
          <p:nvPr>
            <p:ph idx="1"/>
          </p:nvPr>
        </p:nvSpPr>
        <p:spPr>
          <a:xfrm>
            <a:off x="684213" y="1304925"/>
            <a:ext cx="6453187" cy="1552575"/>
          </a:xfrm>
        </p:spPr>
        <p:txBody>
          <a:bodyPr wrap="none">
            <a:spAutoFit/>
          </a:bodyPr>
          <a:lstStyle/>
          <a:p>
            <a:pPr lvl="1">
              <a:buFontTx/>
              <a:buNone/>
            </a:pPr>
            <a:r>
              <a:rPr lang="en-US" altLang="ru-RU" sz="2400" smtClean="0"/>
              <a:t>The structure on the graph</a:t>
            </a:r>
            <a:r>
              <a:rPr lang="ru-RU" altLang="ru-RU" sz="2400" smtClean="0"/>
              <a:t>:</a:t>
            </a:r>
            <a:endParaRPr lang="en-US" altLang="ru-RU" sz="2400" smtClean="0"/>
          </a:p>
          <a:p>
            <a:pPr lvl="1"/>
            <a:r>
              <a:rPr lang="en-US" altLang="ru-RU" sz="2000" smtClean="0"/>
              <a:t>direct spanning tree</a:t>
            </a:r>
            <a:endParaRPr lang="ru-RU" altLang="ru-RU" sz="2000" smtClean="0"/>
          </a:p>
          <a:p>
            <a:pPr lvl="1"/>
            <a:r>
              <a:rPr lang="en-US" altLang="ru-RU" sz="2000" smtClean="0"/>
              <a:t>back spanning tree</a:t>
            </a:r>
          </a:p>
          <a:p>
            <a:pPr lvl="1"/>
            <a:r>
              <a:rPr lang="en-US" altLang="ru-RU" sz="2000" smtClean="0"/>
              <a:t>in each vertex: the number of incoming back arcs</a:t>
            </a:r>
            <a:endParaRPr lang="en-US" altLang="ru-RU" sz="1800" smtClean="0"/>
          </a:p>
        </p:txBody>
      </p:sp>
      <p:cxnSp>
        <p:nvCxnSpPr>
          <p:cNvPr id="21" name="Прямая соединительная линия 20"/>
          <p:cNvCxnSpPr>
            <a:cxnSpLocks noChangeShapeType="1"/>
          </p:cNvCxnSpPr>
          <p:nvPr/>
        </p:nvCxnSpPr>
        <p:spPr bwMode="auto">
          <a:xfrm>
            <a:off x="1511300" y="1736725"/>
            <a:ext cx="2268538" cy="396875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2" name="Прямая соединительная линия 21"/>
          <p:cNvCxnSpPr>
            <a:cxnSpLocks noChangeShapeType="1"/>
          </p:cNvCxnSpPr>
          <p:nvPr/>
        </p:nvCxnSpPr>
        <p:spPr bwMode="auto">
          <a:xfrm flipV="1">
            <a:off x="1476375" y="1773238"/>
            <a:ext cx="2159000" cy="360362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3201988" y="2097088"/>
            <a:ext cx="2809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742950" lvl="1" indent="-285750">
              <a:spcBef>
                <a:spcPct val="20000"/>
              </a:spcBef>
              <a:defRPr/>
            </a:pPr>
            <a:r>
              <a:rPr lang="ru-RU" sz="2000" b="0" kern="0" dirty="0">
                <a:solidFill>
                  <a:srgbClr val="0000FF"/>
                </a:solidFill>
                <a:latin typeface="+mn-lt"/>
              </a:rPr>
              <a:t>- </a:t>
            </a:r>
            <a:r>
              <a:rPr lang="en-US" sz="2000" b="0" kern="0" dirty="0">
                <a:solidFill>
                  <a:srgbClr val="0000FF"/>
                </a:solidFill>
                <a:latin typeface="+mn-lt"/>
                <a:sym typeface="Symbol"/>
              </a:rPr>
              <a:t>balanced “broom”</a:t>
            </a:r>
            <a:endParaRPr lang="en-US" b="0" kern="0" dirty="0">
              <a:latin typeface="+mn-lt"/>
            </a:endParaRPr>
          </a:p>
        </p:txBody>
      </p:sp>
      <p:sp>
        <p:nvSpPr>
          <p:cNvPr id="38" name="TextBox 12"/>
          <p:cNvSpPr txBox="1">
            <a:spLocks noChangeArrowheads="1"/>
          </p:cNvSpPr>
          <p:nvPr/>
        </p:nvSpPr>
        <p:spPr bwMode="auto">
          <a:xfrm>
            <a:off x="900113" y="4149725"/>
            <a:ext cx="6694487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/>
            <a:r>
              <a:rPr lang="en-US" altLang="ru-RU" sz="2000" u="sng"/>
              <a:t>The idea of algorithm</a:t>
            </a:r>
            <a:r>
              <a:rPr lang="ru-RU" altLang="ru-RU" sz="2000" b="0"/>
              <a:t>:</a:t>
            </a:r>
          </a:p>
          <a:p>
            <a:pPr marL="342900" indent="-342900" eaLnBrk="1" hangingPunct="1">
              <a:spcBef>
                <a:spcPts val="1200"/>
              </a:spcBef>
              <a:buFontTx/>
              <a:buAutoNum type="arabicPeriod"/>
            </a:pPr>
            <a:r>
              <a:rPr lang="en-US" altLang="ru-RU" sz="2000" b="0">
                <a:sym typeface="Symbol" pitchFamily="18" charset="2"/>
              </a:rPr>
              <a:t>The root collects information about all vertices</a:t>
            </a:r>
            <a:r>
              <a:rPr lang="ru-RU" altLang="ru-RU" sz="2000" b="0">
                <a:sym typeface="Symbol" pitchFamily="18" charset="2"/>
              </a:rPr>
              <a:t>.</a:t>
            </a:r>
          </a:p>
          <a:p>
            <a:pPr marL="914400" lvl="1" indent="-457200" eaLnBrk="1" hangingPunct="1"/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The root builds a virtual back tree</a:t>
            </a:r>
            <a:r>
              <a:rPr lang="ru-RU" altLang="ru-RU" sz="2000" b="0">
                <a:sym typeface="Symbol" pitchFamily="18" charset="2"/>
              </a:rPr>
              <a:t>.</a:t>
            </a:r>
          </a:p>
          <a:p>
            <a:pPr marL="342900" indent="-342900" eaLnBrk="1" hangingPunct="1">
              <a:spcBef>
                <a:spcPts val="1200"/>
              </a:spcBef>
              <a:buFont typeface="Symbol" pitchFamily="18" charset="2"/>
              <a:buAutoNum type="arabicPeriod"/>
            </a:pP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The marking of the graph: </a:t>
            </a:r>
            <a:b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</a:b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the message with the description of a back tree is sent</a:t>
            </a:r>
            <a:b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</a:b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from a root to all vertices</a:t>
            </a:r>
            <a:r>
              <a:rPr lang="ru-RU" altLang="ru-RU" sz="2000" b="0">
                <a:sym typeface="Symbol" pitchFamily="18" charset="2"/>
              </a:rPr>
              <a:t>.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34925" y="58054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34925" y="59864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>
            <a:off x="34925" y="61658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34925" y="63452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8" grpId="0"/>
      <p:bldP spid="39" grpId="0"/>
      <p:bldP spid="40" grpId="0"/>
      <p:bldP spid="41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93785926-EF7C-4585-87CE-F8A5E01BE62D}" type="slidenum">
              <a:rPr lang="ru-RU" altLang="ru-RU">
                <a:solidFill>
                  <a:schemeClr val="bg2"/>
                </a:solidFill>
              </a:rPr>
              <a:pPr/>
              <a:t>21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22531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34925" y="59197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34925" y="61007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>
            <a:off x="34925" y="62801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95288" y="1431925"/>
            <a:ext cx="864076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ts val="1800"/>
              </a:spcBef>
            </a:pPr>
            <a:r>
              <a:rPr lang="en-US" altLang="ru-RU" sz="2400" b="0">
                <a:solidFill>
                  <a:srgbClr val="000000"/>
                </a:solidFill>
              </a:rPr>
              <a:t>The automaton in vertex starts to work at receipt of the first message.</a:t>
            </a:r>
          </a:p>
          <a:p>
            <a:pPr eaLnBrk="1" hangingPunct="1">
              <a:spcBef>
                <a:spcPts val="1800"/>
              </a:spcBef>
            </a:pPr>
            <a:r>
              <a:rPr lang="en-US" altLang="ru-RU" sz="2400" b="0">
                <a:solidFill>
                  <a:srgbClr val="000000"/>
                </a:solidFill>
              </a:rPr>
              <a:t>The root receives the first message "Start" from the outside after the initial moment of time </a:t>
            </a:r>
            <a:r>
              <a:rPr lang="en-US" altLang="ru-RU" sz="2400" b="0"/>
              <a:t>t</a:t>
            </a:r>
            <a:r>
              <a:rPr lang="en-US" altLang="ru-RU" sz="2400" b="0" baseline="-25000"/>
              <a:t>0</a:t>
            </a:r>
            <a:r>
              <a:rPr lang="ru-RU" altLang="ru-RU" sz="2400" b="0"/>
              <a:t>.</a:t>
            </a:r>
          </a:p>
          <a:p>
            <a:pPr eaLnBrk="1" hangingPunct="1">
              <a:spcBef>
                <a:spcPts val="1800"/>
              </a:spcBef>
            </a:pPr>
            <a:r>
              <a:rPr lang="en-US" altLang="ru-RU" sz="2400" b="0" i="1">
                <a:solidFill>
                  <a:srgbClr val="000000"/>
                </a:solidFill>
              </a:rPr>
              <a:t>Initial arc</a:t>
            </a:r>
            <a:r>
              <a:rPr lang="en-US" altLang="ru-RU" sz="2400" b="0">
                <a:solidFill>
                  <a:srgbClr val="000000"/>
                </a:solidFill>
              </a:rPr>
              <a:t> is an arc, first time appearing at the moment of time </a:t>
            </a:r>
            <a:r>
              <a:rPr lang="en-US" altLang="ru-RU"/>
              <a:t> </a:t>
            </a:r>
            <a:r>
              <a:rPr lang="en-US" altLang="ru-RU" sz="2400" b="0"/>
              <a:t>t</a:t>
            </a:r>
            <a:r>
              <a:rPr lang="en-US" altLang="ru-RU" sz="2400" b="0" baseline="-25000"/>
              <a:t>0</a:t>
            </a:r>
            <a:r>
              <a:rPr lang="en-US" altLang="ru-RU" b="0"/>
              <a:t> </a:t>
            </a:r>
            <a:r>
              <a:rPr lang="en-US" altLang="ru-RU" sz="2400" b="0">
                <a:solidFill>
                  <a:srgbClr val="000000"/>
                </a:solidFill>
              </a:rPr>
              <a:t>and not changing until the first message will pass on the arc</a:t>
            </a:r>
            <a:r>
              <a:rPr lang="ru-RU" altLang="ru-RU" sz="2400" b="0"/>
              <a:t>.</a:t>
            </a:r>
          </a:p>
          <a:p>
            <a:pPr eaLnBrk="1" hangingPunct="1">
              <a:spcBef>
                <a:spcPts val="1800"/>
              </a:spcBef>
            </a:pPr>
            <a:r>
              <a:rPr lang="en-US" altLang="ru-RU" sz="2400" b="0" u="sng">
                <a:solidFill>
                  <a:srgbClr val="000000"/>
                </a:solidFill>
              </a:rPr>
              <a:t>Sufficient condition of gathering of the information on vertices</a:t>
            </a:r>
            <a:r>
              <a:rPr lang="en-US" altLang="ru-RU" sz="2400" b="0">
                <a:solidFill>
                  <a:srgbClr val="000000"/>
                </a:solidFill>
              </a:rPr>
              <a:t>:</a:t>
            </a:r>
          </a:p>
          <a:p>
            <a:pPr eaLnBrk="1" hangingPunct="1">
              <a:spcBef>
                <a:spcPts val="600"/>
              </a:spcBef>
            </a:pPr>
            <a:r>
              <a:rPr lang="en-US" altLang="ru-RU" sz="2400" b="0">
                <a:solidFill>
                  <a:srgbClr val="000000"/>
                </a:solidFill>
              </a:rPr>
              <a:t>Initial arcs form a strongly connected spanning subgraph</a:t>
            </a:r>
            <a:r>
              <a:rPr lang="ru-RU" altLang="ru-RU" sz="2400" b="0"/>
              <a:t>.</a:t>
            </a:r>
          </a:p>
        </p:txBody>
      </p:sp>
      <p:sp>
        <p:nvSpPr>
          <p:cNvPr id="2253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altLang="ru-RU" sz="3200" smtClean="0"/>
              <a:t>1. </a:t>
            </a:r>
            <a:r>
              <a:rPr lang="en-US" altLang="ru-RU" sz="3200" smtClean="0"/>
              <a:t>Collection of information about all vertices</a:t>
            </a:r>
            <a:endParaRPr lang="ru-RU" altLang="ru-RU" sz="32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72B82EA9-E493-4465-B1EF-3DB34EDA36CA}" type="slidenum">
              <a:rPr lang="ru-RU" altLang="ru-RU">
                <a:solidFill>
                  <a:schemeClr val="bg2"/>
                </a:solidFill>
              </a:rPr>
              <a:pPr/>
              <a:t>22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23555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2355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altLang="ru-RU" sz="3200" smtClean="0"/>
              <a:t>1. </a:t>
            </a:r>
            <a:r>
              <a:rPr lang="en-US" altLang="ru-RU" sz="3200" smtClean="0"/>
              <a:t>Collection of information about all vertices</a:t>
            </a:r>
            <a:endParaRPr lang="ru-RU" altLang="ru-RU" sz="3200" smtClean="0"/>
          </a:p>
        </p:txBody>
      </p:sp>
      <p:sp>
        <p:nvSpPr>
          <p:cNvPr id="23" name="TextBox 22"/>
          <p:cNvSpPr txBox="1"/>
          <p:nvPr/>
        </p:nvSpPr>
        <p:spPr>
          <a:xfrm>
            <a:off x="395288" y="944563"/>
            <a:ext cx="8461375" cy="4816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en-US" sz="2000" b="0" dirty="0">
                <a:solidFill>
                  <a:srgbClr val="000000"/>
                </a:solidFill>
                <a:latin typeface="Arial" panose="020B0604020202020204" pitchFamily="34" charset="0"/>
              </a:rPr>
              <a:t>For work of algorithm it is necessary "to know": whether the message sent on an arc has reached its tail or not.</a:t>
            </a:r>
            <a:endParaRPr lang="ru-RU" sz="2000" b="0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The remark</a:t>
            </a:r>
            <a:r>
              <a:rPr lang="en-US" sz="2000" b="0" dirty="0">
                <a:solidFill>
                  <a:srgbClr val="000000"/>
                </a:solidFill>
                <a:latin typeface="Arial" panose="020B0604020202020204" pitchFamily="34" charset="0"/>
              </a:rPr>
              <a:t>: For our algorithm it is enough "to know" only about, whether the first message sent on an arc after its first appearance has reached an arc tail</a:t>
            </a:r>
            <a:r>
              <a:rPr lang="ru-RU" sz="2000" b="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 eaLnBrk="1" hangingPunct="1">
              <a:spcBef>
                <a:spcPts val="1200"/>
              </a:spcBef>
              <a:defRPr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</a:rPr>
              <a:t>PROBLEM</a:t>
            </a:r>
            <a:r>
              <a:rPr lang="en-US" sz="2000" b="0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en-US" sz="2000" b="0" u="sng" dirty="0">
                <a:solidFill>
                  <a:srgbClr val="000000"/>
                </a:solidFill>
                <a:latin typeface="Arial" panose="020B0604020202020204" pitchFamily="34" charset="0"/>
              </a:rPr>
              <a:t>Automaton cannot learn, the message has reached or not</a:t>
            </a:r>
            <a:r>
              <a:rPr lang="ru-RU" sz="2000" b="0" dirty="0">
                <a:latin typeface="Arial" panose="020B0604020202020204" pitchFamily="34" charset="0"/>
              </a:rPr>
              <a:t>.</a:t>
            </a:r>
          </a:p>
          <a:p>
            <a:pPr marL="342900" indent="-342900" eaLnBrk="1" hangingPunct="1">
              <a:spcBef>
                <a:spcPts val="600"/>
              </a:spcBef>
              <a:buFont typeface="Arial" pitchFamily="34" charset="0"/>
              <a:buAutoNum type="arabicPeriod"/>
              <a:defRPr/>
            </a:pPr>
            <a:r>
              <a:rPr lang="en-US" sz="2000" b="0" dirty="0">
                <a:solidFill>
                  <a:srgbClr val="000000"/>
                </a:solidFill>
                <a:latin typeface="Arial" panose="020B0604020202020204" pitchFamily="34" charset="0"/>
              </a:rPr>
              <a:t>The message</a:t>
            </a: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</a:rPr>
              <a:t> has reached</a:t>
            </a:r>
            <a:r>
              <a:rPr lang="en-US" sz="2000" b="0" dirty="0">
                <a:solidFill>
                  <a:srgbClr val="000000"/>
                </a:solidFill>
                <a:latin typeface="Arial" panose="020B0604020202020204" pitchFamily="34" charset="0"/>
              </a:rPr>
              <a:t>, the signal of clearing is generated. Before its processing the arc disappears (a signal of disappearance is not present, as on an arc there is no message), and then appears: the signal of appearance replaces a signal of clearing</a:t>
            </a:r>
            <a:r>
              <a:rPr lang="ru-RU" sz="2000" b="0" dirty="0">
                <a:latin typeface="Arial" panose="020B0604020202020204" pitchFamily="34" charset="0"/>
              </a:rPr>
              <a:t>. </a:t>
            </a:r>
          </a:p>
          <a:p>
            <a:pPr marL="342900" indent="-342900" eaLnBrk="1" hangingPunct="1">
              <a:spcBef>
                <a:spcPts val="600"/>
              </a:spcBef>
              <a:buFont typeface="Arial" pitchFamily="34" charset="0"/>
              <a:buAutoNum type="arabicPeriod"/>
              <a:defRPr/>
            </a:pPr>
            <a:r>
              <a:rPr lang="en-US" sz="2000" b="0" dirty="0">
                <a:solidFill>
                  <a:srgbClr val="000000"/>
                </a:solidFill>
                <a:latin typeface="Arial" panose="020B0604020202020204" pitchFamily="34" charset="0"/>
              </a:rPr>
              <a:t>The message</a:t>
            </a: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</a:rPr>
              <a:t> has not reached</a:t>
            </a:r>
            <a:r>
              <a:rPr lang="en-US" sz="2000" b="0" dirty="0">
                <a:solidFill>
                  <a:srgbClr val="000000"/>
                </a:solidFill>
                <a:latin typeface="Arial" panose="020B0604020202020204" pitchFamily="34" charset="0"/>
              </a:rPr>
              <a:t> yet, and the arc disappears. The signal of disappearance of an arc is generated. Before its processing the arc appears: the signal of appearance replaces itself a signal of disappearance</a:t>
            </a:r>
            <a:r>
              <a:rPr lang="ru-RU" sz="2000" b="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4925" y="61087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34925" y="63166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E98DA34A-FEF7-455D-B243-061D79477C93}" type="slidenum">
              <a:rPr lang="ru-RU" altLang="ru-RU">
                <a:solidFill>
                  <a:schemeClr val="bg2"/>
                </a:solidFill>
              </a:rPr>
              <a:pPr/>
              <a:t>23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24579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2458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altLang="ru-RU" sz="3200" smtClean="0"/>
              <a:t>1. </a:t>
            </a:r>
            <a:r>
              <a:rPr lang="en-US" altLang="ru-RU" sz="3200" smtClean="0"/>
              <a:t>Collection of information about all vertices</a:t>
            </a:r>
            <a:endParaRPr lang="ru-RU" altLang="ru-RU" sz="3200" smtClean="0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95288" y="944563"/>
            <a:ext cx="8461375" cy="51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For work of algorithm it is necessary "to know": whether the message sent on an arc has reached its tail or not.</a:t>
            </a:r>
            <a:endParaRPr lang="ru-RU" altLang="ru-RU" sz="2000" b="0"/>
          </a:p>
          <a:p>
            <a:pPr lvl="1" eaLnBrk="1" hangingPunct="1">
              <a:spcBef>
                <a:spcPts val="1200"/>
              </a:spcBef>
            </a:pPr>
            <a:r>
              <a:rPr lang="en-US" altLang="ru-RU" sz="2000">
                <a:solidFill>
                  <a:srgbClr val="0000FF"/>
                </a:solidFill>
              </a:rPr>
              <a:t>The remark</a:t>
            </a:r>
            <a:r>
              <a:rPr lang="en-US" altLang="ru-RU" sz="2000" b="0">
                <a:solidFill>
                  <a:srgbClr val="000000"/>
                </a:solidFill>
              </a:rPr>
              <a:t>: For our algorithm it is enough "to know" only about, whether the first message sent on an arc after its first appearance has reached an arc tail</a:t>
            </a:r>
            <a:r>
              <a:rPr lang="ru-RU" altLang="ru-RU" sz="2000" b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ru-RU" sz="2000">
                <a:solidFill>
                  <a:srgbClr val="C00000"/>
                </a:solidFill>
              </a:rPr>
              <a:t>PROBLEM</a:t>
            </a:r>
            <a:r>
              <a:rPr lang="en-US" altLang="ru-RU" sz="2000" b="0">
                <a:solidFill>
                  <a:srgbClr val="000000"/>
                </a:solidFill>
              </a:rPr>
              <a:t>: </a:t>
            </a:r>
            <a:r>
              <a:rPr lang="en-US" altLang="ru-RU" sz="2000" b="0" u="sng">
                <a:solidFill>
                  <a:srgbClr val="000000"/>
                </a:solidFill>
              </a:rPr>
              <a:t>Automaton cannot learn, the message has reached or not</a:t>
            </a:r>
            <a:r>
              <a:rPr lang="ru-RU" altLang="ru-RU" sz="2000" b="0"/>
              <a:t>..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ru-RU" sz="2000">
                <a:solidFill>
                  <a:srgbClr val="008000"/>
                </a:solidFill>
              </a:rPr>
              <a:t>The DECISION</a:t>
            </a:r>
            <a:r>
              <a:rPr lang="en-US" altLang="ru-RU" sz="2000" b="0">
                <a:solidFill>
                  <a:srgbClr val="000000"/>
                </a:solidFill>
              </a:rPr>
              <a:t>: If the arc appears, and in queue there is a signal of clearing of this arc, it should be replaced not by a signal of appearance, but by a new signal : CA</a:t>
            </a:r>
            <a:r>
              <a:rPr lang="ru-RU" altLang="ru-RU" sz="2000" b="0">
                <a:solidFill>
                  <a:srgbClr val="000000"/>
                </a:solidFill>
              </a:rPr>
              <a:t> </a:t>
            </a:r>
            <a:r>
              <a:rPr lang="en-US" altLang="ru-RU" sz="2000" b="0">
                <a:solidFill>
                  <a:srgbClr val="000000"/>
                </a:solidFill>
              </a:rPr>
              <a:t>= "clearing+appearance".</a:t>
            </a:r>
            <a:endParaRPr lang="ru-RU" altLang="ru-RU" sz="2000" b="0">
              <a:solidFill>
                <a:srgbClr val="000000"/>
              </a:solidFill>
            </a:endParaRPr>
          </a:p>
          <a:p>
            <a:pPr lvl="1" eaLnBrk="1" hangingPunct="1">
              <a:spcBef>
                <a:spcPts val="1800"/>
              </a:spcBef>
            </a:pPr>
            <a:r>
              <a:rPr lang="en-US" altLang="ru-RU" sz="2000" b="0" u="sng">
                <a:solidFill>
                  <a:srgbClr val="000000"/>
                </a:solidFill>
              </a:rPr>
              <a:t>Scheme of signal</a:t>
            </a:r>
            <a:r>
              <a:rPr lang="ru-RU" altLang="ru-RU" sz="2000" b="0" u="sng">
                <a:solidFill>
                  <a:srgbClr val="000000"/>
                </a:solidFill>
              </a:rPr>
              <a:t> replacement</a:t>
            </a:r>
            <a:r>
              <a:rPr lang="en-US" altLang="ru-RU" sz="2000" b="0" u="sng">
                <a:solidFill>
                  <a:srgbClr val="000000"/>
                </a:solidFill>
              </a:rPr>
              <a:t> in queue of input symbols</a:t>
            </a:r>
            <a:r>
              <a:rPr lang="ru-RU" altLang="ru-RU" sz="2000" b="0" u="sng">
                <a:solidFill>
                  <a:srgbClr val="000000"/>
                </a:solidFill>
              </a:rPr>
              <a:t> </a:t>
            </a:r>
            <a:r>
              <a:rPr lang="ru-RU" altLang="ru-RU" sz="2000" b="0">
                <a:solidFill>
                  <a:srgbClr val="000000"/>
                </a:solidFill>
              </a:rPr>
              <a:t>: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ru-RU" sz="2000" b="0">
                <a:solidFill>
                  <a:srgbClr val="0000FF"/>
                </a:solidFill>
              </a:rPr>
              <a:t>clearing, then appearance</a:t>
            </a:r>
            <a:r>
              <a:rPr lang="ru-RU" altLang="ru-RU" sz="2000" b="0">
                <a:solidFill>
                  <a:srgbClr val="0000FF"/>
                </a:solidFill>
              </a:rPr>
              <a:t> </a:t>
            </a:r>
            <a:r>
              <a:rPr lang="en-US" altLang="ru-RU" sz="2000" b="0">
                <a:solidFill>
                  <a:srgbClr val="0000FF"/>
                </a:solidFill>
              </a:rPr>
              <a:t>		</a:t>
            </a:r>
            <a:r>
              <a:rPr lang="ru-RU" altLang="ru-RU" sz="2000" b="0">
                <a:solidFill>
                  <a:srgbClr val="0000FF"/>
                </a:solidFill>
                <a:sym typeface="Symbol" pitchFamily="18" charset="2"/>
              </a:rPr>
              <a:t> </a:t>
            </a:r>
            <a:r>
              <a:rPr lang="en-US" altLang="ru-RU" sz="2000" b="0">
                <a:solidFill>
                  <a:srgbClr val="0000FF"/>
                </a:solidFill>
                <a:sym typeface="Symbol" pitchFamily="18" charset="2"/>
              </a:rPr>
              <a:t>CA</a:t>
            </a:r>
            <a:endParaRPr lang="en-US" altLang="ru-RU" sz="2000" b="0">
              <a:solidFill>
                <a:srgbClr val="0000FF"/>
              </a:solidFill>
            </a:endParaRPr>
          </a:p>
          <a:p>
            <a:pPr lvl="1" eaLnBrk="1" hangingPunct="1"/>
            <a:r>
              <a:rPr lang="en-US" altLang="ru-RU" sz="2000" b="0">
                <a:solidFill>
                  <a:srgbClr val="0000FF"/>
                </a:solidFill>
              </a:rPr>
              <a:t>CA</a:t>
            </a:r>
            <a:r>
              <a:rPr lang="ru-RU" altLang="ru-RU" sz="2000" b="0">
                <a:solidFill>
                  <a:srgbClr val="0000FF"/>
                </a:solidFill>
              </a:rPr>
              <a:t>, </a:t>
            </a:r>
            <a:r>
              <a:rPr lang="en-US" altLang="ru-RU" sz="2000" b="0">
                <a:solidFill>
                  <a:srgbClr val="0000FF"/>
                </a:solidFill>
              </a:rPr>
              <a:t>then appearance</a:t>
            </a:r>
            <a:r>
              <a:rPr lang="ru-RU" altLang="ru-RU" sz="2000" b="0">
                <a:solidFill>
                  <a:srgbClr val="0000FF"/>
                </a:solidFill>
              </a:rPr>
              <a:t> </a:t>
            </a:r>
            <a:r>
              <a:rPr lang="en-US" altLang="ru-RU" sz="2000" b="0">
                <a:solidFill>
                  <a:srgbClr val="0000FF"/>
                </a:solidFill>
              </a:rPr>
              <a:t>		</a:t>
            </a:r>
            <a:r>
              <a:rPr lang="ru-RU" altLang="ru-RU" sz="2000" b="0">
                <a:solidFill>
                  <a:srgbClr val="0000FF"/>
                </a:solidFill>
                <a:sym typeface="Symbol" pitchFamily="18" charset="2"/>
              </a:rPr>
              <a:t> </a:t>
            </a:r>
            <a:r>
              <a:rPr lang="en-US" altLang="ru-RU" sz="2000" b="0">
                <a:solidFill>
                  <a:srgbClr val="0000FF"/>
                </a:solidFill>
                <a:sym typeface="Symbol" pitchFamily="18" charset="2"/>
              </a:rPr>
              <a:t>CA</a:t>
            </a:r>
            <a:endParaRPr lang="en-US" altLang="ru-RU" sz="2000" b="0">
              <a:solidFill>
                <a:srgbClr val="0000FF"/>
              </a:solidFill>
            </a:endParaRPr>
          </a:p>
          <a:p>
            <a:pPr lvl="1" eaLnBrk="1" hangingPunct="1"/>
            <a:r>
              <a:rPr lang="en-US" altLang="ru-RU" sz="2000" b="0"/>
              <a:t>disappearance</a:t>
            </a:r>
            <a:r>
              <a:rPr lang="ru-RU" altLang="ru-RU" sz="2000" b="0"/>
              <a:t>, </a:t>
            </a:r>
            <a:r>
              <a:rPr lang="en-US" altLang="ru-RU" sz="2000" b="0"/>
              <a:t>then appearance</a:t>
            </a:r>
            <a:r>
              <a:rPr lang="ru-RU" altLang="ru-RU" sz="2000" b="0"/>
              <a:t> </a:t>
            </a:r>
            <a:r>
              <a:rPr lang="en-US" altLang="ru-RU" sz="2000" b="0"/>
              <a:t>	</a:t>
            </a:r>
            <a:r>
              <a:rPr lang="ru-RU" altLang="ru-RU" sz="2000" b="0">
                <a:sym typeface="Symbol" pitchFamily="18" charset="2"/>
              </a:rPr>
              <a:t> </a:t>
            </a:r>
            <a:r>
              <a:rPr lang="en-US" altLang="ru-RU" sz="2000" b="0"/>
              <a:t>appearance</a:t>
            </a:r>
            <a:r>
              <a:rPr lang="ru-RU" altLang="ru-RU" sz="2000" b="0"/>
              <a:t> </a:t>
            </a:r>
            <a:endParaRPr lang="en-US" altLang="ru-RU" sz="2000" b="0"/>
          </a:p>
          <a:p>
            <a:pPr lvl="1" eaLnBrk="1" hangingPunct="1"/>
            <a:r>
              <a:rPr lang="en-US" altLang="ru-RU" sz="2000" b="0"/>
              <a:t>appearance</a:t>
            </a:r>
            <a:r>
              <a:rPr lang="ru-RU" altLang="ru-RU" sz="2000" b="0"/>
              <a:t>, </a:t>
            </a:r>
            <a:r>
              <a:rPr lang="en-US" altLang="ru-RU" sz="2000" b="0"/>
              <a:t>then appearance	</a:t>
            </a:r>
            <a:r>
              <a:rPr lang="ru-RU" altLang="ru-RU" sz="2000" b="0">
                <a:sym typeface="Symbol" pitchFamily="18" charset="2"/>
              </a:rPr>
              <a:t> </a:t>
            </a:r>
            <a:r>
              <a:rPr lang="en-US" altLang="ru-RU" sz="2000" b="0"/>
              <a:t>appearance</a:t>
            </a:r>
            <a:endParaRPr lang="ru-RU" altLang="ru-RU" sz="2000" b="0"/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4925" y="62801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5A93B4B4-FC73-4D02-AB07-75D91EDA9CA2}" type="slidenum">
              <a:rPr lang="ru-RU" altLang="ru-RU">
                <a:solidFill>
                  <a:schemeClr val="bg2"/>
                </a:solidFill>
              </a:rPr>
              <a:pPr/>
              <a:t>24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25603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2560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altLang="ru-RU" sz="3200" smtClean="0"/>
              <a:t>1. </a:t>
            </a:r>
            <a:r>
              <a:rPr lang="en-US" altLang="ru-RU" sz="3200" smtClean="0"/>
              <a:t>Collection of information about all vertices</a:t>
            </a:r>
            <a:endParaRPr lang="ru-RU" altLang="ru-RU" sz="3200" smtClean="0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95288" y="1089025"/>
            <a:ext cx="8532812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To collect the information on all vertices, it is necessary to collect the information on all arcs.</a:t>
            </a:r>
          </a:p>
          <a:p>
            <a:pPr eaLnBrk="1" hangingPunct="1">
              <a:spcBef>
                <a:spcPts val="18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Arc description </a:t>
            </a:r>
            <a:r>
              <a:rPr lang="ru-RU" altLang="ru-RU" sz="2000" b="0"/>
              <a:t>= </a:t>
            </a:r>
            <a:r>
              <a:rPr lang="en-US" altLang="ru-RU" sz="2000" b="0"/>
              <a:t>the arc identifier +</a:t>
            </a:r>
            <a:r>
              <a:rPr lang="ru-RU" altLang="ru-RU" sz="2000" b="0"/>
              <a:t> </a:t>
            </a:r>
            <a:r>
              <a:rPr lang="en-US" altLang="ru-RU" sz="2000" b="0"/>
              <a:t>the arc status</a:t>
            </a:r>
            <a:r>
              <a:rPr lang="ru-RU" altLang="ru-RU" sz="2000" b="0"/>
              <a:t>.</a:t>
            </a:r>
          </a:p>
          <a:p>
            <a:pPr eaLnBrk="1" hangingPunct="1">
              <a:spcBef>
                <a:spcPts val="1800"/>
              </a:spcBef>
            </a:pPr>
            <a:r>
              <a:rPr lang="en-US" altLang="ru-RU" sz="2000" b="0" u="sng"/>
              <a:t>Arc status</a:t>
            </a:r>
            <a:r>
              <a:rPr lang="ru-RU" altLang="ru-RU" sz="2000" b="0"/>
              <a:t>:</a:t>
            </a:r>
          </a:p>
          <a:p>
            <a:pPr eaLnBrk="1" hangingPunct="1">
              <a:spcBef>
                <a:spcPts val="600"/>
              </a:spcBef>
            </a:pPr>
            <a:r>
              <a:rPr lang="ru-RU" altLang="ru-RU" sz="2000" b="0">
                <a:sym typeface="Symbol" pitchFamily="18" charset="2"/>
              </a:rPr>
              <a:t> - </a:t>
            </a: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the arc has appeared the first time and on it the message is sent</a:t>
            </a:r>
          </a:p>
          <a:p>
            <a:pPr eaLnBrk="1" hangingPunct="1">
              <a:spcBef>
                <a:spcPts val="600"/>
              </a:spcBef>
            </a:pPr>
            <a:r>
              <a:rPr lang="ru-RU" altLang="ru-RU" sz="2000" b="0">
                <a:sym typeface="Symbol" pitchFamily="18" charset="2"/>
              </a:rPr>
              <a:t> - </a:t>
            </a:r>
            <a:r>
              <a:rPr lang="en-US" altLang="ru-RU" sz="2000" b="0">
                <a:sym typeface="Symbol" pitchFamily="18" charset="2"/>
              </a:rPr>
              <a:t>the arc head</a:t>
            </a:r>
            <a:r>
              <a:rPr lang="ru-RU" altLang="ru-RU" sz="2000" b="0">
                <a:sym typeface="Symbol" pitchFamily="18" charset="2"/>
              </a:rPr>
              <a:t> «</a:t>
            </a:r>
            <a:r>
              <a:rPr lang="en-US" altLang="ru-RU" sz="2000" b="0">
                <a:sym typeface="Symbol" pitchFamily="18" charset="2"/>
              </a:rPr>
              <a:t>know</a:t>
            </a:r>
            <a:r>
              <a:rPr lang="ru-RU" altLang="ru-RU" sz="2000" b="0">
                <a:sym typeface="Symbol" pitchFamily="18" charset="2"/>
              </a:rPr>
              <a:t>», </a:t>
            </a:r>
            <a:r>
              <a:rPr lang="en-US" altLang="ru-RU" sz="2000" b="0">
                <a:sym typeface="Symbol" pitchFamily="18" charset="2"/>
              </a:rPr>
              <a:t>that the message reaches the arc tail</a:t>
            </a:r>
            <a:endParaRPr lang="ru-RU" altLang="ru-RU" sz="2000" b="0">
              <a:sym typeface="Symbol" pitchFamily="18" charset="2"/>
            </a:endParaRPr>
          </a:p>
          <a:p>
            <a:pPr eaLnBrk="1" hangingPunct="1">
              <a:spcBef>
                <a:spcPts val="600"/>
              </a:spcBef>
            </a:pPr>
            <a:r>
              <a:rPr lang="ru-RU" altLang="ru-RU" sz="2000" b="0">
                <a:sym typeface="Symbol" pitchFamily="18" charset="2"/>
              </a:rPr>
              <a:t> - </a:t>
            </a:r>
            <a:r>
              <a:rPr lang="en-US" altLang="ru-RU" sz="2000" b="0">
                <a:sym typeface="Symbol" pitchFamily="18" charset="2"/>
              </a:rPr>
              <a:t>the arc tail</a:t>
            </a:r>
            <a:r>
              <a:rPr lang="ru-RU" altLang="ru-RU" sz="2000" b="0">
                <a:sym typeface="Symbol" pitchFamily="18" charset="2"/>
              </a:rPr>
              <a:t> </a:t>
            </a:r>
            <a:r>
              <a:rPr lang="en-US" altLang="ru-RU" sz="2000" b="0">
                <a:sym typeface="Symbol" pitchFamily="18" charset="2"/>
              </a:rPr>
              <a:t>has received the first message on an arc</a:t>
            </a:r>
            <a:endParaRPr lang="ru-RU" altLang="ru-RU" sz="2000" b="0">
              <a:sym typeface="Symbol" pitchFamily="18" charset="2"/>
            </a:endParaRPr>
          </a:p>
          <a:p>
            <a:pPr eaLnBrk="1" hangingPunct="1">
              <a:spcBef>
                <a:spcPts val="600"/>
              </a:spcBef>
            </a:pPr>
            <a:r>
              <a:rPr lang="ru-RU" altLang="ru-RU" sz="2000" b="0">
                <a:sym typeface="Symbol" pitchFamily="18" charset="2"/>
              </a:rPr>
              <a:t> - </a:t>
            </a:r>
            <a:r>
              <a:rPr lang="en-US" altLang="ru-RU" sz="2000" b="0">
                <a:sym typeface="Symbol" pitchFamily="18" charset="2"/>
              </a:rPr>
              <a:t>the arc disappears</a:t>
            </a:r>
            <a:r>
              <a:rPr lang="ru-RU" altLang="ru-RU" sz="2000" b="0">
                <a:sym typeface="Symbol" pitchFamily="18" charset="2"/>
              </a:rPr>
              <a:t> (</a:t>
            </a:r>
            <a:r>
              <a:rPr lang="en-US" altLang="ru-RU" sz="2000" b="0">
                <a:sym typeface="Symbol" pitchFamily="18" charset="2"/>
              </a:rPr>
              <a:t>and</a:t>
            </a:r>
            <a:r>
              <a:rPr lang="ru-RU" altLang="ru-RU" sz="2000" b="0">
                <a:sym typeface="Symbol" pitchFamily="18" charset="2"/>
              </a:rPr>
              <a:t>, </a:t>
            </a:r>
            <a:r>
              <a:rPr lang="en-US" altLang="ru-RU" sz="2000" b="0">
                <a:sym typeface="Symbol" pitchFamily="18" charset="2"/>
              </a:rPr>
              <a:t>may be</a:t>
            </a:r>
            <a:r>
              <a:rPr lang="ru-RU" altLang="ru-RU" sz="2000" b="0">
                <a:sym typeface="Symbol" pitchFamily="18" charset="2"/>
              </a:rPr>
              <a:t>, </a:t>
            </a:r>
            <a:r>
              <a:rPr lang="en-US" altLang="ru-RU" sz="2000" b="0">
                <a:sym typeface="Symbol" pitchFamily="18" charset="2"/>
              </a:rPr>
              <a:t>appears again</a:t>
            </a:r>
            <a:r>
              <a:rPr lang="ru-RU" altLang="ru-RU" sz="2000" b="0">
                <a:sym typeface="Symbol" pitchFamily="18" charset="2"/>
              </a:rPr>
              <a:t>)</a:t>
            </a:r>
          </a:p>
        </p:txBody>
      </p:sp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34925" y="61658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34925" y="63452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5A4AC376-85FB-4416-AF0C-DC6D2A714149}" type="slidenum">
              <a:rPr lang="ru-RU" altLang="ru-RU">
                <a:solidFill>
                  <a:schemeClr val="bg2"/>
                </a:solidFill>
              </a:rPr>
              <a:pPr/>
              <a:t>25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26627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2662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altLang="ru-RU" sz="3200" smtClean="0"/>
              <a:t>1. </a:t>
            </a:r>
            <a:r>
              <a:rPr lang="en-US" altLang="ru-RU" sz="3200" smtClean="0"/>
              <a:t>Collection of information about all vertices</a:t>
            </a:r>
            <a:endParaRPr lang="ru-RU" altLang="ru-RU" sz="3200" smtClean="0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95288" y="1089025"/>
            <a:ext cx="8532812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ts val="18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The arc description is created in the arc head at the first appearance of the arc on a signal of appearance of the arc</a:t>
            </a:r>
            <a:r>
              <a:rPr lang="ru-RU" altLang="ru-RU" sz="2000" b="0"/>
              <a:t>. </a:t>
            </a:r>
            <a:r>
              <a:rPr lang="en-US" altLang="ru-RU" sz="2000" b="0"/>
              <a:t>Status</a:t>
            </a:r>
            <a:r>
              <a:rPr lang="ru-RU" altLang="ru-RU" sz="2000" b="0"/>
              <a:t> = </a:t>
            </a:r>
            <a:r>
              <a:rPr lang="ru-RU" altLang="ru-RU" sz="2000" b="0">
                <a:sym typeface="Symbol" pitchFamily="18" charset="2"/>
              </a:rPr>
              <a:t></a:t>
            </a:r>
            <a:r>
              <a:rPr lang="ru-RU" altLang="ru-RU" sz="2000" b="0"/>
              <a:t>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When the message passes</a:t>
            </a:r>
            <a:r>
              <a:rPr lang="en-US" altLang="ru-RU" sz="2000" i="1">
                <a:solidFill>
                  <a:srgbClr val="0000FF"/>
                </a:solidFill>
              </a:rPr>
              <a:t> the first time</a:t>
            </a:r>
            <a:r>
              <a:rPr lang="en-US" altLang="ru-RU" sz="2000" b="0">
                <a:solidFill>
                  <a:srgbClr val="000000"/>
                </a:solidFill>
              </a:rPr>
              <a:t> on an arc up to the arc tail, about it the arc tail learns (reception of the message) and the arc head (a signal of clearing or CA)</a:t>
            </a:r>
            <a:r>
              <a:rPr lang="ru-RU" altLang="ru-RU" sz="2000" b="0"/>
              <a:t>.</a:t>
            </a:r>
          </a:p>
          <a:p>
            <a:pPr eaLnBrk="1" hangingPunct="1">
              <a:spcBef>
                <a:spcPts val="600"/>
              </a:spcBef>
            </a:pPr>
            <a:r>
              <a:rPr lang="en-US" altLang="ru-RU" sz="2000" b="0"/>
              <a:t>Status change</a:t>
            </a:r>
            <a:r>
              <a:rPr lang="ru-RU" altLang="ru-RU" sz="2000" b="0"/>
              <a:t>: </a:t>
            </a:r>
            <a:r>
              <a:rPr lang="en-US" altLang="ru-RU" sz="2000" b="0"/>
              <a:t>in the arc head</a:t>
            </a:r>
            <a:r>
              <a:rPr lang="ru-RU" altLang="ru-RU" sz="2000" b="0"/>
              <a:t>: </a:t>
            </a:r>
            <a:r>
              <a:rPr lang="ru-RU" altLang="ru-RU" sz="2000" b="0">
                <a:sym typeface="Symbol" pitchFamily="18" charset="2"/>
              </a:rPr>
              <a:t>  </a:t>
            </a:r>
            <a:r>
              <a:rPr lang="ru-RU" altLang="ru-RU" sz="2000" b="0"/>
              <a:t>, </a:t>
            </a:r>
            <a:r>
              <a:rPr lang="en-US" altLang="ru-RU" sz="2000" b="0"/>
              <a:t>in the arc tail</a:t>
            </a:r>
            <a:r>
              <a:rPr lang="ru-RU" altLang="ru-RU" sz="2000" b="0"/>
              <a:t>: </a:t>
            </a:r>
            <a:r>
              <a:rPr lang="ru-RU" altLang="ru-RU" sz="2000" b="0">
                <a:sym typeface="Symbol" pitchFamily="18" charset="2"/>
              </a:rPr>
              <a:t>  </a:t>
            </a:r>
            <a:r>
              <a:rPr lang="ru-RU" altLang="ru-RU" sz="2000" b="0"/>
              <a:t>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ru-RU" sz="2000" b="0"/>
              <a:t>On the signal of disappearance or appearance </a:t>
            </a:r>
            <a:r>
              <a:rPr lang="ru-RU" altLang="ru-RU" sz="2000" b="0">
                <a:sym typeface="Symbol" pitchFamily="18" charset="2"/>
              </a:rPr>
              <a:t>  .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At reception of the message the arc description is copied from the message in vertex, replacing the old description in vertex if it was</a:t>
            </a:r>
            <a:r>
              <a:rPr lang="ru-RU" altLang="ru-RU" sz="2000" b="0">
                <a:sym typeface="Symbol" pitchFamily="18" charset="2"/>
              </a:rPr>
              <a:t>.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ru-RU" sz="2000" b="0">
                <a:sym typeface="Symbol" pitchFamily="18" charset="2"/>
              </a:rPr>
              <a:t>If the status in vertex was</a:t>
            </a:r>
            <a:r>
              <a:rPr lang="ru-RU" altLang="ru-RU" sz="2000" b="0">
                <a:sym typeface="Symbol" pitchFamily="18" charset="2"/>
              </a:rPr>
              <a:t>  </a:t>
            </a:r>
            <a:r>
              <a:rPr lang="en-US" altLang="ru-RU" sz="2000" b="0">
                <a:sym typeface="Symbol" pitchFamily="18" charset="2"/>
              </a:rPr>
              <a:t>or</a:t>
            </a:r>
            <a:r>
              <a:rPr lang="ru-RU" altLang="ru-RU" sz="2000" b="0">
                <a:sym typeface="Symbol" pitchFamily="18" charset="2"/>
              </a:rPr>
              <a:t> , </a:t>
            </a:r>
            <a:r>
              <a:rPr lang="en-US" altLang="ru-RU" sz="2000" b="0">
                <a:sym typeface="Symbol" pitchFamily="18" charset="2"/>
              </a:rPr>
              <a:t>it is kept</a:t>
            </a:r>
            <a:r>
              <a:rPr lang="ru-RU" altLang="ru-RU" sz="2000" b="0">
                <a:sym typeface="Symbol" pitchFamily="18" charset="2"/>
              </a:rPr>
              <a:t>.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ru-RU" sz="2000" b="0">
                <a:sym typeface="Symbol" pitchFamily="18" charset="2"/>
              </a:rPr>
              <a:t>Status</a:t>
            </a:r>
            <a:r>
              <a:rPr lang="ru-RU" altLang="ru-RU" sz="2000" b="0">
                <a:sym typeface="Symbol" pitchFamily="18" charset="2"/>
              </a:rPr>
              <a:t>  </a:t>
            </a:r>
            <a:r>
              <a:rPr lang="en-US" altLang="ru-RU" sz="2000" b="0">
                <a:sym typeface="Symbol" pitchFamily="18" charset="2"/>
              </a:rPr>
              <a:t>in message replaces status</a:t>
            </a:r>
            <a:r>
              <a:rPr lang="ru-RU" altLang="ru-RU" sz="2000" b="0">
                <a:sym typeface="Symbol" pitchFamily="18" charset="2"/>
              </a:rPr>
              <a:t>  </a:t>
            </a:r>
            <a:r>
              <a:rPr lang="en-US" altLang="ru-RU" sz="2000" b="0">
                <a:sym typeface="Symbol" pitchFamily="18" charset="2"/>
              </a:rPr>
              <a:t>in vertex</a:t>
            </a:r>
            <a:r>
              <a:rPr lang="ru-RU" altLang="ru-RU" sz="2000" b="0">
                <a:sym typeface="Symbol" pitchFamily="18" charset="2"/>
              </a:rPr>
              <a:t>.</a:t>
            </a: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34925" y="52292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34925" y="54102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34925" y="55895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34925" y="57689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2" name="Овал 11"/>
          <p:cNvSpPr>
            <a:spLocks noChangeAspect="1"/>
          </p:cNvSpPr>
          <p:nvPr/>
        </p:nvSpPr>
        <p:spPr bwMode="auto">
          <a:xfrm>
            <a:off x="6551613" y="5192713"/>
            <a:ext cx="360362" cy="360362"/>
          </a:xfrm>
          <a:prstGeom prst="ellipse">
            <a:avLst/>
          </a:prstGeom>
          <a:solidFill>
            <a:srgbClr val="F1F8F9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/>
          <a:lstStyle/>
          <a:p>
            <a:pPr algn="ctr" eaLnBrk="1" hangingPunct="1">
              <a:lnSpc>
                <a:spcPts val="2000"/>
              </a:lnSpc>
              <a:defRPr/>
            </a:pPr>
            <a:r>
              <a:rPr lang="ru-RU" sz="2000" dirty="0">
                <a:sym typeface="Symbol"/>
              </a:rPr>
              <a:t></a:t>
            </a:r>
            <a:endParaRPr lang="ru-RU" sz="2000" dirty="0"/>
          </a:p>
        </p:txBody>
      </p:sp>
      <p:sp>
        <p:nvSpPr>
          <p:cNvPr id="13" name="Овал 12"/>
          <p:cNvSpPr>
            <a:spLocks noChangeAspect="1"/>
          </p:cNvSpPr>
          <p:nvPr/>
        </p:nvSpPr>
        <p:spPr bwMode="auto">
          <a:xfrm>
            <a:off x="7380288" y="4724400"/>
            <a:ext cx="360362" cy="360363"/>
          </a:xfrm>
          <a:prstGeom prst="ellipse">
            <a:avLst/>
          </a:prstGeom>
          <a:solidFill>
            <a:srgbClr val="F1F8F9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/>
          <a:lstStyle/>
          <a:p>
            <a:pPr algn="ctr" eaLnBrk="1" hangingPunct="1">
              <a:lnSpc>
                <a:spcPts val="2000"/>
              </a:lnSpc>
              <a:defRPr/>
            </a:pPr>
            <a:r>
              <a:rPr lang="ru-RU" sz="2000" dirty="0">
                <a:sym typeface="Symbol"/>
              </a:rPr>
              <a:t></a:t>
            </a:r>
            <a:endParaRPr lang="ru-RU" sz="2000" dirty="0"/>
          </a:p>
        </p:txBody>
      </p:sp>
      <p:sp>
        <p:nvSpPr>
          <p:cNvPr id="14" name="Овал 13"/>
          <p:cNvSpPr>
            <a:spLocks noChangeAspect="1"/>
          </p:cNvSpPr>
          <p:nvPr/>
        </p:nvSpPr>
        <p:spPr bwMode="auto">
          <a:xfrm>
            <a:off x="7380288" y="5661025"/>
            <a:ext cx="360362" cy="360363"/>
          </a:xfrm>
          <a:prstGeom prst="ellipse">
            <a:avLst/>
          </a:prstGeom>
          <a:solidFill>
            <a:srgbClr val="F1F8F9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/>
          <a:lstStyle/>
          <a:p>
            <a:pPr algn="ctr" eaLnBrk="1" hangingPunct="1">
              <a:lnSpc>
                <a:spcPts val="2000"/>
              </a:lnSpc>
              <a:defRPr/>
            </a:pPr>
            <a:r>
              <a:rPr lang="ru-RU" sz="2000" dirty="0">
                <a:sym typeface="Symbol"/>
              </a:rPr>
              <a:t></a:t>
            </a:r>
            <a:endParaRPr lang="ru-RU" sz="2000" dirty="0"/>
          </a:p>
        </p:txBody>
      </p:sp>
      <p:sp>
        <p:nvSpPr>
          <p:cNvPr id="15" name="Овал 14"/>
          <p:cNvSpPr>
            <a:spLocks noChangeAspect="1"/>
          </p:cNvSpPr>
          <p:nvPr/>
        </p:nvSpPr>
        <p:spPr bwMode="auto">
          <a:xfrm>
            <a:off x="8280400" y="5229225"/>
            <a:ext cx="360363" cy="360363"/>
          </a:xfrm>
          <a:prstGeom prst="ellipse">
            <a:avLst/>
          </a:prstGeom>
          <a:solidFill>
            <a:srgbClr val="F1F8F9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/>
          <a:lstStyle/>
          <a:p>
            <a:pPr algn="ctr" eaLnBrk="1" hangingPunct="1">
              <a:lnSpc>
                <a:spcPts val="2000"/>
              </a:lnSpc>
              <a:defRPr/>
            </a:pPr>
            <a:r>
              <a:rPr lang="ru-RU" sz="2000" dirty="0">
                <a:sym typeface="Symbol"/>
              </a:rPr>
              <a:t></a:t>
            </a:r>
            <a:endParaRPr lang="ru-RU" sz="2000" dirty="0"/>
          </a:p>
        </p:txBody>
      </p:sp>
      <p:cxnSp>
        <p:nvCxnSpPr>
          <p:cNvPr id="18" name="Прямая со стрелкой 17"/>
          <p:cNvCxnSpPr>
            <a:stCxn id="13" idx="2"/>
            <a:endCxn id="12" idx="7"/>
          </p:cNvCxnSpPr>
          <p:nvPr/>
        </p:nvCxnSpPr>
        <p:spPr bwMode="auto">
          <a:xfrm flipH="1">
            <a:off x="6859588" y="4905375"/>
            <a:ext cx="520700" cy="341313"/>
          </a:xfrm>
          <a:prstGeom prst="straightConnector1">
            <a:avLst/>
          </a:prstGeom>
          <a:solidFill>
            <a:srgbClr val="F1F8F9"/>
          </a:solidFill>
          <a:ln w="381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9" name="Прямая со стрелкой 18"/>
          <p:cNvCxnSpPr>
            <a:stCxn id="13" idx="6"/>
            <a:endCxn id="15" idx="1"/>
          </p:cNvCxnSpPr>
          <p:nvPr/>
        </p:nvCxnSpPr>
        <p:spPr bwMode="auto">
          <a:xfrm>
            <a:off x="7740650" y="4905375"/>
            <a:ext cx="592138" cy="376238"/>
          </a:xfrm>
          <a:prstGeom prst="straightConnector1">
            <a:avLst/>
          </a:prstGeom>
          <a:solidFill>
            <a:srgbClr val="F1F8F9"/>
          </a:solidFill>
          <a:ln w="381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2" name="Прямая со стрелкой 21"/>
          <p:cNvCxnSpPr>
            <a:stCxn id="13" idx="4"/>
            <a:endCxn id="14" idx="0"/>
          </p:cNvCxnSpPr>
          <p:nvPr/>
        </p:nvCxnSpPr>
        <p:spPr bwMode="auto">
          <a:xfrm>
            <a:off x="7559675" y="5084763"/>
            <a:ext cx="0" cy="576262"/>
          </a:xfrm>
          <a:prstGeom prst="straightConnector1">
            <a:avLst/>
          </a:prstGeom>
          <a:solidFill>
            <a:srgbClr val="F1F8F9"/>
          </a:solidFill>
          <a:ln w="381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1" name="Прямая со стрелкой 30"/>
          <p:cNvCxnSpPr>
            <a:stCxn id="15" idx="3"/>
            <a:endCxn id="14" idx="6"/>
          </p:cNvCxnSpPr>
          <p:nvPr/>
        </p:nvCxnSpPr>
        <p:spPr bwMode="auto">
          <a:xfrm flipH="1">
            <a:off x="7740650" y="5537200"/>
            <a:ext cx="592138" cy="304800"/>
          </a:xfrm>
          <a:prstGeom prst="straightConnector1">
            <a:avLst/>
          </a:prstGeom>
          <a:solidFill>
            <a:srgbClr val="F1F8F9"/>
          </a:solidFill>
          <a:ln w="381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4" name="Text Box 20"/>
          <p:cNvSpPr txBox="1">
            <a:spLocks noChangeArrowheads="1"/>
          </p:cNvSpPr>
          <p:nvPr/>
        </p:nvSpPr>
        <p:spPr bwMode="auto">
          <a:xfrm>
            <a:off x="34925" y="59578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34925" y="61372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34925" y="63246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5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12" grpId="0" animBg="1"/>
      <p:bldP spid="13" grpId="0" animBg="1"/>
      <p:bldP spid="14" grpId="0" animBg="1"/>
      <p:bldP spid="15" grpId="0" animBg="1"/>
      <p:bldP spid="35" grpId="0"/>
      <p:bldP spid="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B8C76BE7-03E9-4291-BEA9-80EC49129571}" type="slidenum">
              <a:rPr lang="ru-RU" altLang="ru-RU">
                <a:solidFill>
                  <a:schemeClr val="bg2"/>
                </a:solidFill>
              </a:rPr>
              <a:pPr/>
              <a:t>26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27651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2765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altLang="ru-RU" sz="3200" smtClean="0"/>
              <a:t>1. </a:t>
            </a:r>
            <a:r>
              <a:rPr lang="en-US" altLang="ru-RU" sz="3200" smtClean="0"/>
              <a:t>Collection of information about all vertices</a:t>
            </a:r>
            <a:endParaRPr lang="ru-RU" altLang="ru-RU" sz="3200" smtClean="0"/>
          </a:p>
        </p:txBody>
      </p:sp>
      <p:sp>
        <p:nvSpPr>
          <p:cNvPr id="27654" name="TextBox 24"/>
          <p:cNvSpPr txBox="1">
            <a:spLocks noChangeArrowheads="1"/>
          </p:cNvSpPr>
          <p:nvPr/>
        </p:nvSpPr>
        <p:spPr bwMode="auto">
          <a:xfrm>
            <a:off x="395288" y="1341438"/>
            <a:ext cx="8461375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ru-RU" sz="2000" b="0">
                <a:solidFill>
                  <a:srgbClr val="000000"/>
                </a:solidFill>
              </a:rPr>
              <a:t>The message, moving on the graph, accumulates in itself arc descriptions, collecting them from all vertices through which it passes.</a:t>
            </a:r>
          </a:p>
          <a:p>
            <a:pPr eaLnBrk="1" hangingPunct="1">
              <a:spcBef>
                <a:spcPts val="6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The vertex also accumulates arc descriptions, collecting them from all messages received by it and creating descriptions of outgoing arcs at their first appearance</a:t>
            </a:r>
            <a:r>
              <a:rPr lang="ru-RU" altLang="ru-RU" sz="2000" b="0"/>
              <a:t>.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23850" y="3392488"/>
            <a:ext cx="846137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2400">
                <a:solidFill>
                  <a:srgbClr val="C00000"/>
                </a:solidFill>
              </a:rPr>
              <a:t>QUESTION</a:t>
            </a:r>
            <a:r>
              <a:rPr lang="en-US" altLang="ru-RU" sz="2400" b="0">
                <a:solidFill>
                  <a:srgbClr val="000000"/>
                </a:solidFill>
              </a:rPr>
              <a:t>: How does the root determine the end of 1-st stage on the arc descriptions saved up in the root</a:t>
            </a:r>
            <a:r>
              <a:rPr lang="ru-RU" altLang="ru-RU" sz="2400" b="0"/>
              <a:t>?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ru-RU" sz="2400">
                <a:solidFill>
                  <a:srgbClr val="008000"/>
                </a:solidFill>
                <a:sym typeface="Symbol" pitchFamily="18" charset="2"/>
              </a:rPr>
              <a:t>The ANSWER</a:t>
            </a:r>
            <a:r>
              <a:rPr lang="en-US" altLang="ru-RU" sz="2400" b="0">
                <a:solidFill>
                  <a:srgbClr val="000000"/>
                </a:solidFill>
                <a:sym typeface="Symbol" pitchFamily="18" charset="2"/>
              </a:rPr>
              <a:t>: </a:t>
            </a:r>
            <a:br>
              <a:rPr lang="en-US" altLang="ru-RU" sz="2400" b="0">
                <a:solidFill>
                  <a:srgbClr val="000000"/>
                </a:solidFill>
                <a:sym typeface="Symbol" pitchFamily="18" charset="2"/>
              </a:rPr>
            </a:br>
            <a:r>
              <a:rPr lang="en-US" altLang="ru-RU" sz="2400" b="0">
                <a:solidFill>
                  <a:srgbClr val="000000"/>
                </a:solidFill>
                <a:sym typeface="Symbol" pitchFamily="18" charset="2"/>
              </a:rPr>
              <a:t>In arc descriptions there are no statuses</a:t>
            </a:r>
            <a:r>
              <a:rPr lang="en-US" altLang="ru-RU" sz="2400">
                <a:solidFill>
                  <a:srgbClr val="008000"/>
                </a:solidFill>
                <a:sym typeface="Symbol" pitchFamily="18" charset="2"/>
              </a:rPr>
              <a:t> </a:t>
            </a:r>
            <a:r>
              <a:rPr lang="ru-RU" altLang="ru-RU" sz="2400" b="0">
                <a:sym typeface="Symbol" pitchFamily="18" charset="2"/>
              </a:rPr>
              <a:t> </a:t>
            </a:r>
            <a:r>
              <a:rPr lang="en-US" altLang="ru-RU" sz="2400" b="0">
                <a:sym typeface="Symbol" pitchFamily="18" charset="2"/>
              </a:rPr>
              <a:t>or</a:t>
            </a:r>
            <a:r>
              <a:rPr lang="ru-RU" altLang="ru-RU" sz="2400" b="0">
                <a:sym typeface="Symbol" pitchFamily="18" charset="2"/>
              </a:rPr>
              <a:t> .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Condition «initial arcs form a strongly connected spanning subgraph» guarantees, that in this case the root "knows" about all vertices</a:t>
            </a:r>
            <a:r>
              <a:rPr lang="ru-RU" altLang="ru-RU" sz="2000" b="0">
                <a:sym typeface="Symbol" pitchFamily="18" charset="2"/>
              </a:rPr>
              <a:t>.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34925" y="59134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34925" y="61007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34925" y="62817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1BB042D-674B-45D3-8173-771A306404A6}" type="slidenum">
              <a:rPr lang="ru-RU" altLang="ru-RU">
                <a:solidFill>
                  <a:schemeClr val="bg2"/>
                </a:solidFill>
              </a:rPr>
              <a:pPr/>
              <a:t>27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28675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2867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altLang="ru-RU" sz="3200" smtClean="0"/>
              <a:t>1. </a:t>
            </a:r>
            <a:r>
              <a:rPr lang="en-US" altLang="ru-RU" sz="3200" smtClean="0"/>
              <a:t>Collection of information about all vertices</a:t>
            </a:r>
            <a:endParaRPr lang="ru-RU" altLang="ru-RU" sz="3200" smtClean="0"/>
          </a:p>
        </p:txBody>
      </p:sp>
      <p:sp>
        <p:nvSpPr>
          <p:cNvPr id="28678" name="Содержимое 14"/>
          <p:cNvSpPr>
            <a:spLocks noGrp="1"/>
          </p:cNvSpPr>
          <p:nvPr>
            <p:ph idx="1"/>
          </p:nvPr>
        </p:nvSpPr>
        <p:spPr>
          <a:xfrm>
            <a:off x="2879725" y="1016000"/>
            <a:ext cx="5761038" cy="3902075"/>
          </a:xfr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ru-RU" sz="2000" smtClean="0"/>
              <a:t>state</a:t>
            </a:r>
            <a:r>
              <a:rPr lang="ru-RU" altLang="ru-RU" sz="2000" smtClean="0"/>
              <a:t> = 1</a:t>
            </a:r>
          </a:p>
          <a:p>
            <a:pPr>
              <a:spcBef>
                <a:spcPct val="0"/>
              </a:spcBef>
            </a:pPr>
            <a:r>
              <a:rPr lang="en-US" altLang="ru-RU" sz="2000" smtClean="0"/>
              <a:t>vertex type</a:t>
            </a:r>
            <a:r>
              <a:rPr lang="ru-RU" altLang="ru-RU" sz="2000" smtClean="0"/>
              <a:t> (</a:t>
            </a:r>
            <a:r>
              <a:rPr lang="en-US" altLang="ru-RU" sz="2000" smtClean="0"/>
              <a:t>root or not root)</a:t>
            </a:r>
            <a:endParaRPr lang="ru-RU" altLang="ru-RU" sz="2000" smtClean="0"/>
          </a:p>
          <a:p>
            <a:pPr>
              <a:spcBef>
                <a:spcPct val="0"/>
              </a:spcBef>
            </a:pPr>
            <a:r>
              <a:rPr lang="en-US" altLang="ru-RU" sz="2000" smtClean="0"/>
              <a:t>vertex identifier</a:t>
            </a:r>
            <a:endParaRPr lang="ru-RU" altLang="ru-RU" sz="2000" smtClean="0"/>
          </a:p>
          <a:p>
            <a:pPr>
              <a:spcBef>
                <a:spcPct val="0"/>
              </a:spcBef>
            </a:pPr>
            <a:r>
              <a:rPr lang="en-US" altLang="ru-RU" sz="2000" smtClean="0"/>
              <a:t>array of arc descriptions</a:t>
            </a:r>
            <a:endParaRPr lang="ru-RU" altLang="ru-RU" sz="2000" smtClean="0"/>
          </a:p>
          <a:p>
            <a:pPr>
              <a:spcBef>
                <a:spcPts val="1800"/>
              </a:spcBef>
            </a:pPr>
            <a:r>
              <a:rPr lang="en-US" altLang="ru-RU" sz="2000" smtClean="0"/>
              <a:t>message type</a:t>
            </a:r>
            <a:r>
              <a:rPr lang="ru-RU" altLang="ru-RU" sz="2000" smtClean="0"/>
              <a:t> = 1</a:t>
            </a:r>
          </a:p>
          <a:p>
            <a:pPr>
              <a:spcBef>
                <a:spcPct val="0"/>
              </a:spcBef>
            </a:pPr>
            <a:r>
              <a:rPr lang="en-US" altLang="ru-RU" sz="2000" smtClean="0">
                <a:solidFill>
                  <a:srgbClr val="000000"/>
                </a:solidFill>
              </a:rPr>
              <a:t>the arc identifier on which the message is transferred</a:t>
            </a:r>
            <a:endParaRPr lang="ru-RU" altLang="ru-RU" sz="2000" smtClean="0"/>
          </a:p>
          <a:p>
            <a:pPr>
              <a:spcBef>
                <a:spcPct val="0"/>
              </a:spcBef>
            </a:pPr>
            <a:r>
              <a:rPr lang="en-US" altLang="ru-RU" sz="2000" smtClean="0">
                <a:solidFill>
                  <a:srgbClr val="FF0000"/>
                </a:solidFill>
              </a:rPr>
              <a:t>the attribute</a:t>
            </a:r>
            <a:r>
              <a:rPr lang="en-US" altLang="ru-RU" sz="2000" b="1" i="1" smtClean="0">
                <a:solidFill>
                  <a:srgbClr val="FF0000"/>
                </a:solidFill>
              </a:rPr>
              <a:t> </a:t>
            </a:r>
            <a:r>
              <a:rPr lang="en-US" altLang="ru-RU" sz="2000" smtClean="0">
                <a:solidFill>
                  <a:srgbClr val="FF0000"/>
                </a:solidFill>
              </a:rPr>
              <a:t>“</a:t>
            </a:r>
            <a:r>
              <a:rPr lang="en-US" altLang="ru-RU" sz="2000" b="1" i="1" smtClean="0">
                <a:solidFill>
                  <a:srgbClr val="FF0000"/>
                </a:solidFill>
              </a:rPr>
              <a:t>first</a:t>
            </a:r>
            <a:r>
              <a:rPr lang="en-US" altLang="ru-RU" sz="2000" smtClean="0">
                <a:solidFill>
                  <a:srgbClr val="FF0000"/>
                </a:solidFill>
              </a:rPr>
              <a:t> message sent on an arc”</a:t>
            </a:r>
            <a:endParaRPr lang="ru-RU" altLang="ru-RU" sz="200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ru-RU" sz="2000" smtClean="0"/>
              <a:t>array of arc descriptions</a:t>
            </a:r>
            <a:endParaRPr lang="ru-RU" altLang="ru-RU" sz="2000" smtClean="0"/>
          </a:p>
          <a:p>
            <a:pPr>
              <a:spcBef>
                <a:spcPts val="1800"/>
              </a:spcBef>
            </a:pPr>
            <a:r>
              <a:rPr lang="en-US" altLang="ru-RU" sz="2000" smtClean="0"/>
              <a:t>the arc identifier</a:t>
            </a:r>
            <a:endParaRPr lang="ru-RU" altLang="ru-RU" sz="2000" smtClean="0"/>
          </a:p>
          <a:p>
            <a:pPr>
              <a:spcBef>
                <a:spcPct val="0"/>
              </a:spcBef>
            </a:pPr>
            <a:r>
              <a:rPr lang="en-US" altLang="ru-RU" sz="2000" smtClean="0"/>
              <a:t>the arc status</a:t>
            </a:r>
            <a:endParaRPr lang="ru-RU" altLang="ru-RU" sz="2000" smtClean="0"/>
          </a:p>
        </p:txBody>
      </p:sp>
      <p:sp>
        <p:nvSpPr>
          <p:cNvPr id="28679" name="TextBox 11"/>
          <p:cNvSpPr txBox="1">
            <a:spLocks noChangeArrowheads="1"/>
          </p:cNvSpPr>
          <p:nvPr/>
        </p:nvSpPr>
        <p:spPr bwMode="auto">
          <a:xfrm>
            <a:off x="431800" y="1016000"/>
            <a:ext cx="149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b="0" u="sng"/>
              <a:t>Vertex store</a:t>
            </a:r>
            <a:r>
              <a:rPr lang="ru-RU" altLang="ru-RU"/>
              <a:t>:</a:t>
            </a:r>
          </a:p>
        </p:txBody>
      </p:sp>
      <p:sp>
        <p:nvSpPr>
          <p:cNvPr id="28680" name="TextBox 12"/>
          <p:cNvSpPr txBox="1">
            <a:spLocks noChangeArrowheads="1"/>
          </p:cNvSpPr>
          <p:nvPr/>
        </p:nvSpPr>
        <p:spPr bwMode="auto">
          <a:xfrm>
            <a:off x="431800" y="2447925"/>
            <a:ext cx="189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b="0" u="sng"/>
              <a:t>Message format</a:t>
            </a:r>
            <a:r>
              <a:rPr lang="ru-RU" altLang="ru-RU"/>
              <a:t>:</a:t>
            </a:r>
          </a:p>
        </p:txBody>
      </p:sp>
      <p:sp>
        <p:nvSpPr>
          <p:cNvPr id="28681" name="TextBox 13"/>
          <p:cNvSpPr txBox="1">
            <a:spLocks noChangeArrowheads="1"/>
          </p:cNvSpPr>
          <p:nvPr/>
        </p:nvSpPr>
        <p:spPr bwMode="auto">
          <a:xfrm>
            <a:off x="431800" y="4211638"/>
            <a:ext cx="1787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b="0" u="sng"/>
              <a:t>Arc description</a:t>
            </a:r>
            <a:r>
              <a:rPr lang="ru-RU" altLang="ru-RU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4AD4D586-5678-4F77-BEFF-51814D2224A8}" type="slidenum">
              <a:rPr lang="ru-RU" altLang="ru-RU">
                <a:solidFill>
                  <a:schemeClr val="bg2"/>
                </a:solidFill>
              </a:rPr>
              <a:pPr/>
              <a:t>28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29699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2970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ru-RU" sz="3200" smtClean="0"/>
              <a:t>2</a:t>
            </a:r>
            <a:r>
              <a:rPr lang="ru-RU" altLang="ru-RU" sz="3200" smtClean="0"/>
              <a:t>. </a:t>
            </a:r>
            <a:r>
              <a:rPr lang="en-US" altLang="ru-RU" sz="3200" smtClean="0">
                <a:solidFill>
                  <a:srgbClr val="000000"/>
                </a:solidFill>
              </a:rPr>
              <a:t>Marking the graph</a:t>
            </a:r>
            <a:endParaRPr lang="ru-RU" altLang="ru-RU" sz="3200" smtClean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95288" y="1182688"/>
            <a:ext cx="846137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Aft>
                <a:spcPts val="1800"/>
              </a:spcAft>
            </a:pPr>
            <a:r>
              <a:rPr lang="en-US" altLang="ru-RU" sz="2000" b="0"/>
              <a:t>After 1-st step end the root builds</a:t>
            </a:r>
            <a:r>
              <a:rPr lang="ru-RU" altLang="ru-RU" sz="2000" b="0"/>
              <a:t> </a:t>
            </a:r>
            <a:r>
              <a:rPr lang="en-US" altLang="ru-RU" sz="2000" b="0"/>
              <a:t>virtual back spanning tree</a:t>
            </a:r>
            <a:r>
              <a:rPr lang="ru-RU" altLang="ru-RU" sz="2000" b="0"/>
              <a:t> </a:t>
            </a:r>
            <a:r>
              <a:rPr lang="en-US" altLang="ru-RU" sz="2000" b="0"/>
              <a:t>as the set of vertex descriptions.</a:t>
            </a:r>
            <a:endParaRPr lang="ru-RU" altLang="ru-RU" sz="2000" b="0"/>
          </a:p>
          <a:p>
            <a:pPr lvl="3" eaLnBrk="1" hangingPunct="1">
              <a:spcBef>
                <a:spcPts val="600"/>
              </a:spcBef>
            </a:pPr>
            <a:r>
              <a:rPr lang="ru-RU" altLang="ru-RU" sz="2000" b="0"/>
              <a:t>	</a:t>
            </a:r>
            <a:r>
              <a:rPr lang="en-US" altLang="ru-RU" sz="2000" b="0"/>
              <a:t>the vertex identifier</a:t>
            </a:r>
            <a:endParaRPr lang="ru-RU" altLang="ru-RU" sz="2000" b="0"/>
          </a:p>
          <a:p>
            <a:pPr lvl="3" eaLnBrk="1" hangingPunct="1"/>
            <a:r>
              <a:rPr lang="ru-RU" altLang="ru-RU" sz="2000" b="0"/>
              <a:t>	</a:t>
            </a:r>
            <a:r>
              <a:rPr lang="en-US" altLang="ru-RU" sz="2000" b="0"/>
              <a:t>two-level</a:t>
            </a:r>
            <a:r>
              <a:rPr lang="ru-RU" altLang="ru-RU" sz="2000" b="0"/>
              <a:t> </a:t>
            </a:r>
            <a:r>
              <a:rPr lang="en-US" altLang="ru-RU" sz="2000" b="0"/>
              <a:t>index</a:t>
            </a:r>
            <a:r>
              <a:rPr lang="ru-RU" altLang="ru-RU" sz="2000" b="0"/>
              <a:t>: </a:t>
            </a:r>
            <a:r>
              <a:rPr lang="en-US" altLang="ru-RU" sz="2000" b="0"/>
              <a:t> </a:t>
            </a:r>
            <a:r>
              <a:rPr lang="ru-RU" altLang="ru-RU" sz="2000" b="0"/>
              <a:t> - </a:t>
            </a:r>
            <a:r>
              <a:rPr lang="en-US" altLang="ru-RU" sz="2000" b="0"/>
              <a:t>branch number</a:t>
            </a:r>
            <a:r>
              <a:rPr lang="ru-RU" altLang="ru-RU" sz="2000" b="0"/>
              <a:t>,</a:t>
            </a:r>
          </a:p>
          <a:p>
            <a:pPr lvl="3" eaLnBrk="1" hangingPunct="1"/>
            <a:r>
              <a:rPr lang="ru-RU" altLang="ru-RU" sz="2000" b="0"/>
              <a:t>			  - </a:t>
            </a:r>
            <a:r>
              <a:rPr lang="en-US" altLang="ru-RU" sz="2000" b="0"/>
              <a:t>vertex number on branch</a:t>
            </a:r>
            <a:endParaRPr lang="ru-RU" altLang="ru-RU" sz="2000" b="0"/>
          </a:p>
          <a:p>
            <a:pPr lvl="3" eaLnBrk="1" hangingPunct="1"/>
            <a:r>
              <a:rPr lang="ru-RU" altLang="ru-RU" sz="2000" b="0"/>
              <a:t>	</a:t>
            </a:r>
            <a:r>
              <a:rPr lang="en-US" altLang="ru-RU" sz="2000" b="0"/>
              <a:t>vertex type</a:t>
            </a:r>
            <a:r>
              <a:rPr lang="ru-RU" altLang="ru-RU" sz="2000" b="0"/>
              <a:t> (</a:t>
            </a:r>
            <a:r>
              <a:rPr lang="en-US" altLang="ru-RU" sz="2000" b="0"/>
              <a:t>terminal or inner vertex)</a:t>
            </a:r>
            <a:r>
              <a:rPr lang="ru-RU" altLang="ru-RU" sz="2000" b="0"/>
              <a:t>.</a:t>
            </a:r>
          </a:p>
        </p:txBody>
      </p:sp>
      <p:grpSp>
        <p:nvGrpSpPr>
          <p:cNvPr id="2" name="Группа 78"/>
          <p:cNvGrpSpPr>
            <a:grpSpLocks/>
          </p:cNvGrpSpPr>
          <p:nvPr/>
        </p:nvGrpSpPr>
        <p:grpSpPr bwMode="auto">
          <a:xfrm>
            <a:off x="1403350" y="3752850"/>
            <a:ext cx="5153025" cy="2520950"/>
            <a:chOff x="1475656" y="3933100"/>
            <a:chExt cx="5152373" cy="2520236"/>
          </a:xfrm>
        </p:grpSpPr>
        <p:cxnSp>
          <p:nvCxnSpPr>
            <p:cNvPr id="13" name="Straight Arrow Connector 31"/>
            <p:cNvCxnSpPr>
              <a:stCxn id="15" idx="5"/>
              <a:endCxn id="14" idx="2"/>
            </p:cNvCxnSpPr>
            <p:nvPr/>
          </p:nvCxnSpPr>
          <p:spPr>
            <a:xfrm>
              <a:off x="2162957" y="5937545"/>
              <a:ext cx="1760314" cy="353912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44"/>
            <p:cNvSpPr>
              <a:spLocks/>
            </p:cNvSpPr>
            <p:nvPr/>
          </p:nvSpPr>
          <p:spPr>
            <a:xfrm>
              <a:off x="3923271" y="6129578"/>
              <a:ext cx="720634" cy="3237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 eaLnBrk="1" hangingPunct="1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root</a:t>
              </a:r>
              <a:endParaRPr lang="ru-RU" sz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44"/>
            <p:cNvSpPr>
              <a:spLocks/>
            </p:cNvSpPr>
            <p:nvPr/>
          </p:nvSpPr>
          <p:spPr>
            <a:xfrm>
              <a:off x="1547085" y="5661398"/>
              <a:ext cx="720634" cy="3237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1,</a:t>
              </a:r>
              <a:r>
                <a:rPr lang="ru-RU" sz="1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6" name="Oval 44"/>
            <p:cNvSpPr>
              <a:spLocks/>
            </p:cNvSpPr>
            <p:nvPr/>
          </p:nvSpPr>
          <p:spPr>
            <a:xfrm>
              <a:off x="2410576" y="5661398"/>
              <a:ext cx="720634" cy="3237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2,</a:t>
              </a:r>
              <a:r>
                <a:rPr lang="ru-RU" sz="1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Oval 44"/>
            <p:cNvSpPr>
              <a:spLocks/>
            </p:cNvSpPr>
            <p:nvPr/>
          </p:nvSpPr>
          <p:spPr>
            <a:xfrm>
              <a:off x="5759777" y="5661398"/>
              <a:ext cx="720634" cy="3237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w,</a:t>
              </a:r>
              <a:r>
                <a:rPr lang="ru-RU" sz="1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9" name="Oval 44"/>
            <p:cNvSpPr>
              <a:spLocks/>
            </p:cNvSpPr>
            <p:nvPr/>
          </p:nvSpPr>
          <p:spPr>
            <a:xfrm>
              <a:off x="1547085" y="5193218"/>
              <a:ext cx="720634" cy="3237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r>
                <a:rPr lang="ru-RU" sz="1200" dirty="0">
                  <a:solidFill>
                    <a:schemeClr val="tx1"/>
                  </a:solidFill>
                </a:rPr>
                <a:t>1</a:t>
              </a:r>
              <a:r>
                <a:rPr lang="en-US" sz="1200" dirty="0">
                  <a:solidFill>
                    <a:schemeClr val="tx1"/>
                  </a:solidFill>
                </a:rPr>
                <a:t>,</a:t>
              </a:r>
              <a:r>
                <a:rPr lang="ru-RU" sz="12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20" name="Straight Arrow Connector 31"/>
            <p:cNvCxnSpPr>
              <a:stCxn id="16" idx="4"/>
              <a:endCxn id="14" idx="1"/>
            </p:cNvCxnSpPr>
            <p:nvPr/>
          </p:nvCxnSpPr>
          <p:spPr>
            <a:xfrm>
              <a:off x="2770892" y="5985157"/>
              <a:ext cx="1258729" cy="192033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31"/>
            <p:cNvCxnSpPr>
              <a:stCxn id="18" idx="3"/>
              <a:endCxn id="14" idx="6"/>
            </p:cNvCxnSpPr>
            <p:nvPr/>
          </p:nvCxnSpPr>
          <p:spPr>
            <a:xfrm flipH="1">
              <a:off x="4643905" y="5937545"/>
              <a:ext cx="1222220" cy="353912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31"/>
            <p:cNvCxnSpPr>
              <a:stCxn id="19" idx="4"/>
              <a:endCxn id="15" idx="0"/>
            </p:cNvCxnSpPr>
            <p:nvPr/>
          </p:nvCxnSpPr>
          <p:spPr>
            <a:xfrm flipH="1">
              <a:off x="1907401" y="5516976"/>
              <a:ext cx="0" cy="144422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44"/>
            <p:cNvSpPr>
              <a:spLocks/>
            </p:cNvSpPr>
            <p:nvPr/>
          </p:nvSpPr>
          <p:spPr>
            <a:xfrm>
              <a:off x="2410576" y="5193218"/>
              <a:ext cx="720634" cy="3237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r>
                <a:rPr lang="ru-RU" sz="1200" dirty="0">
                  <a:solidFill>
                    <a:schemeClr val="tx1"/>
                  </a:solidFill>
                </a:rPr>
                <a:t>2</a:t>
              </a:r>
              <a:r>
                <a:rPr lang="en-US" sz="1200" dirty="0">
                  <a:solidFill>
                    <a:schemeClr val="tx1"/>
                  </a:solidFill>
                </a:rPr>
                <a:t>,</a:t>
              </a:r>
              <a:r>
                <a:rPr lang="ru-RU" sz="12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25" name="Straight Arrow Connector 31"/>
            <p:cNvCxnSpPr>
              <a:stCxn id="23" idx="4"/>
              <a:endCxn id="16" idx="0"/>
            </p:cNvCxnSpPr>
            <p:nvPr/>
          </p:nvCxnSpPr>
          <p:spPr>
            <a:xfrm>
              <a:off x="2770892" y="5516976"/>
              <a:ext cx="0" cy="144422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44"/>
            <p:cNvSpPr>
              <a:spLocks/>
            </p:cNvSpPr>
            <p:nvPr/>
          </p:nvSpPr>
          <p:spPr>
            <a:xfrm>
              <a:off x="5759777" y="5193218"/>
              <a:ext cx="720634" cy="3237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w,2</a:t>
              </a:r>
              <a:endParaRPr lang="ru-RU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traight Arrow Connector 31"/>
            <p:cNvCxnSpPr>
              <a:stCxn id="26" idx="4"/>
              <a:endCxn id="18" idx="0"/>
            </p:cNvCxnSpPr>
            <p:nvPr/>
          </p:nvCxnSpPr>
          <p:spPr>
            <a:xfrm>
              <a:off x="6120093" y="5516976"/>
              <a:ext cx="0" cy="144422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44"/>
            <p:cNvSpPr>
              <a:spLocks/>
            </p:cNvSpPr>
            <p:nvPr/>
          </p:nvSpPr>
          <p:spPr>
            <a:xfrm>
              <a:off x="1548672" y="4401280"/>
              <a:ext cx="719047" cy="3237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1,h-1</a:t>
              </a:r>
              <a:endParaRPr lang="ru-RU" sz="1200" dirty="0">
                <a:solidFill>
                  <a:schemeClr val="tx1"/>
                </a:solidFill>
              </a:endParaRPr>
            </a:p>
          </p:txBody>
        </p:sp>
        <p:sp>
          <p:nvSpPr>
            <p:cNvPr id="29" name="Oval 44"/>
            <p:cNvSpPr>
              <a:spLocks/>
            </p:cNvSpPr>
            <p:nvPr/>
          </p:nvSpPr>
          <p:spPr>
            <a:xfrm>
              <a:off x="2412162" y="4401280"/>
              <a:ext cx="719047" cy="3237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2,h-1</a:t>
              </a:r>
              <a:endParaRPr lang="ru-RU" sz="1200" dirty="0">
                <a:solidFill>
                  <a:schemeClr val="tx1"/>
                </a:solidFill>
              </a:endParaRPr>
            </a:p>
          </p:txBody>
        </p:sp>
        <p:sp>
          <p:nvSpPr>
            <p:cNvPr id="30" name="Oval 44"/>
            <p:cNvSpPr>
              <a:spLocks/>
            </p:cNvSpPr>
            <p:nvPr/>
          </p:nvSpPr>
          <p:spPr>
            <a:xfrm>
              <a:off x="5759777" y="4401280"/>
              <a:ext cx="720634" cy="3237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w,h-1</a:t>
              </a:r>
              <a:endParaRPr lang="ru-RU" sz="1200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44"/>
            <p:cNvSpPr>
              <a:spLocks/>
            </p:cNvSpPr>
            <p:nvPr/>
          </p:nvSpPr>
          <p:spPr>
            <a:xfrm>
              <a:off x="1548672" y="4869460"/>
              <a:ext cx="719047" cy="1793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endParaRPr lang="ru-RU" sz="1200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44"/>
            <p:cNvSpPr>
              <a:spLocks/>
            </p:cNvSpPr>
            <p:nvPr/>
          </p:nvSpPr>
          <p:spPr>
            <a:xfrm>
              <a:off x="2412162" y="4869460"/>
              <a:ext cx="720634" cy="1793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endParaRPr lang="ru-RU" sz="1200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44"/>
            <p:cNvSpPr>
              <a:spLocks/>
            </p:cNvSpPr>
            <p:nvPr/>
          </p:nvSpPr>
          <p:spPr>
            <a:xfrm>
              <a:off x="5759777" y="4869460"/>
              <a:ext cx="720634" cy="1793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endParaRPr lang="ru-RU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Arrow Connector 31"/>
            <p:cNvCxnSpPr>
              <a:stCxn id="31" idx="4"/>
              <a:endCxn id="19" idx="0"/>
            </p:cNvCxnSpPr>
            <p:nvPr/>
          </p:nvCxnSpPr>
          <p:spPr>
            <a:xfrm flipH="1">
              <a:off x="1907401" y="5048797"/>
              <a:ext cx="0" cy="144421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1"/>
            <p:cNvCxnSpPr>
              <a:stCxn id="32" idx="4"/>
              <a:endCxn id="23" idx="0"/>
            </p:cNvCxnSpPr>
            <p:nvPr/>
          </p:nvCxnSpPr>
          <p:spPr>
            <a:xfrm flipH="1">
              <a:off x="2770892" y="5048797"/>
              <a:ext cx="1588" cy="144421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1"/>
            <p:cNvCxnSpPr>
              <a:stCxn id="33" idx="4"/>
              <a:endCxn id="26" idx="0"/>
            </p:cNvCxnSpPr>
            <p:nvPr/>
          </p:nvCxnSpPr>
          <p:spPr>
            <a:xfrm flipH="1">
              <a:off x="6120093" y="5048797"/>
              <a:ext cx="0" cy="144421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44"/>
            <p:cNvSpPr>
              <a:spLocks/>
            </p:cNvSpPr>
            <p:nvPr/>
          </p:nvSpPr>
          <p:spPr>
            <a:xfrm>
              <a:off x="4428032" y="5661398"/>
              <a:ext cx="720634" cy="3237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lnSpc>
                  <a:spcPts val="1200"/>
                </a:lnSpc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i+1,1</a:t>
              </a:r>
            </a:p>
          </p:txBody>
        </p:sp>
        <p:sp>
          <p:nvSpPr>
            <p:cNvPr id="40" name="Oval 44"/>
            <p:cNvSpPr>
              <a:spLocks/>
            </p:cNvSpPr>
            <p:nvPr/>
          </p:nvSpPr>
          <p:spPr>
            <a:xfrm>
              <a:off x="4428032" y="5193218"/>
              <a:ext cx="719047" cy="3237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i+1,2</a:t>
              </a:r>
              <a:endParaRPr lang="ru-RU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1" name="Straight Arrow Connector 31"/>
            <p:cNvCxnSpPr>
              <a:stCxn id="40" idx="4"/>
              <a:endCxn id="39" idx="0"/>
            </p:cNvCxnSpPr>
            <p:nvPr/>
          </p:nvCxnSpPr>
          <p:spPr>
            <a:xfrm>
              <a:off x="4788350" y="5516976"/>
              <a:ext cx="0" cy="144422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4"/>
            <p:cNvSpPr>
              <a:spLocks/>
            </p:cNvSpPr>
            <p:nvPr/>
          </p:nvSpPr>
          <p:spPr>
            <a:xfrm>
              <a:off x="4428032" y="4401280"/>
              <a:ext cx="720634" cy="3237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i+1,h-1</a:t>
              </a:r>
              <a:endParaRPr lang="ru-RU" sz="1200" dirty="0">
                <a:solidFill>
                  <a:schemeClr val="tx1"/>
                </a:solidFill>
              </a:endParaRPr>
            </a:p>
          </p:txBody>
        </p:sp>
        <p:sp>
          <p:nvSpPr>
            <p:cNvPr id="43" name="Oval 44"/>
            <p:cNvSpPr>
              <a:spLocks/>
            </p:cNvSpPr>
            <p:nvPr/>
          </p:nvSpPr>
          <p:spPr>
            <a:xfrm>
              <a:off x="4428032" y="4869460"/>
              <a:ext cx="720634" cy="1793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endParaRPr lang="ru-RU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4" name="Straight Arrow Connector 31"/>
            <p:cNvCxnSpPr>
              <a:stCxn id="43" idx="4"/>
              <a:endCxn id="40" idx="0"/>
            </p:cNvCxnSpPr>
            <p:nvPr/>
          </p:nvCxnSpPr>
          <p:spPr>
            <a:xfrm flipH="1">
              <a:off x="4788350" y="5048797"/>
              <a:ext cx="0" cy="144421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>
              <a:spLocks/>
            </p:cNvSpPr>
            <p:nvPr/>
          </p:nvSpPr>
          <p:spPr>
            <a:xfrm>
              <a:off x="3601050" y="5661398"/>
              <a:ext cx="719046" cy="3237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i,1</a:t>
              </a:r>
              <a:endParaRPr lang="ru-RU" sz="1200" dirty="0">
                <a:solidFill>
                  <a:schemeClr val="tx1"/>
                </a:solidFill>
              </a:endParaRPr>
            </a:p>
          </p:txBody>
        </p:sp>
        <p:sp>
          <p:nvSpPr>
            <p:cNvPr id="46" name="Oval 44"/>
            <p:cNvSpPr>
              <a:spLocks/>
            </p:cNvSpPr>
            <p:nvPr/>
          </p:nvSpPr>
          <p:spPr>
            <a:xfrm>
              <a:off x="3599462" y="5193218"/>
              <a:ext cx="720634" cy="3237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i,2</a:t>
              </a:r>
              <a:endParaRPr lang="ru-RU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7" name="Straight Arrow Connector 31"/>
            <p:cNvCxnSpPr>
              <a:stCxn id="46" idx="4"/>
              <a:endCxn id="45" idx="0"/>
            </p:cNvCxnSpPr>
            <p:nvPr/>
          </p:nvCxnSpPr>
          <p:spPr>
            <a:xfrm>
              <a:off x="3959780" y="5516976"/>
              <a:ext cx="0" cy="144422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4"/>
            <p:cNvSpPr>
              <a:spLocks/>
            </p:cNvSpPr>
            <p:nvPr/>
          </p:nvSpPr>
          <p:spPr>
            <a:xfrm>
              <a:off x="3601050" y="4401280"/>
              <a:ext cx="719046" cy="3237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i,h-1</a:t>
              </a:r>
              <a:endParaRPr lang="ru-RU" sz="1200" dirty="0">
                <a:solidFill>
                  <a:schemeClr val="tx1"/>
                </a:solidFill>
              </a:endParaRPr>
            </a:p>
          </p:txBody>
        </p:sp>
        <p:sp>
          <p:nvSpPr>
            <p:cNvPr id="49" name="Oval 44"/>
            <p:cNvSpPr>
              <a:spLocks/>
            </p:cNvSpPr>
            <p:nvPr/>
          </p:nvSpPr>
          <p:spPr>
            <a:xfrm>
              <a:off x="3601050" y="4869460"/>
              <a:ext cx="719046" cy="1793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endParaRPr lang="ru-RU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50" name="Straight Arrow Connector 31"/>
            <p:cNvCxnSpPr>
              <a:stCxn id="49" idx="4"/>
              <a:endCxn id="46" idx="0"/>
            </p:cNvCxnSpPr>
            <p:nvPr/>
          </p:nvCxnSpPr>
          <p:spPr>
            <a:xfrm flipH="1">
              <a:off x="3959780" y="5048797"/>
              <a:ext cx="0" cy="144421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31"/>
            <p:cNvCxnSpPr>
              <a:stCxn id="45" idx="4"/>
              <a:endCxn id="14" idx="0"/>
            </p:cNvCxnSpPr>
            <p:nvPr/>
          </p:nvCxnSpPr>
          <p:spPr>
            <a:xfrm>
              <a:off x="3959780" y="5985157"/>
              <a:ext cx="323809" cy="144421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31"/>
            <p:cNvCxnSpPr>
              <a:stCxn id="39" idx="4"/>
              <a:endCxn id="14" idx="0"/>
            </p:cNvCxnSpPr>
            <p:nvPr/>
          </p:nvCxnSpPr>
          <p:spPr>
            <a:xfrm flipH="1">
              <a:off x="4283589" y="5985157"/>
              <a:ext cx="504761" cy="144421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31"/>
            <p:cNvCxnSpPr>
              <a:stCxn id="28" idx="4"/>
              <a:endCxn id="31" idx="0"/>
            </p:cNvCxnSpPr>
            <p:nvPr/>
          </p:nvCxnSpPr>
          <p:spPr>
            <a:xfrm>
              <a:off x="1907401" y="4725039"/>
              <a:ext cx="0" cy="144421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31"/>
            <p:cNvCxnSpPr>
              <a:stCxn id="29" idx="4"/>
              <a:endCxn id="32" idx="0"/>
            </p:cNvCxnSpPr>
            <p:nvPr/>
          </p:nvCxnSpPr>
          <p:spPr>
            <a:xfrm>
              <a:off x="2770892" y="4725039"/>
              <a:ext cx="1588" cy="144421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31"/>
            <p:cNvCxnSpPr>
              <a:stCxn id="48" idx="4"/>
              <a:endCxn id="49" idx="0"/>
            </p:cNvCxnSpPr>
            <p:nvPr/>
          </p:nvCxnSpPr>
          <p:spPr>
            <a:xfrm>
              <a:off x="3959780" y="4725039"/>
              <a:ext cx="0" cy="144421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31"/>
            <p:cNvCxnSpPr>
              <a:stCxn id="42" idx="4"/>
              <a:endCxn id="43" idx="0"/>
            </p:cNvCxnSpPr>
            <p:nvPr/>
          </p:nvCxnSpPr>
          <p:spPr>
            <a:xfrm>
              <a:off x="4788350" y="4725039"/>
              <a:ext cx="0" cy="144421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31"/>
            <p:cNvCxnSpPr>
              <a:stCxn id="30" idx="4"/>
              <a:endCxn id="33" idx="0"/>
            </p:cNvCxnSpPr>
            <p:nvPr/>
          </p:nvCxnSpPr>
          <p:spPr>
            <a:xfrm>
              <a:off x="6120093" y="4725039"/>
              <a:ext cx="0" cy="144421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44"/>
            <p:cNvSpPr>
              <a:spLocks/>
            </p:cNvSpPr>
            <p:nvPr/>
          </p:nvSpPr>
          <p:spPr>
            <a:xfrm>
              <a:off x="1548672" y="3933100"/>
              <a:ext cx="719047" cy="3237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1,h</a:t>
              </a:r>
              <a:endParaRPr lang="ru-RU" sz="1200" dirty="0">
                <a:solidFill>
                  <a:schemeClr val="tx1"/>
                </a:solidFill>
              </a:endParaRPr>
            </a:p>
          </p:txBody>
        </p:sp>
        <p:sp>
          <p:nvSpPr>
            <p:cNvPr id="59" name="Oval 44"/>
            <p:cNvSpPr>
              <a:spLocks/>
            </p:cNvSpPr>
            <p:nvPr/>
          </p:nvSpPr>
          <p:spPr>
            <a:xfrm>
              <a:off x="2412162" y="3933100"/>
              <a:ext cx="719047" cy="3237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2,h</a:t>
              </a:r>
              <a:endParaRPr lang="ru-RU" sz="1200" dirty="0">
                <a:solidFill>
                  <a:schemeClr val="tx1"/>
                </a:solidFill>
              </a:endParaRPr>
            </a:p>
          </p:txBody>
        </p:sp>
        <p:sp>
          <p:nvSpPr>
            <p:cNvPr id="60" name="Oval 44"/>
            <p:cNvSpPr>
              <a:spLocks/>
            </p:cNvSpPr>
            <p:nvPr/>
          </p:nvSpPr>
          <p:spPr>
            <a:xfrm>
              <a:off x="3601050" y="3933100"/>
              <a:ext cx="719046" cy="3237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r>
                <a:rPr lang="en-US" sz="1200" dirty="0" err="1">
                  <a:solidFill>
                    <a:schemeClr val="tx1"/>
                  </a:solidFill>
                </a:rPr>
                <a:t>i,h</a:t>
              </a:r>
              <a:endParaRPr lang="ru-RU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61" name="Straight Arrow Connector 31"/>
            <p:cNvCxnSpPr>
              <a:stCxn id="58" idx="4"/>
              <a:endCxn id="28" idx="0"/>
            </p:cNvCxnSpPr>
            <p:nvPr/>
          </p:nvCxnSpPr>
          <p:spPr>
            <a:xfrm>
              <a:off x="1907401" y="4256858"/>
              <a:ext cx="0" cy="144422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31"/>
            <p:cNvCxnSpPr>
              <a:stCxn id="59" idx="4"/>
              <a:endCxn id="29" idx="0"/>
            </p:cNvCxnSpPr>
            <p:nvPr/>
          </p:nvCxnSpPr>
          <p:spPr>
            <a:xfrm>
              <a:off x="2770892" y="4256858"/>
              <a:ext cx="0" cy="144422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31"/>
            <p:cNvCxnSpPr>
              <a:stCxn id="60" idx="4"/>
              <a:endCxn id="48" idx="0"/>
            </p:cNvCxnSpPr>
            <p:nvPr/>
          </p:nvCxnSpPr>
          <p:spPr>
            <a:xfrm>
              <a:off x="3959780" y="4256858"/>
              <a:ext cx="0" cy="144422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54" name="TextBox 63"/>
            <p:cNvSpPr txBox="1">
              <a:spLocks noChangeArrowheads="1"/>
            </p:cNvSpPr>
            <p:nvPr/>
          </p:nvSpPr>
          <p:spPr bwMode="auto">
            <a:xfrm>
              <a:off x="1475656" y="4772181"/>
              <a:ext cx="515237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ru-RU" sz="1200"/>
                <a:t>……………………………………………………………………………………..</a:t>
              </a:r>
              <a:endParaRPr lang="ru-RU" altLang="ru-RU" sz="1200"/>
            </a:p>
          </p:txBody>
        </p:sp>
        <p:sp>
          <p:nvSpPr>
            <p:cNvPr id="29755" name="TextBox 68"/>
            <p:cNvSpPr txBox="1">
              <a:spLocks noChangeArrowheads="1"/>
            </p:cNvSpPr>
            <p:nvPr/>
          </p:nvSpPr>
          <p:spPr bwMode="auto">
            <a:xfrm>
              <a:off x="3095836" y="5625244"/>
              <a:ext cx="53572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ru-RU" sz="1200"/>
                <a:t>…….</a:t>
              </a:r>
              <a:endParaRPr lang="ru-RU" altLang="ru-RU" sz="1200"/>
            </a:p>
          </p:txBody>
        </p:sp>
        <p:sp>
          <p:nvSpPr>
            <p:cNvPr id="29756" name="TextBox 69"/>
            <p:cNvSpPr txBox="1">
              <a:spLocks noChangeArrowheads="1"/>
            </p:cNvSpPr>
            <p:nvPr/>
          </p:nvSpPr>
          <p:spPr bwMode="auto">
            <a:xfrm>
              <a:off x="5152400" y="5625244"/>
              <a:ext cx="53572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ru-RU" sz="1200"/>
                <a:t>…….</a:t>
              </a:r>
              <a:endParaRPr lang="ru-RU" altLang="ru-RU" sz="1200"/>
            </a:p>
          </p:txBody>
        </p:sp>
      </p:grpSp>
      <p:sp>
        <p:nvSpPr>
          <p:cNvPr id="81" name="Text Box 18"/>
          <p:cNvSpPr txBox="1">
            <a:spLocks noChangeArrowheads="1"/>
          </p:cNvSpPr>
          <p:nvPr/>
        </p:nvSpPr>
        <p:spPr bwMode="auto">
          <a:xfrm>
            <a:off x="34925" y="62801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739775" y="2217738"/>
            <a:ext cx="12398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ru-RU" altLang="ru-RU" sz="2000" b="0"/>
              <a:t>(</a:t>
            </a:r>
            <a:r>
              <a:rPr lang="en-US" altLang="ru-RU" sz="2000" b="0"/>
              <a:t>not root)</a:t>
            </a:r>
          </a:p>
          <a:p>
            <a:pPr eaLnBrk="1" hangingPunct="1"/>
            <a:r>
              <a:rPr lang="en-US" altLang="ru-RU" sz="2000" b="0"/>
              <a:t>vertex</a:t>
            </a:r>
          </a:p>
          <a:p>
            <a:pPr eaLnBrk="1" hangingPunct="1"/>
            <a:r>
              <a:rPr lang="en-US" altLang="ru-RU" sz="2000" b="0"/>
              <a:t>description</a:t>
            </a:r>
            <a:endParaRPr lang="ru-RU" altLang="ru-RU" sz="2000" b="0"/>
          </a:p>
        </p:txBody>
      </p:sp>
      <p:sp>
        <p:nvSpPr>
          <p:cNvPr id="86" name="Левая фигурная скобка 85"/>
          <p:cNvSpPr/>
          <p:nvPr/>
        </p:nvSpPr>
        <p:spPr bwMode="auto">
          <a:xfrm>
            <a:off x="2087563" y="2097088"/>
            <a:ext cx="215900" cy="1187450"/>
          </a:xfrm>
          <a:prstGeom prst="leftBrace">
            <a:avLst/>
          </a:prstGeom>
          <a:solidFill>
            <a:srgbClr val="F1F8F9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36000" tIns="36000" rIns="36000" bIns="36000"/>
          <a:lstStyle/>
          <a:p>
            <a:pPr eaLnBrk="1" hangingPunct="1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5" grpId="0"/>
      <p:bldP spid="8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C4724CDC-ED03-44F4-9411-CFEE51187874}" type="slidenum">
              <a:rPr lang="ru-RU" altLang="ru-RU">
                <a:solidFill>
                  <a:schemeClr val="bg2"/>
                </a:solidFill>
              </a:rPr>
              <a:pPr/>
              <a:t>29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30723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3072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ru-RU" sz="3200" smtClean="0"/>
              <a:t>2</a:t>
            </a:r>
            <a:r>
              <a:rPr lang="ru-RU" altLang="ru-RU" sz="3200" smtClean="0"/>
              <a:t>. </a:t>
            </a:r>
            <a:r>
              <a:rPr lang="en-US" altLang="ru-RU" sz="3200" smtClean="0">
                <a:solidFill>
                  <a:srgbClr val="000000"/>
                </a:solidFill>
              </a:rPr>
              <a:t>Marking the graph</a:t>
            </a:r>
            <a:br>
              <a:rPr lang="en-US" altLang="ru-RU" sz="3200" smtClean="0">
                <a:solidFill>
                  <a:srgbClr val="000000"/>
                </a:solidFill>
              </a:rPr>
            </a:br>
            <a:endParaRPr lang="ru-RU" altLang="ru-RU" sz="3200" smtClean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87338" y="944563"/>
            <a:ext cx="8569325" cy="546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ts val="12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During 2-nd stage all messages of 1-st type are ignored and not sent further.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Vertices and messages contain set of arc descriptions</a:t>
            </a:r>
            <a:r>
              <a:rPr lang="en-US" altLang="ru-RU" sz="2000" b="0"/>
              <a:t> </a:t>
            </a:r>
            <a:r>
              <a:rPr lang="ru-RU" altLang="ru-RU" sz="2000" b="0">
                <a:sym typeface="Symbol" pitchFamily="18" charset="2"/>
              </a:rPr>
              <a:t>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ru-RU" sz="2000" b="0" u="sng">
                <a:solidFill>
                  <a:srgbClr val="000000"/>
                </a:solidFill>
              </a:rPr>
              <a:t>Transition the terminal or inner vertex from a state 1 in a state 2 </a:t>
            </a:r>
            <a:r>
              <a:rPr lang="en-US" altLang="ru-RU" sz="2000" b="0">
                <a:solidFill>
                  <a:srgbClr val="000000"/>
                </a:solidFill>
              </a:rPr>
              <a:t/>
            </a:r>
            <a:br>
              <a:rPr lang="en-US" altLang="ru-RU" sz="2000" b="0">
                <a:solidFill>
                  <a:srgbClr val="000000"/>
                </a:solidFill>
              </a:rPr>
            </a:br>
            <a:r>
              <a:rPr lang="en-US" altLang="ru-RU" sz="2000" b="0">
                <a:solidFill>
                  <a:srgbClr val="000000"/>
                </a:solidFill>
              </a:rPr>
              <a:t>occurs at reception of the first message of 2-nd type</a:t>
            </a:r>
            <a:r>
              <a:rPr lang="ru-RU" altLang="ru-RU" sz="2000" b="0"/>
              <a:t>. 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The set of descriptions rewrites from the message to vertex. 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In this set there is a description of the current vertex. The index of vertex and an attribute of the terminal is remembered, and the description is deleted</a:t>
            </a:r>
            <a:r>
              <a:rPr lang="ru-RU" altLang="ru-RU" sz="2000" b="0">
                <a:sym typeface="Symbol" pitchFamily="18" charset="2"/>
              </a:rPr>
              <a:t>.</a:t>
            </a:r>
            <a:endParaRPr lang="ru-RU" altLang="ru-RU" sz="2000" b="0"/>
          </a:p>
          <a:p>
            <a:pPr eaLnBrk="1" hangingPunct="1">
              <a:spcBef>
                <a:spcPts val="1200"/>
              </a:spcBef>
            </a:pPr>
            <a:r>
              <a:rPr lang="en-US" altLang="ru-RU" sz="2000" b="0" u="sng">
                <a:solidFill>
                  <a:srgbClr val="000000"/>
                </a:solidFill>
                <a:sym typeface="Symbol" pitchFamily="18" charset="2"/>
              </a:rPr>
              <a:t>Further</a:t>
            </a: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 when the vertex receives the message, it builds crossing sets of descriptions in vertex and in the message which is kept in vertex and is sent further in messages</a:t>
            </a:r>
            <a:r>
              <a:rPr lang="ru-RU" altLang="ru-RU" sz="2000" b="0">
                <a:sym typeface="Symbol" pitchFamily="18" charset="2"/>
              </a:rPr>
              <a:t>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ru-RU" sz="2400" b="0" u="sng">
                <a:solidFill>
                  <a:srgbClr val="000000"/>
                </a:solidFill>
                <a:sym typeface="Symbol" pitchFamily="18" charset="2"/>
              </a:rPr>
              <a:t>Condition of the end of a marking:</a:t>
            </a:r>
            <a:r>
              <a:rPr lang="en-US" altLang="ru-RU" sz="2400" b="0">
                <a:solidFill>
                  <a:srgbClr val="000000"/>
                </a:solidFill>
                <a:sym typeface="Symbol" pitchFamily="18" charset="2"/>
              </a:rPr>
              <a:t> </a:t>
            </a: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The root keeps empty set of descriptions.</a:t>
            </a:r>
          </a:p>
          <a:p>
            <a:pPr eaLnBrk="1" hangingPunct="1"/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The root sends outside the message « Is ready to work »</a:t>
            </a:r>
            <a:r>
              <a:rPr lang="ru-RU" altLang="ru-RU" sz="2000" b="0">
                <a:sym typeface="Symbol" pitchFamily="18" charset="2"/>
              </a:rPr>
              <a:t>.</a:t>
            </a:r>
          </a:p>
        </p:txBody>
      </p:sp>
      <p:sp>
        <p:nvSpPr>
          <p:cNvPr id="81" name="Text Box 18"/>
          <p:cNvSpPr txBox="1">
            <a:spLocks noChangeArrowheads="1"/>
          </p:cNvSpPr>
          <p:nvPr/>
        </p:nvSpPr>
        <p:spPr bwMode="auto">
          <a:xfrm>
            <a:off x="34925" y="56245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82" name="Text Box 19"/>
          <p:cNvSpPr txBox="1">
            <a:spLocks noChangeArrowheads="1"/>
          </p:cNvSpPr>
          <p:nvPr/>
        </p:nvSpPr>
        <p:spPr bwMode="auto">
          <a:xfrm>
            <a:off x="34925" y="58054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83" name="Text Box 20"/>
          <p:cNvSpPr txBox="1">
            <a:spLocks noChangeArrowheads="1"/>
          </p:cNvSpPr>
          <p:nvPr/>
        </p:nvSpPr>
        <p:spPr bwMode="auto">
          <a:xfrm>
            <a:off x="34925" y="59848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84" name="Text Box 18"/>
          <p:cNvSpPr txBox="1">
            <a:spLocks noChangeArrowheads="1"/>
          </p:cNvSpPr>
          <p:nvPr/>
        </p:nvSpPr>
        <p:spPr bwMode="auto">
          <a:xfrm>
            <a:off x="34925" y="61642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88" name="Text Box 18"/>
          <p:cNvSpPr txBox="1">
            <a:spLocks noChangeArrowheads="1"/>
          </p:cNvSpPr>
          <p:nvPr/>
        </p:nvSpPr>
        <p:spPr bwMode="auto">
          <a:xfrm>
            <a:off x="34925" y="63531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3" grpId="0"/>
      <p:bldP spid="8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ru-RU" smtClean="0"/>
              <a:t>Aggregate Functions</a:t>
            </a:r>
            <a:endParaRPr lang="ru-RU" altLang="ru-RU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70438"/>
          </a:xfrm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ru-RU" sz="2000" smtClean="0"/>
              <a:t>X – base set, X</a:t>
            </a:r>
            <a:r>
              <a:rPr lang="en-US" altLang="ru-RU" sz="2000" baseline="30000" smtClean="0"/>
              <a:t>#</a:t>
            </a:r>
            <a:r>
              <a:rPr lang="en-US" altLang="ru-RU" sz="2000" smtClean="0"/>
              <a:t> - all finite multisets of X elements </a:t>
            </a:r>
          </a:p>
          <a:p>
            <a:r>
              <a:rPr lang="en-US" altLang="ru-RU" sz="2000" smtClean="0"/>
              <a:t>Function g : X</a:t>
            </a:r>
            <a:r>
              <a:rPr lang="en-US" altLang="ru-RU" sz="2000" baseline="30000" smtClean="0"/>
              <a:t>#</a:t>
            </a:r>
            <a:r>
              <a:rPr lang="en-US" altLang="ru-RU" sz="2000" smtClean="0"/>
              <a:t> </a:t>
            </a:r>
            <a:r>
              <a:rPr lang="en-US" altLang="ru-RU" sz="2000" smtClean="0">
                <a:sym typeface="Symbol" pitchFamily="18" charset="2"/>
              </a:rPr>
              <a:t> A is </a:t>
            </a:r>
            <a:r>
              <a:rPr lang="en-US" altLang="ru-RU" sz="2000" b="1" i="1" smtClean="0">
                <a:sym typeface="Symbol" pitchFamily="18" charset="2"/>
              </a:rPr>
              <a:t>aggregate</a:t>
            </a:r>
            <a:r>
              <a:rPr lang="en-US" altLang="ru-RU" sz="2000" smtClean="0">
                <a:sym typeface="Symbol" pitchFamily="18" charset="2"/>
              </a:rPr>
              <a:t>  </a:t>
            </a:r>
            <a:br>
              <a:rPr lang="en-US" altLang="ru-RU" sz="2000" smtClean="0">
                <a:sym typeface="Symbol" pitchFamily="18" charset="2"/>
              </a:rPr>
            </a:br>
            <a:r>
              <a:rPr lang="en-US" altLang="ru-RU" sz="2000" smtClean="0">
                <a:sym typeface="Symbol" pitchFamily="18" charset="2"/>
              </a:rPr>
              <a:t>e : AA  A a,b</a:t>
            </a:r>
            <a:r>
              <a:rPr lang="en-US" altLang="ru-RU" sz="2000" smtClean="0"/>
              <a:t>X</a:t>
            </a:r>
            <a:r>
              <a:rPr lang="en-US" altLang="ru-RU" sz="2000" baseline="30000" smtClean="0"/>
              <a:t>#</a:t>
            </a:r>
            <a:r>
              <a:rPr lang="en-US" altLang="ru-RU" sz="2000" smtClean="0">
                <a:sym typeface="Symbol" pitchFamily="18" charset="2"/>
              </a:rPr>
              <a:t>  g(ab) = e(g(a),g(b))</a:t>
            </a:r>
            <a:br>
              <a:rPr lang="en-US" altLang="ru-RU" sz="2000" smtClean="0">
                <a:sym typeface="Symbol" pitchFamily="18" charset="2"/>
              </a:rPr>
            </a:br>
            <a:endParaRPr lang="en-US" altLang="ru-RU" sz="2000" smtClean="0"/>
          </a:p>
          <a:p>
            <a:r>
              <a:rPr lang="en-US" altLang="ru-RU" sz="2000" smtClean="0">
                <a:sym typeface="Symbol" pitchFamily="18" charset="2"/>
              </a:rPr>
              <a:t> : {a</a:t>
            </a:r>
            <a:r>
              <a:rPr lang="en-US" altLang="ru-RU" sz="2000" baseline="-25000" smtClean="0">
                <a:sym typeface="Symbol" pitchFamily="18" charset="2"/>
              </a:rPr>
              <a:t>1</a:t>
            </a:r>
            <a:r>
              <a:rPr lang="en-US" altLang="ru-RU" sz="2000" smtClean="0">
                <a:sym typeface="Symbol" pitchFamily="18" charset="2"/>
              </a:rPr>
              <a:t>,…a</a:t>
            </a:r>
            <a:r>
              <a:rPr lang="en-US" altLang="ru-RU" sz="2000" baseline="-25000" smtClean="0">
                <a:sym typeface="Symbol" pitchFamily="18" charset="2"/>
              </a:rPr>
              <a:t>n</a:t>
            </a:r>
            <a:r>
              <a:rPr lang="en-US" altLang="ru-RU" sz="2000" smtClean="0">
                <a:sym typeface="Symbol" pitchFamily="18" charset="2"/>
              </a:rPr>
              <a:t>} </a:t>
            </a:r>
            <a:r>
              <a:rPr lang="en-US" altLang="ru-RU" sz="2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↦ </a:t>
            </a:r>
            <a:r>
              <a:rPr lang="en-US" altLang="ru-RU" sz="2000" smtClean="0">
                <a:sym typeface="Symbol" pitchFamily="18" charset="2"/>
              </a:rPr>
              <a:t></a:t>
            </a:r>
            <a:r>
              <a:rPr lang="en-US" altLang="ru-RU" sz="2000" baseline="-25000" smtClean="0">
                <a:sym typeface="Symbol" pitchFamily="18" charset="2"/>
              </a:rPr>
              <a:t>i=1..n</a:t>
            </a:r>
            <a:r>
              <a:rPr lang="en-US" altLang="ru-RU" sz="2000" smtClean="0">
                <a:sym typeface="Symbol" pitchFamily="18" charset="2"/>
              </a:rPr>
              <a:t>a</a:t>
            </a:r>
            <a:r>
              <a:rPr lang="en-US" altLang="ru-RU" sz="2000" baseline="-25000" smtClean="0">
                <a:sym typeface="Symbol" pitchFamily="18" charset="2"/>
              </a:rPr>
              <a:t>i</a:t>
            </a:r>
            <a:r>
              <a:rPr lang="en-US" altLang="ru-RU" sz="2000" smtClean="0">
                <a:sym typeface="Symbol" pitchFamily="18" charset="2"/>
              </a:rPr>
              <a:t>    [e = +] </a:t>
            </a:r>
          </a:p>
          <a:p>
            <a:pPr>
              <a:buFontTx/>
              <a:buNone/>
            </a:pPr>
            <a:r>
              <a:rPr lang="en-US" altLang="ru-RU" sz="2000" smtClean="0">
                <a:sym typeface="Symbol" pitchFamily="18" charset="2"/>
              </a:rPr>
              <a:t>	min : {a</a:t>
            </a:r>
            <a:r>
              <a:rPr lang="en-US" altLang="ru-RU" sz="2000" baseline="-25000" smtClean="0">
                <a:sym typeface="Symbol" pitchFamily="18" charset="2"/>
              </a:rPr>
              <a:t>1</a:t>
            </a:r>
            <a:r>
              <a:rPr lang="en-US" altLang="ru-RU" sz="2000" smtClean="0">
                <a:sym typeface="Symbol" pitchFamily="18" charset="2"/>
              </a:rPr>
              <a:t>,…a</a:t>
            </a:r>
            <a:r>
              <a:rPr lang="en-US" altLang="ru-RU" sz="2000" baseline="-25000" smtClean="0">
                <a:sym typeface="Symbol" pitchFamily="18" charset="2"/>
              </a:rPr>
              <a:t>n</a:t>
            </a:r>
            <a:r>
              <a:rPr lang="en-US" altLang="ru-RU" sz="2000" smtClean="0">
                <a:sym typeface="Symbol" pitchFamily="18" charset="2"/>
              </a:rPr>
              <a:t>} </a:t>
            </a:r>
            <a:r>
              <a:rPr lang="en-US" altLang="ru-RU" sz="2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↦ </a:t>
            </a:r>
            <a:r>
              <a:rPr lang="en-US" altLang="ru-RU" sz="2000" smtClean="0">
                <a:sym typeface="Symbol" pitchFamily="18" charset="2"/>
              </a:rPr>
              <a:t>min</a:t>
            </a:r>
            <a:r>
              <a:rPr lang="en-US" altLang="ru-RU" sz="2000" baseline="-25000" smtClean="0">
                <a:sym typeface="Symbol" pitchFamily="18" charset="2"/>
              </a:rPr>
              <a:t>i=1..n</a:t>
            </a:r>
            <a:r>
              <a:rPr lang="en-US" altLang="ru-RU" sz="2000" smtClean="0">
                <a:sym typeface="Symbol" pitchFamily="18" charset="2"/>
              </a:rPr>
              <a:t>(a</a:t>
            </a:r>
            <a:r>
              <a:rPr lang="en-US" altLang="ru-RU" sz="2000" baseline="-25000" smtClean="0">
                <a:sym typeface="Symbol" pitchFamily="18" charset="2"/>
              </a:rPr>
              <a:t>i</a:t>
            </a:r>
            <a:r>
              <a:rPr lang="en-US" altLang="ru-RU" sz="2000" smtClean="0"/>
              <a:t>)  [e = min]</a:t>
            </a:r>
          </a:p>
          <a:p>
            <a:pPr>
              <a:buFontTx/>
              <a:buNone/>
            </a:pPr>
            <a:r>
              <a:rPr lang="en-US" altLang="ru-RU" sz="2000" smtClean="0"/>
              <a:t>	Q : </a:t>
            </a:r>
            <a:r>
              <a:rPr lang="en-US" altLang="ru-RU" sz="2000" smtClean="0">
                <a:sym typeface="Symbol" pitchFamily="18" charset="2"/>
              </a:rPr>
              <a:t>{a</a:t>
            </a:r>
            <a:r>
              <a:rPr lang="en-US" altLang="ru-RU" sz="2000" baseline="-25000" smtClean="0">
                <a:sym typeface="Symbol" pitchFamily="18" charset="2"/>
              </a:rPr>
              <a:t>1</a:t>
            </a:r>
            <a:r>
              <a:rPr lang="en-US" altLang="ru-RU" sz="2000" smtClean="0">
                <a:sym typeface="Symbol" pitchFamily="18" charset="2"/>
              </a:rPr>
              <a:t>,…a</a:t>
            </a:r>
            <a:r>
              <a:rPr lang="en-US" altLang="ru-RU" sz="2000" baseline="-25000" smtClean="0">
                <a:sym typeface="Symbol" pitchFamily="18" charset="2"/>
              </a:rPr>
              <a:t>n</a:t>
            </a:r>
            <a:r>
              <a:rPr lang="en-US" altLang="ru-RU" sz="2000" smtClean="0">
                <a:sym typeface="Symbol" pitchFamily="18" charset="2"/>
              </a:rPr>
              <a:t>} </a:t>
            </a:r>
            <a:r>
              <a:rPr lang="en-US" altLang="ru-RU" sz="2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↦ </a:t>
            </a:r>
            <a:r>
              <a:rPr lang="en-US" altLang="ru-RU" sz="2000" smtClean="0">
                <a:sym typeface="Symbol" pitchFamily="18" charset="2"/>
              </a:rPr>
              <a:t></a:t>
            </a:r>
            <a:r>
              <a:rPr lang="en-US" altLang="ru-RU" sz="2000" baseline="-25000" smtClean="0">
                <a:sym typeface="Symbol" pitchFamily="18" charset="2"/>
              </a:rPr>
              <a:t>i=1..n</a:t>
            </a:r>
            <a:r>
              <a:rPr lang="en-US" altLang="ru-RU" sz="2000" smtClean="0">
                <a:sym typeface="Symbol" pitchFamily="18" charset="2"/>
              </a:rPr>
              <a:t>a</a:t>
            </a:r>
            <a:r>
              <a:rPr lang="en-US" altLang="ru-RU" sz="2000" baseline="-25000" smtClean="0">
                <a:sym typeface="Symbol" pitchFamily="18" charset="2"/>
              </a:rPr>
              <a:t>i</a:t>
            </a:r>
            <a:r>
              <a:rPr lang="en-US" altLang="ru-RU" sz="2000" baseline="30000" smtClean="0">
                <a:sym typeface="Symbol" pitchFamily="18" charset="2"/>
              </a:rPr>
              <a:t>2</a:t>
            </a:r>
            <a:r>
              <a:rPr lang="en-US" altLang="ru-RU" sz="2000" smtClean="0">
                <a:sym typeface="Symbol" pitchFamily="18" charset="2"/>
              </a:rPr>
              <a:t>   [e = +]</a:t>
            </a:r>
            <a:r>
              <a:rPr lang="en-US" altLang="ru-RU" sz="2000" smtClean="0"/>
              <a:t/>
            </a:r>
            <a:br>
              <a:rPr lang="en-US" altLang="ru-RU" sz="2000" smtClean="0"/>
            </a:br>
            <a:endParaRPr lang="en-US" altLang="ru-RU" sz="2000" smtClean="0"/>
          </a:p>
          <a:p>
            <a:r>
              <a:rPr lang="en-US" altLang="ru-RU" sz="2000" smtClean="0"/>
              <a:t>For an aggregate function</a:t>
            </a:r>
            <a:br>
              <a:rPr lang="en-US" altLang="ru-RU" sz="2000" smtClean="0"/>
            </a:br>
            <a:r>
              <a:rPr lang="en-US" altLang="ru-RU" sz="2000" smtClean="0">
                <a:sym typeface="Symbol" pitchFamily="18" charset="2"/>
              </a:rPr>
              <a:t> r</a:t>
            </a:r>
            <a:r>
              <a:rPr lang="en-US" altLang="ru-RU" sz="2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ℕ</a:t>
            </a:r>
            <a:r>
              <a:rPr lang="en-US" altLang="ru-RU" sz="2000" smtClean="0">
                <a:sym typeface="Symbol" pitchFamily="18" charset="2"/>
              </a:rPr>
              <a:t> e</a:t>
            </a:r>
            <a:r>
              <a:rPr lang="en-US" altLang="ru-RU" sz="2000" baseline="-25000" smtClean="0">
                <a:sym typeface="Symbol" pitchFamily="18" charset="2"/>
              </a:rPr>
              <a:t>r </a:t>
            </a:r>
            <a:r>
              <a:rPr lang="en-US" altLang="ru-RU" sz="2000" smtClean="0">
                <a:sym typeface="Symbol" pitchFamily="18" charset="2"/>
              </a:rPr>
              <a:t>: A</a:t>
            </a:r>
            <a:r>
              <a:rPr lang="en-US" altLang="ru-RU" sz="2000" baseline="30000" smtClean="0">
                <a:sym typeface="Symbol" pitchFamily="18" charset="2"/>
              </a:rPr>
              <a:t>r </a:t>
            </a:r>
            <a:r>
              <a:rPr lang="en-US" altLang="ru-RU" sz="2000" smtClean="0">
                <a:sym typeface="Symbol" pitchFamily="18" charset="2"/>
              </a:rPr>
              <a:t> A a</a:t>
            </a:r>
            <a:r>
              <a:rPr lang="en-US" altLang="ru-RU" sz="2000" baseline="-25000" smtClean="0">
                <a:sym typeface="Symbol" pitchFamily="18" charset="2"/>
              </a:rPr>
              <a:t>1</a:t>
            </a:r>
            <a:r>
              <a:rPr lang="en-US" altLang="ru-RU" sz="2000" smtClean="0">
                <a:sym typeface="Symbol" pitchFamily="18" charset="2"/>
              </a:rPr>
              <a:t>,…,a</a:t>
            </a:r>
            <a:r>
              <a:rPr lang="en-US" altLang="ru-RU" sz="2000" baseline="-25000" smtClean="0">
                <a:sym typeface="Symbol" pitchFamily="18" charset="2"/>
              </a:rPr>
              <a:t>r</a:t>
            </a:r>
            <a:r>
              <a:rPr lang="en-US" altLang="ru-RU" sz="2000" smtClean="0">
                <a:sym typeface="Symbol" pitchFamily="18" charset="2"/>
              </a:rPr>
              <a:t></a:t>
            </a:r>
            <a:r>
              <a:rPr lang="en-US" altLang="ru-RU" sz="2000" smtClean="0"/>
              <a:t> X</a:t>
            </a:r>
            <a:r>
              <a:rPr lang="en-US" altLang="ru-RU" sz="2000" baseline="30000" smtClean="0"/>
              <a:t>#</a:t>
            </a:r>
            <a:r>
              <a:rPr lang="en-US" altLang="ru-RU" sz="2000" smtClean="0">
                <a:sym typeface="Symbol" pitchFamily="18" charset="2"/>
              </a:rPr>
              <a:t>  g(U</a:t>
            </a:r>
            <a:r>
              <a:rPr lang="en-US" altLang="ru-RU" sz="2000" baseline="-25000" smtClean="0">
                <a:sym typeface="Symbol" pitchFamily="18" charset="2"/>
              </a:rPr>
              <a:t>i=1..r</a:t>
            </a:r>
            <a:r>
              <a:rPr lang="en-US" altLang="ru-RU" sz="2000" smtClean="0">
                <a:sym typeface="Symbol" pitchFamily="18" charset="2"/>
              </a:rPr>
              <a:t>a</a:t>
            </a:r>
            <a:r>
              <a:rPr lang="en-US" altLang="ru-RU" sz="2000" baseline="-25000" smtClean="0">
                <a:sym typeface="Symbol" pitchFamily="18" charset="2"/>
              </a:rPr>
              <a:t>i</a:t>
            </a:r>
            <a:r>
              <a:rPr lang="en-US" altLang="ru-RU" sz="2000" smtClean="0">
                <a:sym typeface="Symbol" pitchFamily="18" charset="2"/>
              </a:rPr>
              <a:t>) = e</a:t>
            </a:r>
            <a:r>
              <a:rPr lang="en-US" altLang="ru-RU" sz="2000" baseline="-25000" smtClean="0">
                <a:sym typeface="Symbol" pitchFamily="18" charset="2"/>
              </a:rPr>
              <a:t>r</a:t>
            </a:r>
            <a:r>
              <a:rPr lang="en-US" altLang="ru-RU" sz="2000" smtClean="0">
                <a:sym typeface="Symbol" pitchFamily="18" charset="2"/>
              </a:rPr>
              <a:t>(g(a</a:t>
            </a:r>
            <a:r>
              <a:rPr lang="en-US" altLang="ru-RU" sz="2000" baseline="-25000" smtClean="0">
                <a:sym typeface="Symbol" pitchFamily="18" charset="2"/>
              </a:rPr>
              <a:t>1</a:t>
            </a:r>
            <a:r>
              <a:rPr lang="en-US" altLang="ru-RU" sz="2000" smtClean="0">
                <a:sym typeface="Symbol" pitchFamily="18" charset="2"/>
              </a:rPr>
              <a:t>),…,g(a</a:t>
            </a:r>
            <a:r>
              <a:rPr lang="en-US" altLang="ru-RU" sz="2000" baseline="-25000" smtClean="0">
                <a:sym typeface="Symbol" pitchFamily="18" charset="2"/>
              </a:rPr>
              <a:t>r</a:t>
            </a:r>
            <a:r>
              <a:rPr lang="en-US" altLang="ru-RU" sz="2000" smtClean="0">
                <a:sym typeface="Symbol" pitchFamily="18" charset="2"/>
              </a:rPr>
              <a:t>))</a:t>
            </a:r>
            <a:br>
              <a:rPr lang="en-US" altLang="ru-RU" sz="2000" smtClean="0">
                <a:sym typeface="Symbol" pitchFamily="18" charset="2"/>
              </a:rPr>
            </a:br>
            <a:endParaRPr lang="en-US" altLang="ru-RU" sz="2000" smtClean="0"/>
          </a:p>
          <a:p>
            <a:r>
              <a:rPr lang="en-US" altLang="ru-RU" sz="2000" smtClean="0">
                <a:solidFill>
                  <a:srgbClr val="0000FF"/>
                </a:solidFill>
              </a:rPr>
              <a:t>Criterion</a:t>
            </a:r>
            <a:r>
              <a:rPr lang="en-US" altLang="ru-RU" sz="2000" smtClean="0"/>
              <a:t/>
            </a:r>
            <a:br>
              <a:rPr lang="en-US" altLang="ru-RU" sz="2000" smtClean="0"/>
            </a:br>
            <a:r>
              <a:rPr lang="en-US" altLang="ru-RU" sz="2000" smtClean="0"/>
              <a:t> g : X</a:t>
            </a:r>
            <a:r>
              <a:rPr lang="en-US" altLang="ru-RU" sz="2000" baseline="30000" smtClean="0"/>
              <a:t>#</a:t>
            </a:r>
            <a:r>
              <a:rPr lang="en-US" altLang="ru-RU" sz="2000" smtClean="0"/>
              <a:t> </a:t>
            </a:r>
            <a:r>
              <a:rPr lang="en-US" altLang="ru-RU" sz="2000" smtClean="0">
                <a:sym typeface="Symbol" pitchFamily="18" charset="2"/>
              </a:rPr>
              <a:t> A is aggregate  </a:t>
            </a:r>
            <a:br>
              <a:rPr lang="en-US" altLang="ru-RU" sz="2000" smtClean="0">
                <a:sym typeface="Symbol" pitchFamily="18" charset="2"/>
              </a:rPr>
            </a:br>
            <a:r>
              <a:rPr lang="en-US" altLang="ru-RU" sz="2000" smtClean="0">
                <a:sym typeface="Symbol" pitchFamily="18" charset="2"/>
              </a:rPr>
              <a:t>x</a:t>
            </a:r>
            <a:r>
              <a:rPr lang="en-US" altLang="ru-RU" sz="2000" smtClean="0"/>
              <a:t>X</a:t>
            </a:r>
            <a:r>
              <a:rPr lang="en-US" altLang="ru-RU" sz="2000" smtClean="0">
                <a:sym typeface="Symbol" pitchFamily="18" charset="2"/>
              </a:rPr>
              <a:t> a,b</a:t>
            </a:r>
            <a:r>
              <a:rPr lang="en-US" altLang="ru-RU" sz="2000" smtClean="0"/>
              <a:t>X</a:t>
            </a:r>
            <a:r>
              <a:rPr lang="en-US" altLang="ru-RU" sz="2000" baseline="30000" smtClean="0"/>
              <a:t>#</a:t>
            </a:r>
            <a:r>
              <a:rPr lang="en-US" altLang="ru-RU" sz="2000" smtClean="0">
                <a:sym typeface="Symbol" pitchFamily="18" charset="2"/>
              </a:rPr>
              <a:t>  g(a)=g(b)  g(a{x}) = g(b{x})</a:t>
            </a:r>
            <a:endParaRPr lang="ru-RU" altLang="ru-RU" sz="2000" smtClean="0"/>
          </a:p>
        </p:txBody>
      </p:sp>
      <p:sp>
        <p:nvSpPr>
          <p:cNvPr id="410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5F940E5-9FA7-4F7F-A3F4-50CEB7885ABB}" type="slidenum">
              <a:rPr lang="ru-RU" altLang="ru-RU">
                <a:solidFill>
                  <a:schemeClr val="bg2"/>
                </a:solidFill>
              </a:rPr>
              <a:pPr/>
              <a:t>3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4101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34925" y="59848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4925" y="61658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34925" y="63452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616575" y="3284538"/>
            <a:ext cx="145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>
                <a:solidFill>
                  <a:srgbClr val="0000FF"/>
                </a:solidFill>
              </a:rPr>
              <a:t>EXAMPLES</a:t>
            </a:r>
            <a:endParaRPr lang="ru-RU" altLang="ru-RU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BDC03337-21DC-4DB6-8D07-64533577C426}" type="slidenum">
              <a:rPr lang="ru-RU" altLang="ru-RU">
                <a:solidFill>
                  <a:schemeClr val="bg2"/>
                </a:solidFill>
              </a:rPr>
              <a:pPr/>
              <a:t>30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31747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3174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altLang="ru-RU" sz="3200" smtClean="0"/>
              <a:t>2. </a:t>
            </a:r>
            <a:r>
              <a:rPr lang="en-US" altLang="ru-RU" sz="3200" smtClean="0">
                <a:solidFill>
                  <a:srgbClr val="000000"/>
                </a:solidFill>
              </a:rPr>
              <a:t>Marking the graph</a:t>
            </a:r>
            <a:endParaRPr lang="ru-RU" altLang="ru-RU" sz="3200" smtClean="0">
              <a:solidFill>
                <a:srgbClr val="000000"/>
              </a:solidFill>
            </a:endParaRPr>
          </a:p>
        </p:txBody>
      </p:sp>
      <p:sp>
        <p:nvSpPr>
          <p:cNvPr id="31750" name="Содержимое 14"/>
          <p:cNvSpPr>
            <a:spLocks noGrp="1"/>
          </p:cNvSpPr>
          <p:nvPr>
            <p:ph idx="1"/>
          </p:nvPr>
        </p:nvSpPr>
        <p:spPr>
          <a:xfrm>
            <a:off x="2735263" y="1016000"/>
            <a:ext cx="6192837" cy="3902075"/>
          </a:xfr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ru-RU" sz="2000" smtClean="0"/>
              <a:t>state</a:t>
            </a:r>
            <a:r>
              <a:rPr lang="ru-RU" altLang="ru-RU" sz="2000" smtClean="0"/>
              <a:t> = 2</a:t>
            </a:r>
          </a:p>
          <a:p>
            <a:pPr>
              <a:spcBef>
                <a:spcPct val="0"/>
              </a:spcBef>
            </a:pPr>
            <a:r>
              <a:rPr lang="en-US" altLang="ru-RU" sz="2000" smtClean="0"/>
              <a:t>vertex type</a:t>
            </a:r>
            <a:r>
              <a:rPr lang="ru-RU" altLang="ru-RU" sz="2000" smtClean="0"/>
              <a:t> (</a:t>
            </a:r>
            <a:r>
              <a:rPr lang="en-US" altLang="ru-RU" sz="2000" smtClean="0"/>
              <a:t>root, inner, terminal)</a:t>
            </a:r>
            <a:endParaRPr lang="ru-RU" altLang="ru-RU" sz="2000" smtClean="0"/>
          </a:p>
          <a:p>
            <a:pPr>
              <a:spcBef>
                <a:spcPct val="0"/>
              </a:spcBef>
            </a:pPr>
            <a:r>
              <a:rPr lang="en-US" altLang="ru-RU" sz="2000" smtClean="0"/>
              <a:t>vertex identifier</a:t>
            </a:r>
            <a:endParaRPr lang="ru-RU" altLang="ru-RU" sz="2000" smtClean="0"/>
          </a:p>
          <a:p>
            <a:pPr>
              <a:spcBef>
                <a:spcPct val="0"/>
              </a:spcBef>
            </a:pPr>
            <a:r>
              <a:rPr lang="en-US" altLang="ru-RU" sz="2000" smtClean="0"/>
              <a:t>two-level vertex index</a:t>
            </a:r>
            <a:endParaRPr lang="ru-RU" altLang="ru-RU" sz="2000" smtClean="0"/>
          </a:p>
          <a:p>
            <a:pPr>
              <a:spcBef>
                <a:spcPct val="0"/>
              </a:spcBef>
            </a:pPr>
            <a:r>
              <a:rPr lang="en-US" altLang="ru-RU" sz="2000" smtClean="0">
                <a:solidFill>
                  <a:srgbClr val="000000"/>
                </a:solidFill>
              </a:rPr>
              <a:t>attribute of terminal vertex</a:t>
            </a:r>
            <a:endParaRPr lang="ru-RU" altLang="ru-RU" sz="2000" smtClean="0"/>
          </a:p>
          <a:p>
            <a:pPr>
              <a:spcBef>
                <a:spcPct val="0"/>
              </a:spcBef>
            </a:pPr>
            <a:r>
              <a:rPr lang="en-US" altLang="ru-RU" sz="2000" smtClean="0"/>
              <a:t>array of vertex description</a:t>
            </a:r>
            <a:endParaRPr lang="ru-RU" altLang="ru-RU" sz="2000" smtClean="0"/>
          </a:p>
          <a:p>
            <a:pPr>
              <a:spcBef>
                <a:spcPts val="1800"/>
              </a:spcBef>
            </a:pPr>
            <a:r>
              <a:rPr lang="en-US" altLang="ru-RU" sz="2000" smtClean="0"/>
              <a:t>message  type</a:t>
            </a:r>
            <a:r>
              <a:rPr lang="ru-RU" altLang="ru-RU" sz="2000" smtClean="0"/>
              <a:t> = 2</a:t>
            </a:r>
          </a:p>
          <a:p>
            <a:pPr>
              <a:spcBef>
                <a:spcPct val="0"/>
              </a:spcBef>
            </a:pPr>
            <a:r>
              <a:rPr lang="en-US" altLang="ru-RU" sz="2000" smtClean="0"/>
              <a:t>array of vertex description</a:t>
            </a:r>
            <a:endParaRPr lang="ru-RU" altLang="ru-RU" sz="2000" smtClean="0"/>
          </a:p>
          <a:p>
            <a:pPr>
              <a:spcBef>
                <a:spcPts val="1800"/>
              </a:spcBef>
            </a:pPr>
            <a:r>
              <a:rPr lang="en-US" altLang="ru-RU" sz="2000" smtClean="0"/>
              <a:t>vertex identifier</a:t>
            </a:r>
            <a:endParaRPr lang="ru-RU" altLang="ru-RU" sz="2000" smtClean="0"/>
          </a:p>
          <a:p>
            <a:pPr>
              <a:spcBef>
                <a:spcPct val="0"/>
              </a:spcBef>
            </a:pPr>
            <a:r>
              <a:rPr lang="en-US" altLang="ru-RU" sz="2000" smtClean="0"/>
              <a:t>two-level vertex index</a:t>
            </a:r>
          </a:p>
          <a:p>
            <a:pPr>
              <a:spcBef>
                <a:spcPct val="0"/>
              </a:spcBef>
            </a:pPr>
            <a:r>
              <a:rPr lang="en-US" altLang="ru-RU" sz="2000" smtClean="0"/>
              <a:t>vertex type </a:t>
            </a:r>
            <a:r>
              <a:rPr lang="ru-RU" altLang="ru-RU" sz="2000" smtClean="0"/>
              <a:t>(</a:t>
            </a:r>
            <a:r>
              <a:rPr lang="en-US" altLang="ru-RU" sz="2000" smtClean="0"/>
              <a:t>inner, terminal)</a:t>
            </a:r>
            <a:endParaRPr lang="ru-RU" altLang="ru-RU" sz="2000" smtClean="0"/>
          </a:p>
        </p:txBody>
      </p:sp>
      <p:sp>
        <p:nvSpPr>
          <p:cNvPr id="31751" name="TextBox 11"/>
          <p:cNvSpPr txBox="1">
            <a:spLocks noChangeArrowheads="1"/>
          </p:cNvSpPr>
          <p:nvPr/>
        </p:nvSpPr>
        <p:spPr bwMode="auto">
          <a:xfrm>
            <a:off x="431800" y="1016000"/>
            <a:ext cx="149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b="0" u="sng"/>
              <a:t>Vertex store</a:t>
            </a:r>
            <a:r>
              <a:rPr lang="ru-RU" altLang="ru-RU"/>
              <a:t>:</a:t>
            </a:r>
          </a:p>
        </p:txBody>
      </p:sp>
      <p:sp>
        <p:nvSpPr>
          <p:cNvPr id="31752" name="TextBox 12"/>
          <p:cNvSpPr txBox="1">
            <a:spLocks noChangeArrowheads="1"/>
          </p:cNvSpPr>
          <p:nvPr/>
        </p:nvSpPr>
        <p:spPr bwMode="auto">
          <a:xfrm>
            <a:off x="431800" y="3095625"/>
            <a:ext cx="189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b="0" u="sng"/>
              <a:t>Message format</a:t>
            </a:r>
            <a:r>
              <a:rPr lang="ru-RU" altLang="ru-RU"/>
              <a:t>:</a:t>
            </a:r>
          </a:p>
        </p:txBody>
      </p:sp>
      <p:sp>
        <p:nvSpPr>
          <p:cNvPr id="31753" name="TextBox 13"/>
          <p:cNvSpPr txBox="1">
            <a:spLocks noChangeArrowheads="1"/>
          </p:cNvSpPr>
          <p:nvPr/>
        </p:nvSpPr>
        <p:spPr bwMode="auto">
          <a:xfrm>
            <a:off x="431800" y="3897313"/>
            <a:ext cx="208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b="0" u="sng"/>
              <a:t>Vertex description</a:t>
            </a:r>
            <a:r>
              <a:rPr lang="ru-RU" altLang="ru-RU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2D01E0CB-282A-4F1F-8A57-C7CE380654E5}" type="slidenum">
              <a:rPr lang="ru-RU" altLang="ru-RU">
                <a:solidFill>
                  <a:schemeClr val="bg2"/>
                </a:solidFill>
              </a:rPr>
              <a:pPr/>
              <a:t>31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32771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3277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ru-RU" sz="3200" smtClean="0"/>
              <a:t>3</a:t>
            </a:r>
            <a:r>
              <a:rPr lang="ru-RU" altLang="ru-RU" sz="3200" smtClean="0"/>
              <a:t>. </a:t>
            </a:r>
            <a:r>
              <a:rPr lang="en-US" altLang="ru-RU" sz="3200" smtClean="0"/>
              <a:t>Pulse Algorithm</a:t>
            </a:r>
            <a:endParaRPr lang="ru-RU" altLang="ru-RU" sz="3200" smtClean="0"/>
          </a:p>
        </p:txBody>
      </p:sp>
      <p:sp>
        <p:nvSpPr>
          <p:cNvPr id="32774" name="TextBox 17"/>
          <p:cNvSpPr txBox="1">
            <a:spLocks noChangeArrowheads="1"/>
          </p:cNvSpPr>
          <p:nvPr/>
        </p:nvSpPr>
        <p:spPr bwMode="auto">
          <a:xfrm>
            <a:off x="395288" y="1125538"/>
            <a:ext cx="8461375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2000" b="0">
                <a:solidFill>
                  <a:srgbClr val="000000"/>
                </a:solidFill>
              </a:rPr>
              <a:t>The root receives from the outside a message-question with parameters: h, g, e.</a:t>
            </a:r>
          </a:p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The root numbers questions: 1,2,3, …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At 3-rd stage  vertices and messages contain:</a:t>
            </a:r>
            <a:br>
              <a:rPr lang="en-US" altLang="ru-RU" sz="2000" b="0">
                <a:solidFill>
                  <a:srgbClr val="000000"/>
                </a:solidFill>
              </a:rPr>
            </a:br>
            <a:r>
              <a:rPr lang="en-US" altLang="ru-RU" sz="2000" b="0">
                <a:solidFill>
                  <a:srgbClr val="000000"/>
                </a:solidFill>
              </a:rPr>
              <a:t>g, e, question number and set of answers</a:t>
            </a:r>
            <a:r>
              <a:rPr lang="ru-RU" altLang="ru-RU" sz="2000" b="0">
                <a:sym typeface="Symbol" pitchFamily="18" charset="2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ts val="1800"/>
              </a:spcBef>
            </a:pPr>
            <a:r>
              <a:rPr lang="en-US" altLang="ru-RU" sz="2000">
                <a:solidFill>
                  <a:srgbClr val="000000"/>
                </a:solidFill>
                <a:sym typeface="Symbol" pitchFamily="18" charset="2"/>
              </a:rPr>
              <a:t>The answer</a:t>
            </a: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 = an index of the vertex which has calculated the answer, and value of function g</a:t>
            </a:r>
            <a:r>
              <a:rPr lang="ru-RU" altLang="ru-RU" sz="2000" b="0">
                <a:sym typeface="Symbol" pitchFamily="18" charset="2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ts val="18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Messages of 1-st and 2-nd types, and also 3-rd type with smaller question number are ignored and not sent further.</a:t>
            </a:r>
          </a:p>
          <a:p>
            <a:pPr eaLnBrk="1" hangingPunct="1">
              <a:lnSpc>
                <a:spcPct val="150000"/>
              </a:lnSpc>
              <a:spcBef>
                <a:spcPts val="18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First the root sends the message with empty set of answers</a:t>
            </a:r>
            <a:r>
              <a:rPr lang="ru-RU" altLang="ru-RU" sz="2000" b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401C533C-4BDF-441F-9082-5B3E9B23B841}" type="slidenum">
              <a:rPr lang="ru-RU" altLang="ru-RU">
                <a:solidFill>
                  <a:schemeClr val="bg2"/>
                </a:solidFill>
              </a:rPr>
              <a:pPr/>
              <a:t>32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33795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3379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ru-RU" sz="3200" smtClean="0"/>
              <a:t>3</a:t>
            </a:r>
            <a:r>
              <a:rPr lang="ru-RU" altLang="ru-RU" sz="3200" smtClean="0"/>
              <a:t>. </a:t>
            </a:r>
            <a:r>
              <a:rPr lang="en-US" altLang="ru-RU" sz="3200" smtClean="0"/>
              <a:t>Pulse Algorithm</a:t>
            </a:r>
            <a:endParaRPr lang="ru-RU" altLang="ru-RU" sz="3200" smtClean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95288" y="1316038"/>
            <a:ext cx="8461375" cy="447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spcBef>
                <a:spcPts val="1800"/>
              </a:spcBef>
            </a:pPr>
            <a:r>
              <a:rPr lang="en-US" altLang="ru-RU" sz="2000" b="0">
                <a:solidFill>
                  <a:srgbClr val="000000"/>
                </a:solidFill>
              </a:rPr>
              <a:t>The terminals calculate the first answers: the vertex v calculates g(f(v))</a:t>
            </a:r>
            <a:r>
              <a:rPr lang="ru-RU" altLang="ru-RU" sz="2000" b="0"/>
              <a:t>.</a:t>
            </a:r>
          </a:p>
          <a:p>
            <a:pPr eaLnBrk="1" hangingPunct="1">
              <a:lnSpc>
                <a:spcPct val="150000"/>
              </a:lnSpc>
              <a:spcBef>
                <a:spcPts val="1800"/>
              </a:spcBef>
            </a:pPr>
            <a:r>
              <a:rPr lang="en-US" altLang="ru-RU" sz="2000" b="0">
                <a:sym typeface="Symbol" pitchFamily="18" charset="2"/>
              </a:rPr>
              <a:t>The inner vertex v</a:t>
            </a:r>
            <a:r>
              <a:rPr lang="en-US" altLang="ru-RU" sz="2000" b="0" baseline="-25000">
                <a:sym typeface="Symbol" pitchFamily="18" charset="2"/>
              </a:rPr>
              <a:t>i,j</a:t>
            </a:r>
            <a:r>
              <a:rPr lang="en-US" altLang="ru-RU" sz="2000" b="0">
                <a:sym typeface="Symbol" pitchFamily="18" charset="2"/>
              </a:rPr>
              <a:t> with an index (i,j) at reception of the answer g</a:t>
            </a:r>
            <a:r>
              <a:rPr lang="en-US" altLang="ru-RU" sz="2000" b="0" baseline="-25000">
                <a:sym typeface="Symbol" pitchFamily="18" charset="2"/>
              </a:rPr>
              <a:t>i,j+1</a:t>
            </a:r>
            <a:r>
              <a:rPr lang="en-US" altLang="ru-RU" sz="2000" b="0">
                <a:sym typeface="Symbol" pitchFamily="18" charset="2"/>
              </a:rPr>
              <a:t> from vertex with an index (i,j+1) calculates the answer</a:t>
            </a:r>
            <a:r>
              <a:rPr lang="en-US" altLang="ru-RU" b="0">
                <a:sym typeface="Symbol" pitchFamily="18" charset="2"/>
              </a:rPr>
              <a:t> </a:t>
            </a:r>
            <a:r>
              <a:rPr lang="en-US" altLang="ru-RU" sz="2000" b="0">
                <a:sym typeface="Symbol" pitchFamily="18" charset="2"/>
              </a:rPr>
              <a:t>g</a:t>
            </a:r>
            <a:r>
              <a:rPr lang="en-US" altLang="ru-RU" sz="2000" b="0" baseline="-25000">
                <a:sym typeface="Symbol" pitchFamily="18" charset="2"/>
              </a:rPr>
              <a:t>i,j</a:t>
            </a:r>
            <a:r>
              <a:rPr lang="ru-RU" altLang="ru-RU" sz="2000" b="0">
                <a:sym typeface="Symbol" pitchFamily="18" charset="2"/>
              </a:rPr>
              <a:t> = </a:t>
            </a:r>
            <a:r>
              <a:rPr lang="en-US" altLang="ru-RU" sz="2000" b="0">
                <a:sym typeface="Symbol" pitchFamily="18" charset="2"/>
              </a:rPr>
              <a:t>e( g</a:t>
            </a:r>
            <a:r>
              <a:rPr lang="en-US" altLang="ru-RU" sz="2000" b="0" baseline="-25000">
                <a:sym typeface="Symbol" pitchFamily="18" charset="2"/>
              </a:rPr>
              <a:t>i,j+1</a:t>
            </a:r>
            <a:r>
              <a:rPr lang="en-US" altLang="ru-RU" sz="2000" b="0">
                <a:sym typeface="Symbol" pitchFamily="18" charset="2"/>
              </a:rPr>
              <a:t>,</a:t>
            </a:r>
            <a:r>
              <a:rPr lang="ru-RU" altLang="ru-RU" sz="2000" b="0">
                <a:sym typeface="Symbol" pitchFamily="18" charset="2"/>
              </a:rPr>
              <a:t> </a:t>
            </a:r>
            <a:r>
              <a:rPr lang="en-US" altLang="ru-RU" sz="2000" b="0">
                <a:sym typeface="Symbol" pitchFamily="18" charset="2"/>
              </a:rPr>
              <a:t>g(f(v</a:t>
            </a:r>
            <a:r>
              <a:rPr lang="en-US" altLang="ru-RU" sz="2000" b="0" baseline="-25000">
                <a:sym typeface="Symbol" pitchFamily="18" charset="2"/>
              </a:rPr>
              <a:t>i,j</a:t>
            </a:r>
            <a:r>
              <a:rPr lang="en-US" altLang="ru-RU" sz="2000" b="0">
                <a:sym typeface="Symbol" pitchFamily="18" charset="2"/>
              </a:rPr>
              <a:t>)) )</a:t>
            </a:r>
            <a:r>
              <a:rPr lang="ru-RU" altLang="ru-RU" sz="2000" b="0">
                <a:sym typeface="Symbol" pitchFamily="18" charset="2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ts val="1800"/>
              </a:spcBef>
            </a:pP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The root v, having received answers g</a:t>
            </a:r>
            <a:r>
              <a:rPr lang="en-US" altLang="ru-RU" sz="2000" b="0" baseline="-25000">
                <a:solidFill>
                  <a:srgbClr val="000000"/>
                </a:solidFill>
                <a:sym typeface="Symbol" pitchFamily="18" charset="2"/>
              </a:rPr>
              <a:t>1,1</a:t>
            </a: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, g</a:t>
            </a:r>
            <a:r>
              <a:rPr lang="en-US" altLang="ru-RU" sz="2000" b="0" baseline="-25000">
                <a:solidFill>
                  <a:srgbClr val="000000"/>
                </a:solidFill>
                <a:sym typeface="Symbol" pitchFamily="18" charset="2"/>
              </a:rPr>
              <a:t>2,1</a:t>
            </a: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, …, g</a:t>
            </a:r>
            <a:r>
              <a:rPr lang="en-US" altLang="ru-RU" sz="2000" b="0" baseline="-25000">
                <a:solidFill>
                  <a:srgbClr val="000000"/>
                </a:solidFill>
                <a:sym typeface="Symbol" pitchFamily="18" charset="2"/>
              </a:rPr>
              <a:t>w,1</a:t>
            </a: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 from 1-st vertices of all branches calculates the final answer</a:t>
            </a:r>
            <a:r>
              <a:rPr lang="en-US" altLang="ru-RU" sz="2000" b="0">
                <a:sym typeface="Symbol" pitchFamily="18" charset="2"/>
              </a:rPr>
              <a:t> </a:t>
            </a:r>
            <a:br>
              <a:rPr lang="en-US" altLang="ru-RU" sz="2000" b="0">
                <a:sym typeface="Symbol" pitchFamily="18" charset="2"/>
              </a:rPr>
            </a:br>
            <a:r>
              <a:rPr lang="en-US" altLang="ru-RU" sz="2000" b="0">
                <a:sym typeface="Symbol" pitchFamily="18" charset="2"/>
              </a:rPr>
              <a:t>F</a:t>
            </a:r>
            <a:r>
              <a:rPr lang="ru-RU" altLang="ru-RU" sz="2000" b="0">
                <a:sym typeface="Symbol" pitchFamily="18" charset="2"/>
              </a:rPr>
              <a:t> = </a:t>
            </a:r>
            <a:r>
              <a:rPr lang="en-US" altLang="ru-RU" sz="2000" b="0"/>
              <a:t>h(e</a:t>
            </a:r>
            <a:r>
              <a:rPr lang="en-US" altLang="ru-RU" sz="2000" b="0" baseline="-25000"/>
              <a:t>w+1</a:t>
            </a:r>
            <a:r>
              <a:rPr lang="en-US" altLang="ru-RU" sz="2000" b="0"/>
              <a:t>( </a:t>
            </a:r>
            <a:r>
              <a:rPr lang="en-US" altLang="ru-RU" sz="2000" b="0">
                <a:sym typeface="Symbol" pitchFamily="18" charset="2"/>
              </a:rPr>
              <a:t>g</a:t>
            </a:r>
            <a:r>
              <a:rPr lang="ru-RU" altLang="ru-RU" sz="2000" b="0" baseline="-25000">
                <a:sym typeface="Symbol" pitchFamily="18" charset="2"/>
              </a:rPr>
              <a:t>1</a:t>
            </a:r>
            <a:r>
              <a:rPr lang="en-US" altLang="ru-RU" sz="2000" b="0" baseline="-25000">
                <a:sym typeface="Symbol" pitchFamily="18" charset="2"/>
              </a:rPr>
              <a:t>,1</a:t>
            </a:r>
            <a:r>
              <a:rPr lang="en-US" altLang="ru-RU" sz="2000" b="0">
                <a:sym typeface="Symbol" pitchFamily="18" charset="2"/>
              </a:rPr>
              <a:t>, g</a:t>
            </a:r>
            <a:r>
              <a:rPr lang="en-US" altLang="ru-RU" sz="2000" b="0" baseline="-25000">
                <a:sym typeface="Symbol" pitchFamily="18" charset="2"/>
              </a:rPr>
              <a:t>2,1</a:t>
            </a:r>
            <a:r>
              <a:rPr lang="en-US" altLang="ru-RU" sz="2000" b="0">
                <a:sym typeface="Symbol" pitchFamily="18" charset="2"/>
              </a:rPr>
              <a:t>,…, g</a:t>
            </a:r>
            <a:r>
              <a:rPr lang="en-US" altLang="ru-RU" sz="2000" b="0" baseline="-25000">
                <a:sym typeface="Symbol" pitchFamily="18" charset="2"/>
              </a:rPr>
              <a:t>w,1</a:t>
            </a:r>
            <a:r>
              <a:rPr lang="en-US" altLang="ru-RU" sz="2000" b="0"/>
              <a:t>, </a:t>
            </a:r>
            <a:r>
              <a:rPr lang="en-US" altLang="ru-RU" sz="2000" b="0">
                <a:sym typeface="Symbol" pitchFamily="18" charset="2"/>
              </a:rPr>
              <a:t>g(f(v)) </a:t>
            </a:r>
            <a:r>
              <a:rPr lang="en-US" altLang="ru-RU" sz="2000" b="0"/>
              <a:t>)</a:t>
            </a:r>
            <a:r>
              <a:rPr lang="en-US" altLang="ru-RU" sz="2000" b="0">
                <a:sym typeface="Symbol" pitchFamily="18" charset="2"/>
              </a:rPr>
              <a:t>)</a:t>
            </a:r>
            <a:r>
              <a:rPr lang="ru-RU" altLang="ru-RU" sz="2000" b="0">
                <a:sym typeface="Symbol" pitchFamily="18" charset="2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ts val="1800"/>
              </a:spcBef>
            </a:pP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This answer is sent outside and means also readiness to accept the following question</a:t>
            </a:r>
            <a:r>
              <a:rPr lang="ru-RU" altLang="ru-RU" sz="2000" b="0">
                <a:sym typeface="Symbol" pitchFamily="18" charset="2"/>
              </a:rPr>
              <a:t>.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34925" y="61356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34925" y="63166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34925" y="59499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FEDD8166-CDDC-44B7-89FA-F4C0C2345B3D}" type="slidenum">
              <a:rPr lang="ru-RU" altLang="ru-RU">
                <a:solidFill>
                  <a:schemeClr val="bg2"/>
                </a:solidFill>
              </a:rPr>
              <a:pPr/>
              <a:t>33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34819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3482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ru-RU" sz="3200" smtClean="0"/>
              <a:t>3</a:t>
            </a:r>
            <a:r>
              <a:rPr lang="ru-RU" altLang="ru-RU" sz="3200" smtClean="0"/>
              <a:t>. </a:t>
            </a:r>
            <a:r>
              <a:rPr lang="en-US" altLang="ru-RU" sz="3200" smtClean="0"/>
              <a:t>Pulse Algorithm</a:t>
            </a:r>
            <a:endParaRPr lang="ru-RU" altLang="ru-RU" sz="3200" smtClean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95288" y="1089025"/>
            <a:ext cx="8461375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In order to a message contains not greater than w answers, the set of answers has to contain not greater than 1 answer for each tree branch.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If the set contains one answer it is the answer from vertex with the least number on a branch.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That it to guarantee, the current vertex checks each answer from vertex with an index (i, j) from the accepted message</a:t>
            </a:r>
            <a:r>
              <a:rPr lang="ru-RU" altLang="ru-RU" sz="2000" b="0">
                <a:sym typeface="Symbol" pitchFamily="18" charset="2"/>
              </a:rPr>
              <a:t>. 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If in the current vertex there is an answer from vertex with an index </a:t>
            </a:r>
            <a:r>
              <a:rPr lang="ru-RU" altLang="ru-RU" sz="2000" b="0">
                <a:sym typeface="Symbol" pitchFamily="18" charset="2"/>
              </a:rPr>
              <a:t>(</a:t>
            </a:r>
            <a:r>
              <a:rPr lang="en-US" altLang="ru-RU" sz="2000" b="0">
                <a:sym typeface="Symbol" pitchFamily="18" charset="2"/>
              </a:rPr>
              <a:t>i,j</a:t>
            </a:r>
            <a:r>
              <a:rPr lang="en-US" altLang="ru-RU" sz="2000" b="0" baseline="-25000">
                <a:sym typeface="Symbol" pitchFamily="18" charset="2"/>
              </a:rPr>
              <a:t>less</a:t>
            </a:r>
            <a:r>
              <a:rPr lang="en-US" altLang="ru-RU" sz="2000" b="0">
                <a:sym typeface="Symbol" pitchFamily="18" charset="2"/>
              </a:rPr>
              <a:t>)</a:t>
            </a:r>
            <a:r>
              <a:rPr lang="ru-RU" altLang="ru-RU" sz="2000" b="0">
                <a:sym typeface="Symbol" pitchFamily="18" charset="2"/>
              </a:rPr>
              <a:t>,</a:t>
            </a:r>
            <a:r>
              <a:rPr lang="en-US" altLang="ru-RU" sz="2000" b="0">
                <a:sym typeface="Symbol" pitchFamily="18" charset="2"/>
              </a:rPr>
              <a:t> where</a:t>
            </a:r>
            <a:r>
              <a:rPr lang="ru-RU" altLang="ru-RU" sz="2000" b="0">
                <a:sym typeface="Symbol" pitchFamily="18" charset="2"/>
              </a:rPr>
              <a:t> </a:t>
            </a:r>
            <a:r>
              <a:rPr lang="en-US" altLang="ru-RU" sz="2000" b="0">
                <a:sym typeface="Symbol" pitchFamily="18" charset="2"/>
              </a:rPr>
              <a:t>j</a:t>
            </a:r>
            <a:r>
              <a:rPr lang="en-US" altLang="ru-RU" sz="2000" b="0" baseline="-25000">
                <a:sym typeface="Symbol" pitchFamily="18" charset="2"/>
              </a:rPr>
              <a:t>less</a:t>
            </a:r>
            <a:r>
              <a:rPr lang="en-US" altLang="ru-RU" sz="2000" b="0">
                <a:sym typeface="Symbol" pitchFamily="18" charset="2"/>
              </a:rPr>
              <a:t>j,</a:t>
            </a:r>
            <a:r>
              <a:rPr lang="ru-RU" altLang="ru-RU" sz="2000" b="0">
                <a:sym typeface="Symbol" pitchFamily="18" charset="2"/>
              </a:rPr>
              <a:t> </a:t>
            </a: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the answer from the message is ignored</a:t>
            </a:r>
            <a:r>
              <a:rPr lang="ru-RU" altLang="ru-RU" sz="2000" b="0">
                <a:sym typeface="Symbol" pitchFamily="18" charset="2"/>
              </a:rPr>
              <a:t>.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Otherwise the answer from the message is kept, and if in the current vertex there is an answer from vertex with an index </a:t>
            </a:r>
            <a:r>
              <a:rPr lang="ru-RU" altLang="ru-RU" sz="2000" b="0">
                <a:sym typeface="Symbol" pitchFamily="18" charset="2"/>
              </a:rPr>
              <a:t>(</a:t>
            </a:r>
            <a:r>
              <a:rPr lang="en-US" altLang="ru-RU" sz="2000" b="0">
                <a:sym typeface="Symbol" pitchFamily="18" charset="2"/>
              </a:rPr>
              <a:t>i,j</a:t>
            </a:r>
            <a:r>
              <a:rPr lang="en-US" altLang="ru-RU" sz="2000" b="0" baseline="-25000">
                <a:sym typeface="Symbol" pitchFamily="18" charset="2"/>
              </a:rPr>
              <a:t>greater</a:t>
            </a:r>
            <a:r>
              <a:rPr lang="en-US" altLang="ru-RU" sz="2000" b="0">
                <a:sym typeface="Symbol" pitchFamily="18" charset="2"/>
              </a:rPr>
              <a:t>)</a:t>
            </a:r>
            <a:r>
              <a:rPr lang="ru-RU" altLang="ru-RU" sz="2000" b="0">
                <a:sym typeface="Symbol" pitchFamily="18" charset="2"/>
              </a:rPr>
              <a:t>,</a:t>
            </a:r>
            <a:r>
              <a:rPr lang="en-US" altLang="ru-RU" sz="2000" b="0">
                <a:sym typeface="Symbol" pitchFamily="18" charset="2"/>
              </a:rPr>
              <a:t> where</a:t>
            </a:r>
            <a:r>
              <a:rPr lang="ru-RU" altLang="ru-RU" sz="2000" b="0">
                <a:sym typeface="Symbol" pitchFamily="18" charset="2"/>
              </a:rPr>
              <a:t> </a:t>
            </a:r>
            <a:r>
              <a:rPr lang="en-US" altLang="ru-RU" sz="2000" b="0">
                <a:sym typeface="Symbol" pitchFamily="18" charset="2"/>
              </a:rPr>
              <a:t>j</a:t>
            </a:r>
            <a:r>
              <a:rPr lang="en-US" altLang="ru-RU" sz="2000" b="0" baseline="-25000">
                <a:sym typeface="Symbol" pitchFamily="18" charset="2"/>
              </a:rPr>
              <a:t>greater</a:t>
            </a:r>
            <a:r>
              <a:rPr lang="en-US" altLang="ru-RU" sz="2000" b="0">
                <a:sym typeface="Symbol" pitchFamily="18" charset="2"/>
              </a:rPr>
              <a:t>&gt;j,</a:t>
            </a:r>
            <a:r>
              <a:rPr lang="ru-RU" altLang="ru-RU" sz="2000" b="0">
                <a:sym typeface="Symbol" pitchFamily="18" charset="2"/>
              </a:rPr>
              <a:t> </a:t>
            </a:r>
            <a:r>
              <a:rPr lang="en-US" altLang="ru-RU" sz="2000" b="0">
                <a:solidFill>
                  <a:srgbClr val="000000"/>
                </a:solidFill>
                <a:sym typeface="Symbol" pitchFamily="18" charset="2"/>
              </a:rPr>
              <a:t>that this answer is deleted</a:t>
            </a:r>
            <a:r>
              <a:rPr lang="ru-RU" altLang="ru-RU" sz="2000" b="0">
                <a:sym typeface="Symbol" pitchFamily="18" charset="2"/>
              </a:rPr>
              <a:t>.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34925" y="58054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34925" y="59864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34925" y="61658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34925" y="63452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B1056A78-25AB-4C2B-8564-03D2D0CAC809}" type="slidenum">
              <a:rPr lang="ru-RU" altLang="ru-RU">
                <a:solidFill>
                  <a:schemeClr val="bg2"/>
                </a:solidFill>
              </a:rPr>
              <a:pPr/>
              <a:t>34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35843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3584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ru-RU" sz="3200" smtClean="0"/>
              <a:t>3</a:t>
            </a:r>
            <a:r>
              <a:rPr lang="ru-RU" altLang="ru-RU" sz="3200" smtClean="0"/>
              <a:t>. </a:t>
            </a:r>
            <a:r>
              <a:rPr lang="en-US" altLang="ru-RU" sz="3200" smtClean="0"/>
              <a:t>Pulse Algorithm</a:t>
            </a:r>
            <a:endParaRPr lang="ru-RU" altLang="ru-RU" sz="3200" smtClean="0"/>
          </a:p>
        </p:txBody>
      </p:sp>
      <p:sp>
        <p:nvSpPr>
          <p:cNvPr id="35846" name="Содержимое 14"/>
          <p:cNvSpPr>
            <a:spLocks noGrp="1"/>
          </p:cNvSpPr>
          <p:nvPr>
            <p:ph idx="1"/>
          </p:nvPr>
        </p:nvSpPr>
        <p:spPr>
          <a:xfrm>
            <a:off x="2735263" y="1016000"/>
            <a:ext cx="6192837" cy="4816475"/>
          </a:xfr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ru-RU" sz="2000" smtClean="0"/>
              <a:t>state</a:t>
            </a:r>
            <a:r>
              <a:rPr lang="ru-RU" altLang="ru-RU" sz="2000" smtClean="0"/>
              <a:t> = </a:t>
            </a:r>
            <a:r>
              <a:rPr lang="en-US" altLang="ru-RU" sz="2000" smtClean="0"/>
              <a:t>3</a:t>
            </a:r>
            <a:endParaRPr lang="ru-RU" altLang="ru-RU" sz="2000" smtClean="0"/>
          </a:p>
          <a:p>
            <a:pPr>
              <a:spcBef>
                <a:spcPct val="0"/>
              </a:spcBef>
            </a:pPr>
            <a:r>
              <a:rPr lang="en-US" altLang="ru-RU" sz="2000" smtClean="0"/>
              <a:t>vertex type</a:t>
            </a:r>
            <a:r>
              <a:rPr lang="ru-RU" altLang="ru-RU" sz="2000" smtClean="0"/>
              <a:t> (</a:t>
            </a:r>
            <a:r>
              <a:rPr lang="en-US" altLang="ru-RU" sz="2000" smtClean="0"/>
              <a:t>root, inner, terminal</a:t>
            </a:r>
            <a:r>
              <a:rPr lang="ru-RU" altLang="ru-RU" sz="2000" smtClean="0"/>
              <a:t>)</a:t>
            </a:r>
          </a:p>
          <a:p>
            <a:pPr>
              <a:spcBef>
                <a:spcPct val="0"/>
              </a:spcBef>
              <a:buFont typeface="Times New Roman" pitchFamily="18" charset="0"/>
              <a:buChar char="•"/>
            </a:pPr>
            <a:r>
              <a:rPr lang="en-US" altLang="ru-RU" sz="2000" smtClean="0">
                <a:solidFill>
                  <a:srgbClr val="000000"/>
                </a:solidFill>
                <a:cs typeface="Times New Roman" pitchFamily="18" charset="0"/>
              </a:rPr>
              <a:t>vertex identifier</a:t>
            </a:r>
          </a:p>
          <a:p>
            <a:pPr>
              <a:spcBef>
                <a:spcPct val="0"/>
              </a:spcBef>
              <a:buFont typeface="Times New Roman" pitchFamily="18" charset="0"/>
              <a:buChar char="•"/>
            </a:pPr>
            <a:r>
              <a:rPr lang="en-US" altLang="ru-RU" sz="2000" smtClean="0">
                <a:solidFill>
                  <a:srgbClr val="000000"/>
                </a:solidFill>
                <a:cs typeface="Times New Roman" pitchFamily="18" charset="0"/>
              </a:rPr>
              <a:t>two-level vertex index</a:t>
            </a:r>
            <a:endParaRPr lang="ru-RU" altLang="ru-RU" sz="2000" smtClean="0"/>
          </a:p>
          <a:p>
            <a:pPr>
              <a:spcBef>
                <a:spcPct val="0"/>
              </a:spcBef>
            </a:pPr>
            <a:r>
              <a:rPr lang="en-US" altLang="ru-RU" sz="2000" smtClean="0"/>
              <a:t>Query number</a:t>
            </a:r>
          </a:p>
          <a:p>
            <a:pPr>
              <a:spcBef>
                <a:spcPct val="0"/>
              </a:spcBef>
            </a:pPr>
            <a:r>
              <a:rPr lang="en-US" altLang="ru-RU" sz="2000" smtClean="0"/>
              <a:t>Query</a:t>
            </a:r>
            <a:r>
              <a:rPr lang="ru-RU" altLang="ru-RU" sz="2000" smtClean="0"/>
              <a:t> = (</a:t>
            </a:r>
            <a:r>
              <a:rPr lang="en-US" altLang="ru-RU" sz="2000" smtClean="0"/>
              <a:t>g,e</a:t>
            </a:r>
            <a:r>
              <a:rPr lang="ru-RU" altLang="ru-RU" sz="2000" smtClean="0"/>
              <a:t>) </a:t>
            </a:r>
          </a:p>
          <a:p>
            <a:pPr>
              <a:spcBef>
                <a:spcPct val="0"/>
              </a:spcBef>
            </a:pPr>
            <a:r>
              <a:rPr lang="en-US" altLang="ru-RU" sz="2000" smtClean="0"/>
              <a:t>array of answers</a:t>
            </a:r>
            <a:endParaRPr lang="ru-RU" altLang="ru-RU" sz="2000" smtClean="0"/>
          </a:p>
          <a:p>
            <a:pPr>
              <a:spcBef>
                <a:spcPct val="0"/>
              </a:spcBef>
            </a:pPr>
            <a:r>
              <a:rPr lang="en-US" altLang="ru-RU" sz="2000" i="1" smtClean="0"/>
              <a:t>only for the root</a:t>
            </a:r>
            <a:r>
              <a:rPr lang="en-US" altLang="ru-RU" sz="2000" smtClean="0"/>
              <a:t>: w, h</a:t>
            </a:r>
            <a:endParaRPr lang="ru-RU" altLang="ru-RU" sz="2000" smtClean="0"/>
          </a:p>
          <a:p>
            <a:pPr>
              <a:spcBef>
                <a:spcPts val="1800"/>
              </a:spcBef>
            </a:pPr>
            <a:r>
              <a:rPr lang="en-US" altLang="ru-RU" sz="2000" smtClean="0">
                <a:solidFill>
                  <a:srgbClr val="000000"/>
                </a:solidFill>
                <a:cs typeface="Times New Roman" pitchFamily="18" charset="0"/>
              </a:rPr>
              <a:t>message  type</a:t>
            </a:r>
            <a:r>
              <a:rPr lang="en-US" altLang="ru-RU" sz="2000" smtClean="0"/>
              <a:t> </a:t>
            </a:r>
            <a:r>
              <a:rPr lang="ru-RU" altLang="ru-RU" sz="2000" smtClean="0"/>
              <a:t>= </a:t>
            </a:r>
            <a:r>
              <a:rPr lang="en-US" altLang="ru-RU" sz="2000" smtClean="0"/>
              <a:t>3</a:t>
            </a:r>
            <a:endParaRPr lang="ru-RU" altLang="ru-RU" sz="2000" smtClean="0"/>
          </a:p>
          <a:p>
            <a:pPr>
              <a:spcBef>
                <a:spcPct val="0"/>
              </a:spcBef>
            </a:pPr>
            <a:r>
              <a:rPr lang="en-US" altLang="ru-RU" sz="2000" smtClean="0"/>
              <a:t>Query number</a:t>
            </a:r>
          </a:p>
          <a:p>
            <a:pPr>
              <a:spcBef>
                <a:spcPct val="0"/>
              </a:spcBef>
            </a:pPr>
            <a:r>
              <a:rPr lang="en-US" altLang="ru-RU" sz="2000" smtClean="0"/>
              <a:t>Query</a:t>
            </a:r>
            <a:r>
              <a:rPr lang="ru-RU" altLang="ru-RU" sz="2000" smtClean="0"/>
              <a:t> = (</a:t>
            </a:r>
            <a:r>
              <a:rPr lang="en-US" altLang="ru-RU" sz="2000" smtClean="0"/>
              <a:t>g,e</a:t>
            </a:r>
            <a:r>
              <a:rPr lang="ru-RU" altLang="ru-RU" sz="2000" smtClean="0"/>
              <a:t>) </a:t>
            </a:r>
          </a:p>
          <a:p>
            <a:pPr>
              <a:spcBef>
                <a:spcPct val="0"/>
              </a:spcBef>
            </a:pPr>
            <a:r>
              <a:rPr lang="en-US" altLang="ru-RU" sz="2000" smtClean="0"/>
              <a:t>array of answers</a:t>
            </a:r>
            <a:endParaRPr lang="ru-RU" altLang="ru-RU" sz="2000" smtClean="0"/>
          </a:p>
          <a:p>
            <a:pPr>
              <a:spcBef>
                <a:spcPts val="1800"/>
              </a:spcBef>
            </a:pPr>
            <a:r>
              <a:rPr lang="en-US" altLang="ru-RU" sz="2000" smtClean="0">
                <a:solidFill>
                  <a:srgbClr val="000000"/>
                </a:solidFill>
                <a:cs typeface="Times New Roman" pitchFamily="18" charset="0"/>
              </a:rPr>
              <a:t>two-level vertex index</a:t>
            </a:r>
            <a:r>
              <a:rPr lang="ru-RU" altLang="ru-RU" sz="2000" smtClean="0"/>
              <a:t> </a:t>
            </a:r>
            <a:r>
              <a:rPr lang="en-US" altLang="ru-RU" sz="2000" smtClean="0"/>
              <a:t>of answer maker</a:t>
            </a:r>
          </a:p>
          <a:p>
            <a:pPr>
              <a:spcBef>
                <a:spcPct val="0"/>
              </a:spcBef>
            </a:pPr>
            <a:r>
              <a:rPr lang="en-US" altLang="ru-RU" sz="2000" smtClean="0"/>
              <a:t>value of function</a:t>
            </a:r>
            <a:r>
              <a:rPr lang="ru-RU" altLang="ru-RU" sz="2000" smtClean="0"/>
              <a:t> </a:t>
            </a:r>
            <a:r>
              <a:rPr lang="en-US" altLang="ru-RU" sz="2000" smtClean="0"/>
              <a:t>g</a:t>
            </a:r>
            <a:endParaRPr lang="ru-RU" altLang="ru-RU" sz="2000" smtClean="0"/>
          </a:p>
        </p:txBody>
      </p:sp>
      <p:sp>
        <p:nvSpPr>
          <p:cNvPr id="35847" name="TextBox 11"/>
          <p:cNvSpPr txBox="1">
            <a:spLocks noChangeArrowheads="1"/>
          </p:cNvSpPr>
          <p:nvPr/>
        </p:nvSpPr>
        <p:spPr bwMode="auto">
          <a:xfrm>
            <a:off x="431800" y="1016000"/>
            <a:ext cx="149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b="0" u="sng"/>
              <a:t>Vertex store</a:t>
            </a:r>
            <a:r>
              <a:rPr lang="ru-RU" altLang="ru-RU"/>
              <a:t>:</a:t>
            </a:r>
          </a:p>
        </p:txBody>
      </p:sp>
      <p:sp>
        <p:nvSpPr>
          <p:cNvPr id="35848" name="TextBox 12"/>
          <p:cNvSpPr txBox="1">
            <a:spLocks noChangeArrowheads="1"/>
          </p:cNvSpPr>
          <p:nvPr/>
        </p:nvSpPr>
        <p:spPr bwMode="auto">
          <a:xfrm>
            <a:off x="431800" y="3681413"/>
            <a:ext cx="202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b="0" u="sng"/>
              <a:t>Message formate</a:t>
            </a:r>
            <a:r>
              <a:rPr lang="ru-RU" altLang="ru-RU"/>
              <a:t>:</a:t>
            </a:r>
          </a:p>
        </p:txBody>
      </p:sp>
      <p:sp>
        <p:nvSpPr>
          <p:cNvPr id="35849" name="TextBox 13"/>
          <p:cNvSpPr txBox="1">
            <a:spLocks noChangeArrowheads="1"/>
          </p:cNvSpPr>
          <p:nvPr/>
        </p:nvSpPr>
        <p:spPr bwMode="auto">
          <a:xfrm>
            <a:off x="431800" y="5157788"/>
            <a:ext cx="219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b="0" u="sng"/>
              <a:t>Answer description</a:t>
            </a:r>
            <a:r>
              <a:rPr lang="ru-RU" altLang="ru-RU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9F10B2C-6B30-41F5-A48F-ADCD5D167E24}" type="slidenum">
              <a:rPr lang="ru-RU" altLang="ru-RU"/>
              <a:pPr/>
              <a:t>35</a:t>
            </a:fld>
            <a:endParaRPr lang="ru-RU" altLang="ru-RU"/>
          </a:p>
        </p:txBody>
      </p:sp>
      <p:pic>
        <p:nvPicPr>
          <p:cNvPr id="36867" name="Picture 2" descr="end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6636" name="Text Box 156"/>
          <p:cNvSpPr txBox="1">
            <a:spLocks noChangeArrowheads="1"/>
          </p:cNvSpPr>
          <p:nvPr/>
        </p:nvSpPr>
        <p:spPr bwMode="auto">
          <a:xfrm>
            <a:off x="684213" y="657225"/>
            <a:ext cx="2706687" cy="688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Thank you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6869" name="Group 18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6877" name="Text Box 18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 eaLnBrk="1" hangingPunct="1">
                <a:spcBef>
                  <a:spcPct val="50000"/>
                </a:spcBef>
              </a:pPr>
              <a:endParaRPr lang="ru-RU" alt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36878" name="Group 18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36879" name="Group 18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36881" name="Rectangle 18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36882" name="Rectangle 18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36883" name="Rectangle 18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36884" name="Rectangle 18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 altLang="ru-RU"/>
                </a:p>
              </p:txBody>
            </p:sp>
          </p:grpSp>
          <p:sp>
            <p:nvSpPr>
              <p:cNvPr id="36880" name="Text Box 190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</a:pPr>
                <a:endParaRPr lang="ru-RU" altLang="ru-RU" sz="1400" b="0"/>
              </a:p>
            </p:txBody>
          </p:sp>
        </p:grpSp>
      </p:grpSp>
      <p:pic>
        <p:nvPicPr>
          <p:cNvPr id="16" name="Picture 12" descr="ptica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2816225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 descr="ptica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5900" y="31765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" descr="ptica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975" y="2636838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5" descr="ptica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7488" y="2995613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6" descr="ptica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413" y="3355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7" descr="ptica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17488" y="2816225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8" descr="ptica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2584450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1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C 0.02066 -0.00903 0.04236 -0.01782 0.07639 -0.02708 C 0.11042 -0.03634 0.12274 -0.04815 0.20347 -0.05579 C 0.28385 -0.06343 0.47656 -0.07546 0.56198 -0.07269 C 0.64722 -0.06991 0.70313 -0.05093 0.71493 -0.03889 C 0.72622 -0.02685 0.6842 -0.01181 0.62917 3.7037E-7 C 0.575 0.01181 0.41719 0.01458 0.38351 0.03194 C 0.34913 0.04931 0.36684 0.09051 0.42517 0.10463 C 0.48385 0.11875 0.58629 0.10741 0.73108 0.11643 C 0.87569 0.12546 1.28194 0.13634 1.29358 0.15833 C 1.30486 0.18032 0.96788 0.23287 0.79983 0.24768 C 0.63194 0.2625 0.39254 0.24768 0.28889 0.24768 C 0.18455 0.24768 0.23958 0.24468 0.17899 0.24768 C 0.1184 0.25069 -0.06267 0.25417 -0.07569 0.26643 C -0.08889 0.2787 0.0125 0.31042 0.10156 0.32199 C 0.19184 0.33356 0.37292 0.33333 0.4592 0.33565 C 0.54531 0.33796 0.5816 0.33264 0.62118 0.33565 C 0.66076 0.33866 0.69688 0.34097 0.69688 0.35417 C 0.69688 0.36736 0.6191 0.39861 0.62118 0.41458 C 0.62361 0.43056 0.64219 0.44491 0.71493 0.45 C 0.78663 0.45509 0.92153 0.45 1.0559 0.44514 " pathEditMode="relative" rAng="0" ptsTypes="aaaaaaaaaaaaaaaaaaaaA">
                                      <p:cBhvr>
                                        <p:cTn id="12" dur="12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19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decel="50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-0.07621 0.45556 C -0.07257 0.45556 -0.06805 0.45417 -0.05312 0.45301 C -0.03784 0.45208 -0.01336 0.4456 0.01441 0.45 C 0.04236 0.45463 0.08334 0.48681 0.11424 0.48125 C 0.14549 0.47616 0.18507 0.44352 0.19966 0.41898 C 0.21736 0.39745 0.20938 0.38356 0.20209 0.33194 C 0.19462 0.28079 0.09167 0.13032 0.15556 0.11111 C 0.28073 0.03704 0.46823 0.2838 0.5849 0.21667 C 0.71355 0.14097 0.46077 0.0287 0.59809 -0.05394 C 0.7158 -0.12361 0.77361 0.01829 0.88143 -0.04398 C 0.98386 -0.10579 0.83872 -0.15394 0.92882 -0.21019 C 0.98664 -0.2412 1.01598 -0.22338 1.03802 -0.20833 " pathEditMode="relative" rAng="0" ptsTypes="faaafaffffff">
                                      <p:cBhvr>
                                        <p:cTn id="14" dur="12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" y="-3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8021 -0.21158 C 0.1382 -0.21899 0.35782 -0.21899 0.42917 -0.19954 C 0.50018 -0.17987 0.40573 -0.14005 0.34931 -0.08449 C 0.29271 -0.025 0.11702 0.07777 0.08872 0.14537 C 0.06042 0.21296 0.11459 0.29213 0.17848 0.32384 C 0.24236 0.35972 0.32709 0.37199 0.47448 0.34745 C 0.62188 0.32801 0.84289 0.26041 1.06563 0.19328 " pathEditMode="relative" rAng="0" ptsTypes="aaaaaaA">
                                      <p:cBhvr>
                                        <p:cTn id="16" dur="9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28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5017 0.43195 C 0.06094 0.42477 0.17587 0.41528 0.24809 0.39722 C 0.3191 0.37917 0.35625 0.36482 0.37569 0.32246 C 0.39618 0.28079 0.34809 0.19838 0.36649 0.14306 C 0.38247 0.08704 0.44115 0.02222 0.4849 -0.01458 C 0.52951 -0.05092 0.53767 -0.06134 0.63073 -0.07616 C 0.72378 -0.09051 0.88212 -0.09653 1.04444 -0.10347 " pathEditMode="relative" rAng="0" ptsTypes="aaaaaaA">
                                      <p:cBhvr>
                                        <p:cTn id="18" dur="7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-26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8.33333E-7 0.29398 C 0.11806 0.31111 0.23715 0.32847 0.30712 0.31551 C 0.37726 0.30278 0.39306 0.26643 0.42205 0.21968 C 0.45087 0.17315 0.48924 0.08611 0.48351 0.03542 C 0.47743 -0.01482 0.42205 -0.04468 0.38576 -0.08148 C 0.34948 -0.11782 0.24948 -0.16412 0.26267 -0.18241 C 0.27604 -0.2 0.39531 -0.21366 0.46528 -0.1912 C 0.53524 -0.16852 0.58594 -0.02662 0.68472 -0.04676 C 0.78368 -0.06782 0.91875 -0.19259 1.05521 -0.31736 " pathEditMode="relative" rAng="0" ptsTypes="aaaaaaaaA">
                                      <p:cBhvr>
                                        <p:cTn id="20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" y="-28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4479 -0.22338 C 0.16111 -0.22685 0.36927 -0.22939 0.43646 -0.21319 C 0.50365 -0.19699 0.41441 -0.16828 0.36076 -0.12477 C 0.30729 -0.08125 0.14149 -0.00254 0.11493 0.04861 C 0.08837 0.1007 0.13924 0.15973 0.19983 0.18542 C 0.2599 0.21111 0.3401 0.21875 0.47934 0.20209 C 0.61892 0.18588 0.8276 0.13588 1.03785 0.08611 " pathEditMode="relative" rAng="0" ptsTypes="aaaaaaA">
                                      <p:cBhvr>
                                        <p:cTn id="22" dur="1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" y="21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09132 0.54028 C 0.17048 0.42037 0.2526 0.29653 0.3092 0.22546 C 0.36545 0.1537 0.39496 0.12037 0.42361 0.11505 C 0.45364 0.10972 0.45086 0.19537 0.48385 0.19838 C 0.51632 0.20417 0.58142 0.16528 0.62413 0.1331 C 0.66823 0.09792 0.67777 0.09329 0.74757 -0.00232 C 0.81632 -0.1 0.92812 -0.27338 1.04357 -0.44838 " pathEditMode="relative" rAng="-3011083" ptsTypes="aaaaaaA">
                                      <p:cBhvr>
                                        <p:cTn id="24" dur="8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-4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2.22222E-6 -0.2882 C 0.11597 -0.30301 0.23316 -0.31736 0.30173 -0.30672 C 0.37048 -0.29584 0.38576 -0.26459 0.41423 -0.22454 C 0.44271 -0.18449 0.48055 -0.10996 0.47465 -0.06667 C 0.46875 -0.02361 0.41423 0.00208 0.37864 0.03356 C 0.34323 0.06481 0.24496 0.1044 0.25798 0.1199 C 0.271 0.13518 0.38819 0.14699 0.45677 0.12754 C 0.52552 0.1081 0.57517 -0.01366 0.67222 0.0037 C 0.76927 0.02176 0.90191 0.1287 1.03576 0.23611 " pathEditMode="relative" rAng="0" ptsTypes="aaaaaaaaA">
                                      <p:cBhvr>
                                        <p:cTn id="26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6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ru-RU" smtClean="0"/>
              <a:t>Aggregate Extension</a:t>
            </a:r>
            <a:endParaRPr lang="ru-RU" altLang="ru-RU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8" y="1450975"/>
            <a:ext cx="8748712" cy="4678363"/>
          </a:xfrm>
        </p:spPr>
        <p:txBody>
          <a:bodyPr>
            <a:spAutoFit/>
          </a:bodyPr>
          <a:lstStyle/>
          <a:p>
            <a:r>
              <a:rPr lang="en-US" altLang="ru-RU" sz="2000" smtClean="0"/>
              <a:t>For a function F : X</a:t>
            </a:r>
            <a:r>
              <a:rPr lang="en-US" altLang="ru-RU" sz="2000" baseline="30000" smtClean="0"/>
              <a:t>#</a:t>
            </a:r>
            <a:r>
              <a:rPr lang="en-US" altLang="ru-RU" sz="2000" smtClean="0"/>
              <a:t> </a:t>
            </a:r>
            <a:r>
              <a:rPr lang="en-US" altLang="ru-RU" sz="2000" smtClean="0">
                <a:sym typeface="Symbol" pitchFamily="18" charset="2"/>
              </a:rPr>
              <a:t> A </a:t>
            </a:r>
            <a:br>
              <a:rPr lang="en-US" altLang="ru-RU" sz="2000" smtClean="0">
                <a:sym typeface="Symbol" pitchFamily="18" charset="2"/>
              </a:rPr>
            </a:br>
            <a:r>
              <a:rPr lang="en-US" altLang="ru-RU" sz="2000" smtClean="0">
                <a:sym typeface="Symbol" pitchFamily="18" charset="2"/>
              </a:rPr>
              <a:t>aggregate function </a:t>
            </a:r>
            <a:r>
              <a:rPr lang="en-US" altLang="ru-RU" sz="2000" smtClean="0"/>
              <a:t>g : X</a:t>
            </a:r>
            <a:r>
              <a:rPr lang="en-US" altLang="ru-RU" sz="2000" baseline="30000" smtClean="0"/>
              <a:t>#</a:t>
            </a:r>
            <a:r>
              <a:rPr lang="en-US" altLang="ru-RU" sz="2000" smtClean="0"/>
              <a:t> </a:t>
            </a:r>
            <a:r>
              <a:rPr lang="en-US" altLang="ru-RU" sz="2000" smtClean="0">
                <a:sym typeface="Symbol" pitchFamily="18" charset="2"/>
              </a:rPr>
              <a:t> B is </a:t>
            </a:r>
            <a:r>
              <a:rPr lang="en-US" altLang="ru-RU" sz="2000" b="1" i="1" smtClean="0">
                <a:sym typeface="Symbol" pitchFamily="18" charset="2"/>
              </a:rPr>
              <a:t>aggregate</a:t>
            </a:r>
            <a:r>
              <a:rPr lang="en-US" altLang="ru-RU" sz="2000" smtClean="0">
                <a:sym typeface="Symbol" pitchFamily="18" charset="2"/>
              </a:rPr>
              <a:t> </a:t>
            </a:r>
            <a:r>
              <a:rPr lang="en-US" altLang="ru-RU" sz="2000" b="1" i="1" smtClean="0">
                <a:sym typeface="Symbol" pitchFamily="18" charset="2"/>
              </a:rPr>
              <a:t>extension</a:t>
            </a:r>
            <a:r>
              <a:rPr lang="en-US" altLang="ru-RU" sz="2000" smtClean="0">
                <a:sym typeface="Symbol" pitchFamily="18" charset="2"/>
              </a:rPr>
              <a:t>  h:BA F = hg</a:t>
            </a:r>
          </a:p>
          <a:p>
            <a:pPr>
              <a:buFontTx/>
              <a:buNone/>
            </a:pPr>
            <a:r>
              <a:rPr lang="en-US" altLang="ru-RU" sz="2000" smtClean="0"/>
              <a:t>	g : X</a:t>
            </a:r>
            <a:r>
              <a:rPr lang="en-US" altLang="ru-RU" sz="2000" baseline="30000" smtClean="0"/>
              <a:t>#</a:t>
            </a:r>
            <a:r>
              <a:rPr lang="en-US" altLang="ru-RU" sz="2000" smtClean="0"/>
              <a:t> </a:t>
            </a:r>
            <a:r>
              <a:rPr lang="en-US" altLang="ru-RU" sz="2000" smtClean="0">
                <a:sym typeface="Symbol" pitchFamily="18" charset="2"/>
              </a:rPr>
              <a:t> B is </a:t>
            </a:r>
            <a:r>
              <a:rPr lang="en-US" altLang="ru-RU" sz="2000" b="1" i="1" smtClean="0">
                <a:sym typeface="Symbol" pitchFamily="18" charset="2"/>
              </a:rPr>
              <a:t>minimal aggregate</a:t>
            </a:r>
            <a:r>
              <a:rPr lang="en-US" altLang="ru-RU" sz="2000" smtClean="0">
                <a:sym typeface="Symbol" pitchFamily="18" charset="2"/>
              </a:rPr>
              <a:t> </a:t>
            </a:r>
            <a:r>
              <a:rPr lang="en-US" altLang="ru-RU" sz="2000" b="1" i="1" smtClean="0">
                <a:sym typeface="Symbol" pitchFamily="18" charset="2"/>
              </a:rPr>
              <a:t>extension</a:t>
            </a:r>
            <a:r>
              <a:rPr lang="en-US" altLang="ru-RU" sz="2000" smtClean="0">
                <a:sym typeface="Symbol" pitchFamily="18" charset="2"/>
              </a:rPr>
              <a:t>  g(X</a:t>
            </a:r>
            <a:r>
              <a:rPr lang="en-US" altLang="ru-RU" sz="2000" baseline="30000" smtClean="0">
                <a:sym typeface="Symbol" pitchFamily="18" charset="2"/>
              </a:rPr>
              <a:t>#</a:t>
            </a:r>
            <a:r>
              <a:rPr lang="en-US" altLang="ru-RU" sz="2000" smtClean="0">
                <a:sym typeface="Symbol" pitchFamily="18" charset="2"/>
              </a:rPr>
              <a:t>) = B &amp;</a:t>
            </a:r>
            <a:br>
              <a:rPr lang="en-US" altLang="ru-RU" sz="2000" smtClean="0">
                <a:sym typeface="Symbol" pitchFamily="18" charset="2"/>
              </a:rPr>
            </a:br>
            <a:r>
              <a:rPr lang="en-US" altLang="ru-RU" sz="2000" smtClean="0">
                <a:sym typeface="Symbol" pitchFamily="18" charset="2"/>
              </a:rPr>
              <a:t>g`:</a:t>
            </a:r>
            <a:r>
              <a:rPr lang="en-US" altLang="ru-RU" sz="2000" smtClean="0"/>
              <a:t> X</a:t>
            </a:r>
            <a:r>
              <a:rPr lang="en-US" altLang="ru-RU" sz="2000" baseline="30000" smtClean="0"/>
              <a:t>#</a:t>
            </a:r>
            <a:r>
              <a:rPr lang="en-US" altLang="ru-RU" sz="2000" smtClean="0"/>
              <a:t> </a:t>
            </a:r>
            <a:r>
              <a:rPr lang="en-US" altLang="ru-RU" sz="2000" smtClean="0">
                <a:sym typeface="Symbol" pitchFamily="18" charset="2"/>
              </a:rPr>
              <a:t> B` [g` is aggregate extension of F  j : B`B g = jg`]</a:t>
            </a:r>
            <a:br>
              <a:rPr lang="en-US" altLang="ru-RU" sz="2000" smtClean="0">
                <a:sym typeface="Symbol" pitchFamily="18" charset="2"/>
              </a:rPr>
            </a:br>
            <a:r>
              <a:rPr lang="en-US" altLang="ru-RU" sz="1100" smtClean="0">
                <a:sym typeface="Symbol" pitchFamily="18" charset="2"/>
              </a:rPr>
              <a:t> </a:t>
            </a:r>
          </a:p>
          <a:p>
            <a:r>
              <a:rPr lang="en-US" altLang="ru-RU" sz="2000" smtClean="0"/>
              <a:t>Minimal aggregate extension always exists and is unique up to isomorphism</a:t>
            </a:r>
            <a:br>
              <a:rPr lang="en-US" altLang="ru-RU" sz="2000" smtClean="0"/>
            </a:br>
            <a:r>
              <a:rPr lang="en-US" altLang="ru-RU" sz="1100" smtClean="0"/>
              <a:t> </a:t>
            </a:r>
            <a:endParaRPr lang="en-US" altLang="ru-RU" sz="2000" smtClean="0"/>
          </a:p>
          <a:p>
            <a:r>
              <a:rPr lang="en-US" altLang="ru-RU" sz="2000" smtClean="0"/>
              <a:t>F : {a</a:t>
            </a:r>
            <a:r>
              <a:rPr lang="en-US" altLang="ru-RU" sz="2000" baseline="-25000" smtClean="0"/>
              <a:t>1</a:t>
            </a:r>
            <a:r>
              <a:rPr lang="en-US" altLang="ru-RU" sz="2000" smtClean="0"/>
              <a:t>,…,a</a:t>
            </a:r>
            <a:r>
              <a:rPr lang="en-US" altLang="ru-RU" sz="2000" baseline="-25000" smtClean="0"/>
              <a:t>n</a:t>
            </a:r>
            <a:r>
              <a:rPr lang="en-US" altLang="ru-RU" sz="2000" smtClean="0"/>
              <a:t>} </a:t>
            </a:r>
            <a:r>
              <a:rPr lang="en-US" altLang="ru-RU" sz="2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↦ </a:t>
            </a:r>
            <a:r>
              <a:rPr lang="en-US" altLang="ru-RU" sz="200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(</a:t>
            </a:r>
            <a:r>
              <a:rPr lang="en-US" altLang="ru-RU" sz="2000" smtClean="0">
                <a:sym typeface="Symbol" pitchFamily="18" charset="2"/>
              </a:rPr>
              <a:t></a:t>
            </a:r>
            <a:r>
              <a:rPr lang="en-US" altLang="ru-RU" sz="2000" baseline="-25000" smtClean="0">
                <a:sym typeface="Symbol" pitchFamily="18" charset="2"/>
              </a:rPr>
              <a:t>i=1..n</a:t>
            </a:r>
            <a:r>
              <a:rPr lang="en-US" altLang="ru-RU" sz="2000" smtClean="0">
                <a:sym typeface="Symbol" pitchFamily="18" charset="2"/>
              </a:rPr>
              <a:t>a</a:t>
            </a:r>
            <a:r>
              <a:rPr lang="en-US" altLang="ru-RU" sz="2000" baseline="-25000" smtClean="0">
                <a:sym typeface="Symbol" pitchFamily="18" charset="2"/>
              </a:rPr>
              <a:t>i</a:t>
            </a:r>
            <a:r>
              <a:rPr lang="en-US" altLang="ru-RU" sz="2000" smtClean="0">
                <a:sym typeface="Symbol" pitchFamily="18" charset="2"/>
              </a:rPr>
              <a:t>)/n		</a:t>
            </a:r>
            <a:r>
              <a:rPr lang="en-US" altLang="ru-RU" sz="2000" smtClean="0">
                <a:solidFill>
                  <a:srgbClr val="0000FF"/>
                </a:solidFill>
                <a:sym typeface="Symbol" pitchFamily="18" charset="2"/>
              </a:rPr>
              <a:t>arithmetic mean </a:t>
            </a:r>
            <a:r>
              <a:rPr lang="en-US" altLang="ru-RU" sz="2000" smtClean="0">
                <a:sym typeface="Symbol" pitchFamily="18" charset="2"/>
              </a:rPr>
              <a:t/>
            </a:r>
            <a:br>
              <a:rPr lang="en-US" altLang="ru-RU" sz="2000" smtClean="0">
                <a:sym typeface="Symbol" pitchFamily="18" charset="2"/>
              </a:rPr>
            </a:br>
            <a:r>
              <a:rPr lang="en-US" altLang="ru-RU" sz="2000" smtClean="0">
                <a:sym typeface="Symbol" pitchFamily="18" charset="2"/>
              </a:rPr>
              <a:t>g : {a</a:t>
            </a:r>
            <a:r>
              <a:rPr lang="en-US" altLang="ru-RU" sz="2000" baseline="-25000" smtClean="0">
                <a:sym typeface="Symbol" pitchFamily="18" charset="2"/>
              </a:rPr>
              <a:t>1</a:t>
            </a:r>
            <a:r>
              <a:rPr lang="en-US" altLang="ru-RU" sz="2000" smtClean="0">
                <a:sym typeface="Symbol" pitchFamily="18" charset="2"/>
              </a:rPr>
              <a:t>,…,a</a:t>
            </a:r>
            <a:r>
              <a:rPr lang="en-US" altLang="ru-RU" sz="2000" baseline="-25000" smtClean="0">
                <a:sym typeface="Symbol" pitchFamily="18" charset="2"/>
              </a:rPr>
              <a:t>n</a:t>
            </a:r>
            <a:r>
              <a:rPr lang="en-US" altLang="ru-RU" sz="2000" smtClean="0">
                <a:sym typeface="Symbol" pitchFamily="18" charset="2"/>
              </a:rPr>
              <a:t>} </a:t>
            </a:r>
            <a:r>
              <a:rPr lang="en-US" altLang="ru-RU" sz="2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↦ </a:t>
            </a:r>
            <a:r>
              <a:rPr lang="en-US" altLang="ru-RU" sz="200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&lt;</a:t>
            </a:r>
            <a:r>
              <a:rPr lang="en-US" altLang="ru-RU" sz="2000" smtClean="0">
                <a:sym typeface="Symbol" pitchFamily="18" charset="2"/>
              </a:rPr>
              <a:t></a:t>
            </a:r>
            <a:r>
              <a:rPr lang="en-US" altLang="ru-RU" sz="2000" baseline="-25000" smtClean="0">
                <a:sym typeface="Symbol" pitchFamily="18" charset="2"/>
              </a:rPr>
              <a:t>i=1..n</a:t>
            </a:r>
            <a:r>
              <a:rPr lang="en-US" altLang="ru-RU" sz="2000" smtClean="0">
                <a:sym typeface="Symbol" pitchFamily="18" charset="2"/>
              </a:rPr>
              <a:t>a</a:t>
            </a:r>
            <a:r>
              <a:rPr lang="en-US" altLang="ru-RU" sz="2000" baseline="-25000" smtClean="0">
                <a:sym typeface="Symbol" pitchFamily="18" charset="2"/>
              </a:rPr>
              <a:t>i</a:t>
            </a:r>
            <a:r>
              <a:rPr lang="en-US" altLang="ru-RU" sz="2000" smtClean="0">
                <a:sym typeface="Symbol" pitchFamily="18" charset="2"/>
              </a:rPr>
              <a:t>, n</a:t>
            </a:r>
            <a:r>
              <a:rPr lang="en-US" altLang="ru-RU" sz="200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&gt;	h : &lt;a, b&gt;</a:t>
            </a:r>
            <a:r>
              <a:rPr lang="en-US" altLang="ru-RU" sz="2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↦ </a:t>
            </a:r>
            <a:r>
              <a:rPr lang="en-US" altLang="ru-RU" sz="200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(a/b)</a:t>
            </a:r>
            <a:br>
              <a:rPr lang="en-US" altLang="ru-RU" sz="200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</a:br>
            <a:r>
              <a:rPr lang="en-US" altLang="ru-RU" sz="120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altLang="ru-RU" sz="200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/>
            </a:r>
            <a:br>
              <a:rPr lang="en-US" altLang="ru-RU" sz="200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</a:br>
            <a:r>
              <a:rPr lang="en-US" altLang="ru-RU" sz="2000" smtClean="0"/>
              <a:t>F : {a</a:t>
            </a:r>
            <a:r>
              <a:rPr lang="en-US" altLang="ru-RU" sz="2000" baseline="-25000" smtClean="0"/>
              <a:t>1</a:t>
            </a:r>
            <a:r>
              <a:rPr lang="en-US" altLang="ru-RU" sz="2000" smtClean="0"/>
              <a:t>,…,a</a:t>
            </a:r>
            <a:r>
              <a:rPr lang="en-US" altLang="ru-RU" sz="2000" baseline="-25000" smtClean="0"/>
              <a:t>n</a:t>
            </a:r>
            <a:r>
              <a:rPr lang="en-US" altLang="ru-RU" sz="2000" smtClean="0"/>
              <a:t>} </a:t>
            </a:r>
            <a:r>
              <a:rPr lang="en-US" altLang="ru-RU" sz="2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↦ </a:t>
            </a:r>
            <a:r>
              <a:rPr lang="en-US" altLang="ru-RU" sz="200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(</a:t>
            </a:r>
            <a:r>
              <a:rPr lang="en-US" altLang="ru-RU" sz="2000" baseline="-25000" smtClean="0">
                <a:sym typeface="Symbol" pitchFamily="18" charset="2"/>
              </a:rPr>
              <a:t>i=1..n</a:t>
            </a:r>
            <a:r>
              <a:rPr lang="en-US" altLang="ru-RU" sz="2000" smtClean="0">
                <a:sym typeface="Symbol" pitchFamily="18" charset="2"/>
              </a:rPr>
              <a:t>a</a:t>
            </a:r>
            <a:r>
              <a:rPr lang="en-US" altLang="ru-RU" sz="2000" baseline="-25000" smtClean="0">
                <a:sym typeface="Symbol" pitchFamily="18" charset="2"/>
              </a:rPr>
              <a:t>i</a:t>
            </a:r>
            <a:r>
              <a:rPr lang="en-US" altLang="ru-RU" sz="2000" smtClean="0">
                <a:sym typeface="Symbol" pitchFamily="18" charset="2"/>
              </a:rPr>
              <a:t>)^(1/n)	</a:t>
            </a:r>
            <a:r>
              <a:rPr lang="en-US" altLang="ru-RU" sz="2000" smtClean="0">
                <a:solidFill>
                  <a:srgbClr val="0000FF"/>
                </a:solidFill>
                <a:sym typeface="Symbol" pitchFamily="18" charset="2"/>
              </a:rPr>
              <a:t>geometric mean</a:t>
            </a:r>
            <a:r>
              <a:rPr lang="en-US" altLang="ru-RU" sz="2000" smtClean="0">
                <a:sym typeface="Symbol" pitchFamily="18" charset="2"/>
              </a:rPr>
              <a:t/>
            </a:r>
            <a:br>
              <a:rPr lang="en-US" altLang="ru-RU" sz="2000" smtClean="0">
                <a:sym typeface="Symbol" pitchFamily="18" charset="2"/>
              </a:rPr>
            </a:br>
            <a:r>
              <a:rPr lang="en-US" altLang="ru-RU" sz="2000" smtClean="0">
                <a:sym typeface="Symbol" pitchFamily="18" charset="2"/>
              </a:rPr>
              <a:t>g : {a</a:t>
            </a:r>
            <a:r>
              <a:rPr lang="en-US" altLang="ru-RU" sz="2000" baseline="-25000" smtClean="0">
                <a:sym typeface="Symbol" pitchFamily="18" charset="2"/>
              </a:rPr>
              <a:t>1</a:t>
            </a:r>
            <a:r>
              <a:rPr lang="en-US" altLang="ru-RU" sz="2000" smtClean="0">
                <a:sym typeface="Symbol" pitchFamily="18" charset="2"/>
              </a:rPr>
              <a:t>,…,a</a:t>
            </a:r>
            <a:r>
              <a:rPr lang="en-US" altLang="ru-RU" sz="2000" baseline="-25000" smtClean="0">
                <a:sym typeface="Symbol" pitchFamily="18" charset="2"/>
              </a:rPr>
              <a:t>n</a:t>
            </a:r>
            <a:r>
              <a:rPr lang="en-US" altLang="ru-RU" sz="2000" smtClean="0">
                <a:sym typeface="Symbol" pitchFamily="18" charset="2"/>
              </a:rPr>
              <a:t>} </a:t>
            </a:r>
            <a:r>
              <a:rPr lang="en-US" altLang="ru-RU" sz="2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↦ </a:t>
            </a:r>
            <a:r>
              <a:rPr lang="en-US" altLang="ru-RU" sz="200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&lt;</a:t>
            </a:r>
            <a:r>
              <a:rPr lang="en-US" altLang="ru-RU" sz="2000" baseline="-25000" smtClean="0">
                <a:sym typeface="Symbol" pitchFamily="18" charset="2"/>
              </a:rPr>
              <a:t>i=1..n</a:t>
            </a:r>
            <a:r>
              <a:rPr lang="en-US" altLang="ru-RU" sz="2000" smtClean="0">
                <a:sym typeface="Symbol" pitchFamily="18" charset="2"/>
              </a:rPr>
              <a:t>a</a:t>
            </a:r>
            <a:r>
              <a:rPr lang="en-US" altLang="ru-RU" sz="2000" baseline="-25000" smtClean="0">
                <a:sym typeface="Symbol" pitchFamily="18" charset="2"/>
              </a:rPr>
              <a:t>i</a:t>
            </a:r>
            <a:r>
              <a:rPr lang="en-US" altLang="ru-RU" sz="2000" smtClean="0">
                <a:sym typeface="Symbol" pitchFamily="18" charset="2"/>
              </a:rPr>
              <a:t>, n</a:t>
            </a:r>
            <a:r>
              <a:rPr lang="en-US" altLang="ru-RU" sz="200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&gt;	h : &lt;a, b&gt;</a:t>
            </a:r>
            <a:r>
              <a:rPr lang="en-US" altLang="ru-RU" sz="2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↦ </a:t>
            </a:r>
            <a:r>
              <a:rPr lang="en-US" altLang="ru-RU" sz="200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(a^(1/b))</a:t>
            </a:r>
            <a:br>
              <a:rPr lang="en-US" altLang="ru-RU" sz="200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</a:br>
            <a:r>
              <a:rPr lang="en-US" altLang="ru-RU" sz="120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altLang="ru-RU" sz="200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/>
            </a:r>
            <a:br>
              <a:rPr lang="en-US" altLang="ru-RU" sz="200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</a:br>
            <a:r>
              <a:rPr lang="en-US" altLang="ru-RU" sz="2000" smtClean="0">
                <a:sym typeface="Symbol" pitchFamily="18" charset="2"/>
              </a:rPr>
              <a:t>F</a:t>
            </a:r>
            <a:r>
              <a:rPr lang="en-US" altLang="ru-RU" sz="2000" smtClean="0"/>
              <a:t> : {a</a:t>
            </a:r>
            <a:r>
              <a:rPr lang="en-US" altLang="ru-RU" sz="2000" baseline="-25000" smtClean="0"/>
              <a:t>1</a:t>
            </a:r>
            <a:r>
              <a:rPr lang="en-US" altLang="ru-RU" sz="2000" smtClean="0"/>
              <a:t>,…,a</a:t>
            </a:r>
            <a:r>
              <a:rPr lang="en-US" altLang="ru-RU" sz="2000" baseline="-25000" smtClean="0"/>
              <a:t>n</a:t>
            </a:r>
            <a:r>
              <a:rPr lang="en-US" altLang="ru-RU" sz="2000" smtClean="0"/>
              <a:t>} </a:t>
            </a:r>
            <a:r>
              <a:rPr lang="en-US" altLang="ru-RU" sz="2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↦ </a:t>
            </a:r>
            <a:r>
              <a:rPr lang="en-US" altLang="ru-RU" sz="200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((</a:t>
            </a:r>
            <a:r>
              <a:rPr lang="en-US" altLang="ru-RU" sz="2000" smtClean="0">
                <a:sym typeface="Symbol" pitchFamily="18" charset="2"/>
              </a:rPr>
              <a:t></a:t>
            </a:r>
            <a:r>
              <a:rPr lang="en-US" altLang="ru-RU" sz="2000" baseline="-25000" smtClean="0">
                <a:sym typeface="Symbol" pitchFamily="18" charset="2"/>
              </a:rPr>
              <a:t>i=1..n</a:t>
            </a:r>
            <a:r>
              <a:rPr lang="en-US" altLang="ru-RU" sz="2000" smtClean="0">
                <a:sym typeface="Symbol" pitchFamily="18" charset="2"/>
              </a:rPr>
              <a:t>a</a:t>
            </a:r>
            <a:r>
              <a:rPr lang="en-US" altLang="ru-RU" sz="2000" baseline="-25000" smtClean="0">
                <a:sym typeface="Symbol" pitchFamily="18" charset="2"/>
              </a:rPr>
              <a:t>i</a:t>
            </a:r>
            <a:r>
              <a:rPr lang="en-US" altLang="ru-RU" sz="2000" baseline="30000" smtClean="0">
                <a:sym typeface="Symbol" pitchFamily="18" charset="2"/>
              </a:rPr>
              <a:t>2</a:t>
            </a:r>
            <a:r>
              <a:rPr lang="en-US" altLang="ru-RU" sz="2000" smtClean="0">
                <a:sym typeface="Symbol" pitchFamily="18" charset="2"/>
              </a:rPr>
              <a:t>)/n)^(1/2)	</a:t>
            </a:r>
            <a:r>
              <a:rPr lang="en-US" altLang="ru-RU" sz="2000" smtClean="0">
                <a:solidFill>
                  <a:srgbClr val="0000FF"/>
                </a:solidFill>
                <a:sym typeface="Symbol" pitchFamily="18" charset="2"/>
              </a:rPr>
              <a:t>quadratic mean</a:t>
            </a:r>
            <a:r>
              <a:rPr lang="en-US" altLang="ru-RU" sz="2000" smtClean="0">
                <a:sym typeface="Symbol" pitchFamily="18" charset="2"/>
              </a:rPr>
              <a:t/>
            </a:r>
            <a:br>
              <a:rPr lang="en-US" altLang="ru-RU" sz="2000" smtClean="0">
                <a:sym typeface="Symbol" pitchFamily="18" charset="2"/>
              </a:rPr>
            </a:br>
            <a:r>
              <a:rPr lang="en-US" altLang="ru-RU" sz="2000" smtClean="0">
                <a:sym typeface="Symbol" pitchFamily="18" charset="2"/>
              </a:rPr>
              <a:t>g : {a</a:t>
            </a:r>
            <a:r>
              <a:rPr lang="en-US" altLang="ru-RU" sz="2000" baseline="-25000" smtClean="0">
                <a:sym typeface="Symbol" pitchFamily="18" charset="2"/>
              </a:rPr>
              <a:t>1</a:t>
            </a:r>
            <a:r>
              <a:rPr lang="en-US" altLang="ru-RU" sz="2000" smtClean="0">
                <a:sym typeface="Symbol" pitchFamily="18" charset="2"/>
              </a:rPr>
              <a:t>,…,a</a:t>
            </a:r>
            <a:r>
              <a:rPr lang="en-US" altLang="ru-RU" sz="2000" baseline="-25000" smtClean="0">
                <a:sym typeface="Symbol" pitchFamily="18" charset="2"/>
              </a:rPr>
              <a:t>n</a:t>
            </a:r>
            <a:r>
              <a:rPr lang="en-US" altLang="ru-RU" sz="2000" smtClean="0">
                <a:sym typeface="Symbol" pitchFamily="18" charset="2"/>
              </a:rPr>
              <a:t>} </a:t>
            </a:r>
            <a:r>
              <a:rPr lang="en-US" altLang="ru-RU" sz="2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↦ </a:t>
            </a:r>
            <a:r>
              <a:rPr lang="en-US" altLang="ru-RU" sz="200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&lt;</a:t>
            </a:r>
            <a:r>
              <a:rPr lang="en-US" altLang="ru-RU" sz="2000" smtClean="0">
                <a:sym typeface="Symbol" pitchFamily="18" charset="2"/>
              </a:rPr>
              <a:t></a:t>
            </a:r>
            <a:r>
              <a:rPr lang="en-US" altLang="ru-RU" sz="2000" baseline="-25000" smtClean="0">
                <a:sym typeface="Symbol" pitchFamily="18" charset="2"/>
              </a:rPr>
              <a:t>i=1..n</a:t>
            </a:r>
            <a:r>
              <a:rPr lang="en-US" altLang="ru-RU" sz="2000" smtClean="0">
                <a:sym typeface="Symbol" pitchFamily="18" charset="2"/>
              </a:rPr>
              <a:t>a</a:t>
            </a:r>
            <a:r>
              <a:rPr lang="en-US" altLang="ru-RU" sz="2000" baseline="-25000" smtClean="0">
                <a:sym typeface="Symbol" pitchFamily="18" charset="2"/>
              </a:rPr>
              <a:t>i</a:t>
            </a:r>
            <a:r>
              <a:rPr lang="en-US" altLang="ru-RU" sz="2000" baseline="30000" smtClean="0">
                <a:sym typeface="Symbol" pitchFamily="18" charset="2"/>
              </a:rPr>
              <a:t>2</a:t>
            </a:r>
            <a:r>
              <a:rPr lang="en-US" altLang="ru-RU" sz="2000" smtClean="0">
                <a:sym typeface="Symbol" pitchFamily="18" charset="2"/>
              </a:rPr>
              <a:t>, n</a:t>
            </a:r>
            <a:r>
              <a:rPr lang="en-US" altLang="ru-RU" sz="200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&gt;	h : &lt;a, b&gt;</a:t>
            </a:r>
            <a:r>
              <a:rPr lang="en-US" altLang="ru-RU" sz="2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↦ </a:t>
            </a:r>
            <a:r>
              <a:rPr lang="en-US" altLang="ru-RU" sz="200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((a/b)^(1/2))</a:t>
            </a:r>
          </a:p>
        </p:txBody>
      </p:sp>
      <p:sp>
        <p:nvSpPr>
          <p:cNvPr id="512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2BB09048-384D-4BD5-83F4-7DF35374CE7C}" type="slidenum">
              <a:rPr lang="ru-RU" altLang="ru-RU">
                <a:solidFill>
                  <a:schemeClr val="bg2"/>
                </a:solidFill>
              </a:rPr>
              <a:pPr/>
              <a:t>4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5125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4925" y="61658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34925" y="63452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235825" y="4760913"/>
            <a:ext cx="145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>
                <a:solidFill>
                  <a:srgbClr val="0000FF"/>
                </a:solidFill>
              </a:rPr>
              <a:t>EXAMPLES</a:t>
            </a:r>
            <a:endParaRPr lang="ru-RU" altLang="ru-RU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ru-RU" smtClean="0"/>
              <a:t>Main Ideas</a:t>
            </a:r>
            <a:endParaRPr lang="ru-RU" altLang="ru-RU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79888"/>
          </a:xfrm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ru-RU" sz="2400" smtClean="0"/>
              <a:t>Given</a:t>
            </a:r>
            <a:r>
              <a:rPr lang="en-US" altLang="ru-RU" sz="2400" smtClean="0">
                <a:sym typeface="Symbol" pitchFamily="18" charset="2"/>
              </a:rPr>
              <a:t> directed graph G = &lt;V, E&gt;, </a:t>
            </a:r>
            <a:r>
              <a:rPr lang="en-US" altLang="ru-RU" sz="2400" smtClean="0"/>
              <a:t>f : V </a:t>
            </a:r>
            <a:r>
              <a:rPr lang="en-US" altLang="ru-RU" sz="2400" smtClean="0">
                <a:sym typeface="Symbol" pitchFamily="18" charset="2"/>
              </a:rPr>
              <a:t> A</a:t>
            </a:r>
          </a:p>
          <a:p>
            <a:pPr>
              <a:buFontTx/>
              <a:buNone/>
            </a:pPr>
            <a:r>
              <a:rPr lang="en-US" altLang="ru-RU" sz="2400" smtClean="0">
                <a:sym typeface="Symbol" pitchFamily="18" charset="2"/>
              </a:rPr>
              <a:t>Compute function F of multiset of f values F(f&lt;V&gt;)</a:t>
            </a:r>
            <a:endParaRPr lang="en-US" altLang="ru-RU" sz="2400" smtClean="0"/>
          </a:p>
          <a:p>
            <a:r>
              <a:rPr lang="en-US" altLang="ru-RU" sz="2400" smtClean="0"/>
              <a:t>To compute F(f&lt;V&gt;)</a:t>
            </a:r>
          </a:p>
          <a:p>
            <a:pPr lvl="1"/>
            <a:r>
              <a:rPr lang="en-US" altLang="ru-RU" sz="2000" smtClean="0"/>
              <a:t>represent F as hg, where g is aggregate</a:t>
            </a:r>
          </a:p>
          <a:p>
            <a:pPr lvl="1"/>
            <a:r>
              <a:rPr lang="en-US" altLang="ru-RU" sz="2000" smtClean="0"/>
              <a:t>compute g in parallel</a:t>
            </a:r>
          </a:p>
          <a:p>
            <a:pPr lvl="1"/>
            <a:r>
              <a:rPr lang="en-US" altLang="ru-RU" sz="2000" smtClean="0"/>
              <a:t>in the end compute F</a:t>
            </a:r>
          </a:p>
          <a:p>
            <a:r>
              <a:rPr lang="en-US" altLang="ru-RU" sz="2000" smtClean="0"/>
              <a:t>One of vertices is distinguished and called the root.</a:t>
            </a:r>
          </a:p>
          <a:p>
            <a:r>
              <a:rPr lang="en-US" altLang="ru-RU" sz="2000" smtClean="0"/>
              <a:t>The root receives from outside the message - </a:t>
            </a:r>
            <a:r>
              <a:rPr lang="en-US" altLang="ru-RU" sz="2000" b="1" smtClean="0"/>
              <a:t>query</a:t>
            </a:r>
            <a:r>
              <a:rPr lang="en-US" altLang="ru-RU" sz="2000" smtClean="0"/>
              <a:t> with parameters: h, g, e.  </a:t>
            </a:r>
          </a:p>
          <a:p>
            <a:r>
              <a:rPr lang="en-US" altLang="ru-RU" sz="2000" smtClean="0"/>
              <a:t>After calculation the root sends outside the message - </a:t>
            </a:r>
            <a:r>
              <a:rPr lang="en-US" altLang="ru-RU" sz="2000" b="1" smtClean="0"/>
              <a:t>response</a:t>
            </a:r>
            <a:r>
              <a:rPr lang="en-US" altLang="ru-RU" sz="2000" smtClean="0"/>
              <a:t> with parameter F(f&lt;V&gt;) = </a:t>
            </a:r>
            <a:r>
              <a:rPr lang="en-US" altLang="ru-RU" sz="2000" smtClean="0">
                <a:sym typeface="Symbol" pitchFamily="18" charset="2"/>
              </a:rPr>
              <a:t>hg(</a:t>
            </a:r>
            <a:r>
              <a:rPr lang="en-US" altLang="ru-RU" sz="2000" smtClean="0"/>
              <a:t>f&lt;V&gt;</a:t>
            </a:r>
            <a:r>
              <a:rPr lang="en-US" altLang="ru-RU" sz="2000" smtClean="0">
                <a:sym typeface="Symbol" pitchFamily="18" charset="2"/>
              </a:rPr>
              <a:t>).</a:t>
            </a:r>
          </a:p>
        </p:txBody>
      </p:sp>
      <p:sp>
        <p:nvSpPr>
          <p:cNvPr id="614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4B7F1A41-1C3B-40BC-9D07-6E72421B64B2}" type="slidenum">
              <a:rPr lang="ru-RU" altLang="ru-RU">
                <a:solidFill>
                  <a:schemeClr val="bg2"/>
                </a:solidFill>
              </a:rPr>
              <a:pPr/>
              <a:t>5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6149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grpSp>
        <p:nvGrpSpPr>
          <p:cNvPr id="6151" name="Группа 24"/>
          <p:cNvGrpSpPr>
            <a:grpSpLocks/>
          </p:cNvGrpSpPr>
          <p:nvPr/>
        </p:nvGrpSpPr>
        <p:grpSpPr bwMode="auto">
          <a:xfrm>
            <a:off x="7523163" y="1017588"/>
            <a:ext cx="1495425" cy="2519362"/>
            <a:chOff x="7523813" y="1016833"/>
            <a:chExt cx="1495269" cy="2520846"/>
          </a:xfrm>
        </p:grpSpPr>
        <p:sp>
          <p:nvSpPr>
            <p:cNvPr id="15" name="Полилиния 14"/>
            <p:cNvSpPr/>
            <p:nvPr/>
          </p:nvSpPr>
          <p:spPr bwMode="auto">
            <a:xfrm>
              <a:off x="7523813" y="1016833"/>
              <a:ext cx="1495269" cy="2520846"/>
            </a:xfrm>
            <a:custGeom>
              <a:avLst/>
              <a:gdLst>
                <a:gd name="connsiteX0" fmla="*/ 510915 w 1495269"/>
                <a:gd name="connsiteY0" fmla="*/ 2468380 h 2520846"/>
                <a:gd name="connsiteX1" fmla="*/ 338528 w 1495269"/>
                <a:gd name="connsiteY1" fmla="*/ 2221042 h 2520846"/>
                <a:gd name="connsiteX2" fmla="*/ 121171 w 1495269"/>
                <a:gd name="connsiteY2" fmla="*/ 1733862 h 2520846"/>
                <a:gd name="connsiteX3" fmla="*/ 31230 w 1495269"/>
                <a:gd name="connsiteY3" fmla="*/ 1351613 h 2520846"/>
                <a:gd name="connsiteX4" fmla="*/ 53715 w 1495269"/>
                <a:gd name="connsiteY4" fmla="*/ 482183 h 2520846"/>
                <a:gd name="connsiteX5" fmla="*/ 353518 w 1495269"/>
                <a:gd name="connsiteY5" fmla="*/ 77449 h 2520846"/>
                <a:gd name="connsiteX6" fmla="*/ 735767 w 1495269"/>
                <a:gd name="connsiteY6" fmla="*/ 17488 h 2520846"/>
                <a:gd name="connsiteX7" fmla="*/ 968115 w 1495269"/>
                <a:gd name="connsiteY7" fmla="*/ 92439 h 2520846"/>
                <a:gd name="connsiteX8" fmla="*/ 1305394 w 1495269"/>
                <a:gd name="connsiteY8" fmla="*/ 294806 h 2520846"/>
                <a:gd name="connsiteX9" fmla="*/ 1447800 w 1495269"/>
                <a:gd name="connsiteY9" fmla="*/ 744511 h 2520846"/>
                <a:gd name="connsiteX10" fmla="*/ 1455295 w 1495269"/>
                <a:gd name="connsiteY10" fmla="*/ 1838793 h 2520846"/>
                <a:gd name="connsiteX11" fmla="*/ 1207957 w 1495269"/>
                <a:gd name="connsiteY11" fmla="*/ 2251023 h 2520846"/>
                <a:gd name="connsiteX12" fmla="*/ 1013085 w 1495269"/>
                <a:gd name="connsiteY12" fmla="*/ 2520846 h 2520846"/>
                <a:gd name="connsiteX0" fmla="*/ 510915 w 1495269"/>
                <a:gd name="connsiteY0" fmla="*/ 2468380 h 2520846"/>
                <a:gd name="connsiteX1" fmla="*/ 338528 w 1495269"/>
                <a:gd name="connsiteY1" fmla="*/ 2221042 h 2520846"/>
                <a:gd name="connsiteX2" fmla="*/ 121171 w 1495269"/>
                <a:gd name="connsiteY2" fmla="*/ 1733862 h 2520846"/>
                <a:gd name="connsiteX3" fmla="*/ 31230 w 1495269"/>
                <a:gd name="connsiteY3" fmla="*/ 1351613 h 2520846"/>
                <a:gd name="connsiteX4" fmla="*/ 53715 w 1495269"/>
                <a:gd name="connsiteY4" fmla="*/ 482183 h 2520846"/>
                <a:gd name="connsiteX5" fmla="*/ 353518 w 1495269"/>
                <a:gd name="connsiteY5" fmla="*/ 77449 h 2520846"/>
                <a:gd name="connsiteX6" fmla="*/ 735767 w 1495269"/>
                <a:gd name="connsiteY6" fmla="*/ 17488 h 2520846"/>
                <a:gd name="connsiteX7" fmla="*/ 968115 w 1495269"/>
                <a:gd name="connsiteY7" fmla="*/ 92439 h 2520846"/>
                <a:gd name="connsiteX8" fmla="*/ 1305394 w 1495269"/>
                <a:gd name="connsiteY8" fmla="*/ 294806 h 2520846"/>
                <a:gd name="connsiteX9" fmla="*/ 1447800 w 1495269"/>
                <a:gd name="connsiteY9" fmla="*/ 744511 h 2520846"/>
                <a:gd name="connsiteX10" fmla="*/ 1455295 w 1495269"/>
                <a:gd name="connsiteY10" fmla="*/ 1838793 h 2520846"/>
                <a:gd name="connsiteX11" fmla="*/ 1207957 w 1495269"/>
                <a:gd name="connsiteY11" fmla="*/ 2251023 h 2520846"/>
                <a:gd name="connsiteX12" fmla="*/ 1013085 w 1495269"/>
                <a:gd name="connsiteY12" fmla="*/ 2520846 h 2520846"/>
                <a:gd name="connsiteX13" fmla="*/ 510915 w 1495269"/>
                <a:gd name="connsiteY13" fmla="*/ 2468380 h 2520846"/>
                <a:gd name="connsiteX0" fmla="*/ 540575 w 1495269"/>
                <a:gd name="connsiteY0" fmla="*/ 2484175 h 2520846"/>
                <a:gd name="connsiteX1" fmla="*/ 338528 w 1495269"/>
                <a:gd name="connsiteY1" fmla="*/ 2221042 h 2520846"/>
                <a:gd name="connsiteX2" fmla="*/ 121171 w 1495269"/>
                <a:gd name="connsiteY2" fmla="*/ 1733862 h 2520846"/>
                <a:gd name="connsiteX3" fmla="*/ 31230 w 1495269"/>
                <a:gd name="connsiteY3" fmla="*/ 1351613 h 2520846"/>
                <a:gd name="connsiteX4" fmla="*/ 53715 w 1495269"/>
                <a:gd name="connsiteY4" fmla="*/ 482183 h 2520846"/>
                <a:gd name="connsiteX5" fmla="*/ 353518 w 1495269"/>
                <a:gd name="connsiteY5" fmla="*/ 77449 h 2520846"/>
                <a:gd name="connsiteX6" fmla="*/ 735767 w 1495269"/>
                <a:gd name="connsiteY6" fmla="*/ 17488 h 2520846"/>
                <a:gd name="connsiteX7" fmla="*/ 968115 w 1495269"/>
                <a:gd name="connsiteY7" fmla="*/ 92439 h 2520846"/>
                <a:gd name="connsiteX8" fmla="*/ 1305394 w 1495269"/>
                <a:gd name="connsiteY8" fmla="*/ 294806 h 2520846"/>
                <a:gd name="connsiteX9" fmla="*/ 1447800 w 1495269"/>
                <a:gd name="connsiteY9" fmla="*/ 744511 h 2520846"/>
                <a:gd name="connsiteX10" fmla="*/ 1455295 w 1495269"/>
                <a:gd name="connsiteY10" fmla="*/ 1838793 h 2520846"/>
                <a:gd name="connsiteX11" fmla="*/ 1207957 w 1495269"/>
                <a:gd name="connsiteY11" fmla="*/ 2251023 h 2520846"/>
                <a:gd name="connsiteX12" fmla="*/ 1013085 w 1495269"/>
                <a:gd name="connsiteY12" fmla="*/ 2520846 h 2520846"/>
                <a:gd name="connsiteX13" fmla="*/ 540575 w 1495269"/>
                <a:gd name="connsiteY13" fmla="*/ 2484175 h 2520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5269" h="2520846">
                  <a:moveTo>
                    <a:pt x="540575" y="2484175"/>
                  </a:moveTo>
                  <a:cubicBezTo>
                    <a:pt x="486860" y="2421716"/>
                    <a:pt x="408429" y="2346094"/>
                    <a:pt x="338528" y="2221042"/>
                  </a:cubicBezTo>
                  <a:cubicBezTo>
                    <a:pt x="268627" y="2095990"/>
                    <a:pt x="172387" y="1878767"/>
                    <a:pt x="121171" y="1733862"/>
                  </a:cubicBezTo>
                  <a:cubicBezTo>
                    <a:pt x="69955" y="1588957"/>
                    <a:pt x="42473" y="1560226"/>
                    <a:pt x="31230" y="1351613"/>
                  </a:cubicBezTo>
                  <a:cubicBezTo>
                    <a:pt x="19987" y="1143000"/>
                    <a:pt x="0" y="694544"/>
                    <a:pt x="53715" y="482183"/>
                  </a:cubicBezTo>
                  <a:cubicBezTo>
                    <a:pt x="107430" y="269822"/>
                    <a:pt x="239843" y="154898"/>
                    <a:pt x="353518" y="77449"/>
                  </a:cubicBezTo>
                  <a:cubicBezTo>
                    <a:pt x="467193" y="0"/>
                    <a:pt x="633334" y="14990"/>
                    <a:pt x="735767" y="17488"/>
                  </a:cubicBezTo>
                  <a:cubicBezTo>
                    <a:pt x="838200" y="19986"/>
                    <a:pt x="873177" y="46219"/>
                    <a:pt x="968115" y="92439"/>
                  </a:cubicBezTo>
                  <a:cubicBezTo>
                    <a:pt x="1063053" y="138659"/>
                    <a:pt x="1225447" y="186127"/>
                    <a:pt x="1305394" y="294806"/>
                  </a:cubicBezTo>
                  <a:cubicBezTo>
                    <a:pt x="1385341" y="403485"/>
                    <a:pt x="1422817" y="487180"/>
                    <a:pt x="1447800" y="744511"/>
                  </a:cubicBezTo>
                  <a:cubicBezTo>
                    <a:pt x="1472784" y="1001842"/>
                    <a:pt x="1495269" y="1587708"/>
                    <a:pt x="1455295" y="1838793"/>
                  </a:cubicBezTo>
                  <a:cubicBezTo>
                    <a:pt x="1415321" y="2089878"/>
                    <a:pt x="1281659" y="2137347"/>
                    <a:pt x="1207957" y="2251023"/>
                  </a:cubicBezTo>
                  <a:cubicBezTo>
                    <a:pt x="1134255" y="2364699"/>
                    <a:pt x="1073670" y="2442772"/>
                    <a:pt x="1013085" y="2520846"/>
                  </a:cubicBezTo>
                  <a:lnTo>
                    <a:pt x="540575" y="248417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36000" tIns="36000" rIns="36000" bIns="36000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164" name="TextBox 15"/>
            <p:cNvSpPr txBox="1">
              <a:spLocks noChangeArrowheads="1"/>
            </p:cNvSpPr>
            <p:nvPr/>
          </p:nvSpPr>
          <p:spPr bwMode="auto">
            <a:xfrm>
              <a:off x="7848364" y="1592796"/>
              <a:ext cx="97210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ru-RU"/>
                <a:t>graph</a:t>
              </a:r>
            </a:p>
            <a:p>
              <a:pPr algn="ctr" eaLnBrk="1" hangingPunct="1"/>
              <a:r>
                <a:rPr lang="en-US" altLang="ru-RU"/>
                <a:t>G</a:t>
              </a:r>
              <a:endParaRPr lang="ru-RU" altLang="ru-RU"/>
            </a:p>
          </p:txBody>
        </p:sp>
      </p:grpSp>
      <p:sp>
        <p:nvSpPr>
          <p:cNvPr id="13" name="Овал 12"/>
          <p:cNvSpPr>
            <a:spLocks noChangeArrowheads="1"/>
          </p:cNvSpPr>
          <p:nvPr/>
        </p:nvSpPr>
        <p:spPr bwMode="auto">
          <a:xfrm>
            <a:off x="8027988" y="3141663"/>
            <a:ext cx="539750" cy="539750"/>
          </a:xfrm>
          <a:prstGeom prst="ellipse">
            <a:avLst/>
          </a:prstGeom>
          <a:solidFill>
            <a:srgbClr val="F1F8F9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/>
          <a:lstStyle/>
          <a:p>
            <a:pPr algn="ctr" eaLnBrk="1" hangingPunct="1"/>
            <a:r>
              <a:rPr lang="en-US" altLang="ru-RU"/>
              <a:t>root</a:t>
            </a:r>
            <a:endParaRPr lang="ru-RU" altLang="ru-RU"/>
          </a:p>
        </p:txBody>
      </p:sp>
      <p:grpSp>
        <p:nvGrpSpPr>
          <p:cNvPr id="4" name="Группа 25"/>
          <p:cNvGrpSpPr>
            <a:grpSpLocks/>
          </p:cNvGrpSpPr>
          <p:nvPr/>
        </p:nvGrpSpPr>
        <p:grpSpPr bwMode="auto">
          <a:xfrm>
            <a:off x="7553325" y="3576638"/>
            <a:ext cx="719138" cy="1079500"/>
            <a:chOff x="7552536" y="3576619"/>
            <a:chExt cx="720080" cy="1080120"/>
          </a:xfrm>
        </p:grpSpPr>
        <p:sp>
          <p:nvSpPr>
            <p:cNvPr id="6161" name="Стрелка вверх 18"/>
            <p:cNvSpPr>
              <a:spLocks noChangeArrowheads="1"/>
            </p:cNvSpPr>
            <p:nvPr/>
          </p:nvSpPr>
          <p:spPr bwMode="auto">
            <a:xfrm rot="1972750">
              <a:off x="7682908" y="3576619"/>
              <a:ext cx="331983" cy="1080120"/>
            </a:xfrm>
            <a:prstGeom prst="upArrow">
              <a:avLst>
                <a:gd name="adj1" fmla="val 34000"/>
                <a:gd name="adj2" fmla="val 41769"/>
              </a:avLst>
            </a:prstGeom>
            <a:solidFill>
              <a:srgbClr val="F2F0DA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36000" tIns="36000" rIns="36000" bIns="36000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6162" name="TextBox 22"/>
            <p:cNvSpPr txBox="1">
              <a:spLocks noChangeArrowheads="1"/>
            </p:cNvSpPr>
            <p:nvPr/>
          </p:nvSpPr>
          <p:spPr bwMode="auto">
            <a:xfrm rot="1844998">
              <a:off x="7552536" y="3875155"/>
              <a:ext cx="720080" cy="369332"/>
            </a:xfrm>
            <a:prstGeom prst="rect">
              <a:avLst/>
            </a:prstGeom>
            <a:solidFill>
              <a:srgbClr val="F2F0D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ru-RU"/>
                <a:t>h,g,e</a:t>
              </a:r>
              <a:endParaRPr lang="ru-RU" altLang="ru-RU"/>
            </a:p>
          </p:txBody>
        </p:sp>
      </p:grpSp>
      <p:grpSp>
        <p:nvGrpSpPr>
          <p:cNvPr id="5" name="Группа 26"/>
          <p:cNvGrpSpPr>
            <a:grpSpLocks/>
          </p:cNvGrpSpPr>
          <p:nvPr/>
        </p:nvGrpSpPr>
        <p:grpSpPr bwMode="auto">
          <a:xfrm>
            <a:off x="8002588" y="3662363"/>
            <a:ext cx="1120775" cy="1422400"/>
            <a:chOff x="8002558" y="3661936"/>
            <a:chExt cx="1120821" cy="1422999"/>
          </a:xfrm>
        </p:grpSpPr>
        <p:sp>
          <p:nvSpPr>
            <p:cNvPr id="6159" name="Стрелка вверх 21"/>
            <p:cNvSpPr>
              <a:spLocks noChangeArrowheads="1"/>
            </p:cNvSpPr>
            <p:nvPr/>
          </p:nvSpPr>
          <p:spPr bwMode="auto">
            <a:xfrm rot="10278551">
              <a:off x="8350011" y="3661936"/>
              <a:ext cx="331983" cy="1422999"/>
            </a:xfrm>
            <a:prstGeom prst="upArrow">
              <a:avLst>
                <a:gd name="adj1" fmla="val 34000"/>
                <a:gd name="adj2" fmla="val 41772"/>
              </a:avLst>
            </a:prstGeom>
            <a:solidFill>
              <a:srgbClr val="F2F0DA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36000" tIns="36000" rIns="36000" bIns="36000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6160" name="TextBox 23"/>
            <p:cNvSpPr txBox="1">
              <a:spLocks noChangeArrowheads="1"/>
            </p:cNvSpPr>
            <p:nvPr/>
          </p:nvSpPr>
          <p:spPr bwMode="auto">
            <a:xfrm rot="-509606">
              <a:off x="8002558" y="4409846"/>
              <a:ext cx="1120821" cy="369332"/>
            </a:xfrm>
            <a:prstGeom prst="rect">
              <a:avLst/>
            </a:prstGeom>
            <a:solidFill>
              <a:srgbClr val="F2F0D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ru-RU">
                  <a:sym typeface="Symbol" pitchFamily="18" charset="2"/>
                </a:rPr>
                <a:t>hg(</a:t>
              </a:r>
              <a:r>
                <a:rPr lang="en-US" altLang="ru-RU"/>
                <a:t>f&lt;V&gt;</a:t>
              </a:r>
              <a:r>
                <a:rPr lang="en-US" altLang="ru-RU">
                  <a:sym typeface="Symbol" pitchFamily="18" charset="2"/>
                </a:rPr>
                <a:t>)</a:t>
              </a:r>
              <a:endParaRPr lang="ru-RU" altLang="ru-RU"/>
            </a:p>
          </p:txBody>
        </p:sp>
      </p:grp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34925" y="57769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34925" y="59848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34925" y="61658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34925" y="63452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ru-RU" smtClean="0"/>
              <a:t>Main Ideas</a:t>
            </a:r>
            <a:endParaRPr lang="ru-RU" altLang="ru-RU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09800"/>
          </a:xfrm>
        </p:spPr>
        <p:txBody>
          <a:bodyPr>
            <a:spAutoFit/>
          </a:bodyPr>
          <a:lstStyle/>
          <a:p>
            <a:r>
              <a:rPr lang="en-US" altLang="ru-RU" sz="2400" smtClean="0"/>
              <a:t>Marking algorithm: </a:t>
            </a:r>
            <a:endParaRPr lang="ru-RU" altLang="ru-RU" sz="2400" smtClean="0"/>
          </a:p>
          <a:p>
            <a:pPr>
              <a:buFontTx/>
              <a:buNone/>
            </a:pPr>
            <a:r>
              <a:rPr lang="ru-RU" altLang="ru-RU" sz="2000" smtClean="0"/>
              <a:t>	</a:t>
            </a:r>
            <a:r>
              <a:rPr lang="en-US" altLang="ru-RU" sz="2000" smtClean="0"/>
              <a:t>The structure on the graph is created by means of marks in vertices</a:t>
            </a:r>
            <a:r>
              <a:rPr lang="ru-RU" altLang="ru-RU" sz="2000" smtClean="0"/>
              <a:t>. </a:t>
            </a:r>
          </a:p>
          <a:p>
            <a:pPr>
              <a:spcBef>
                <a:spcPts val="2400"/>
              </a:spcBef>
            </a:pPr>
            <a:r>
              <a:rPr lang="en-US" altLang="ru-RU" sz="2400" smtClean="0"/>
              <a:t>Pulse algorithm</a:t>
            </a:r>
            <a:r>
              <a:rPr lang="ru-RU" altLang="ru-RU" sz="2400" smtClean="0"/>
              <a:t>: </a:t>
            </a:r>
          </a:p>
          <a:p>
            <a:pPr>
              <a:buFontTx/>
              <a:buNone/>
            </a:pPr>
            <a:r>
              <a:rPr lang="ru-RU" altLang="ru-RU" sz="2000" smtClean="0"/>
              <a:t>	</a:t>
            </a:r>
            <a:r>
              <a:rPr lang="en-US" altLang="ru-RU" sz="2000" smtClean="0"/>
              <a:t>Using the created structure, function F is calculated</a:t>
            </a:r>
            <a:r>
              <a:rPr lang="ru-RU" altLang="ru-RU" sz="2000" smtClean="0"/>
              <a:t>. </a:t>
            </a:r>
          </a:p>
          <a:p>
            <a:pPr>
              <a:buFontTx/>
              <a:buNone/>
            </a:pPr>
            <a:endParaRPr lang="en-US" altLang="ru-RU" sz="1800" smtClean="0"/>
          </a:p>
        </p:txBody>
      </p:sp>
      <p:sp>
        <p:nvSpPr>
          <p:cNvPr id="717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C6442C62-E5D9-44F4-8060-3DA989A5C475}" type="slidenum">
              <a:rPr lang="ru-RU" altLang="ru-RU">
                <a:solidFill>
                  <a:schemeClr val="bg2"/>
                </a:solidFill>
              </a:rPr>
              <a:pPr/>
              <a:t>6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7173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ru-RU" smtClean="0"/>
              <a:t>Marking algorithm</a:t>
            </a:r>
            <a:endParaRPr lang="ru-RU" altLang="ru-RU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4365625"/>
            <a:ext cx="7664450" cy="1552575"/>
          </a:xfrm>
        </p:spPr>
        <p:txBody>
          <a:bodyPr wrap="none">
            <a:spAutoFit/>
          </a:bodyPr>
          <a:lstStyle/>
          <a:p>
            <a:pPr lvl="1">
              <a:buFontTx/>
              <a:buNone/>
            </a:pPr>
            <a:r>
              <a:rPr lang="en-US" altLang="ru-RU" sz="2400" smtClean="0"/>
              <a:t>The structure on the graph </a:t>
            </a:r>
            <a:r>
              <a:rPr lang="ru-RU" altLang="ru-RU" sz="2400" smtClean="0"/>
              <a:t>:</a:t>
            </a:r>
            <a:endParaRPr lang="en-US" altLang="ru-RU" sz="2400" smtClean="0"/>
          </a:p>
          <a:p>
            <a:pPr lvl="1"/>
            <a:r>
              <a:rPr lang="en-US" altLang="ru-RU" sz="2000" smtClean="0"/>
              <a:t>direct spanning tree</a:t>
            </a:r>
            <a:endParaRPr lang="ru-RU" altLang="ru-RU" sz="2000" smtClean="0"/>
          </a:p>
          <a:p>
            <a:pPr lvl="1"/>
            <a:r>
              <a:rPr lang="en-US" altLang="ru-RU" sz="2000" smtClean="0"/>
              <a:t>back spanning tree</a:t>
            </a:r>
          </a:p>
          <a:p>
            <a:pPr lvl="1"/>
            <a:r>
              <a:rPr lang="en-US" altLang="ru-RU" sz="2000" smtClean="0"/>
              <a:t>in each vertex: the number of incoming back arcs (maybe 0)</a:t>
            </a:r>
          </a:p>
        </p:txBody>
      </p:sp>
      <p:sp>
        <p:nvSpPr>
          <p:cNvPr id="819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8BFD0AC8-7E87-4E09-BEDF-05C8B48BBB00}" type="slidenum">
              <a:rPr lang="ru-RU" altLang="ru-RU">
                <a:solidFill>
                  <a:schemeClr val="bg2"/>
                </a:solidFill>
              </a:rPr>
              <a:pPr/>
              <a:t>7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8197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8199" name="TextBox 12"/>
          <p:cNvSpPr txBox="1">
            <a:spLocks noChangeArrowheads="1"/>
          </p:cNvSpPr>
          <p:nvPr/>
        </p:nvSpPr>
        <p:spPr bwMode="auto">
          <a:xfrm>
            <a:off x="287338" y="1341438"/>
            <a:ext cx="8605837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b="0"/>
              <a:t>I. B. Bourdonov, A. S. Kossatchev, V. V. Kuliamin.</a:t>
            </a:r>
            <a:endParaRPr lang="ru-RU" altLang="ru-RU" b="0"/>
          </a:p>
          <a:p>
            <a:pPr eaLnBrk="1" hangingPunct="1">
              <a:spcBef>
                <a:spcPts val="1200"/>
              </a:spcBef>
            </a:pPr>
            <a:r>
              <a:rPr lang="en-US" altLang="ru-RU" sz="2000"/>
              <a:t>Parallel Computations on a Graph.</a:t>
            </a:r>
            <a:endParaRPr lang="ru-RU" altLang="ru-RU" sz="2000"/>
          </a:p>
          <a:p>
            <a:pPr eaLnBrk="1" hangingPunct="1"/>
            <a:r>
              <a:rPr lang="en-US" altLang="ru-RU" b="0"/>
              <a:t>Programming and Computer Software, 41(1)</a:t>
            </a:r>
            <a:r>
              <a:rPr lang="ru-RU" altLang="ru-RU" b="0"/>
              <a:t>, </a:t>
            </a:r>
            <a:r>
              <a:rPr lang="en-US" altLang="ru-RU" b="0"/>
              <a:t>2015</a:t>
            </a:r>
            <a:endParaRPr lang="ru-RU" altLang="ru-RU" b="0"/>
          </a:p>
          <a:p>
            <a:pPr eaLnBrk="1" hangingPunct="1">
              <a:spcBef>
                <a:spcPts val="1200"/>
              </a:spcBef>
            </a:pPr>
            <a:r>
              <a:rPr lang="en-US" altLang="ru-RU" sz="2000"/>
              <a:t>Building direct and back spanning trees by automata on a graph</a:t>
            </a:r>
            <a:r>
              <a:rPr lang="ru-RU" altLang="ru-RU" sz="2000"/>
              <a:t>.</a:t>
            </a:r>
          </a:p>
          <a:p>
            <a:pPr eaLnBrk="1" hangingPunct="1"/>
            <a:r>
              <a:rPr lang="en-US" altLang="ru-RU" sz="2000"/>
              <a:t>Parallel calculations by automata on direct and back spanning trees of a graph</a:t>
            </a:r>
            <a:r>
              <a:rPr lang="ru-RU" altLang="ru-RU" sz="2000"/>
              <a:t>.</a:t>
            </a:r>
          </a:p>
          <a:p>
            <a:pPr eaLnBrk="1" hangingPunct="1"/>
            <a:r>
              <a:rPr lang="en-US" altLang="ru-RU" b="0"/>
              <a:t>French-Russian Seminar on Software Verification, Testing, and Quality Estimation, Paris, France, November 34-25,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ru-RU" smtClean="0"/>
              <a:t>Pulse Algorithm</a:t>
            </a:r>
            <a:endParaRPr lang="ru-RU" alt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44563"/>
            <a:ext cx="8229600" cy="5589587"/>
          </a:xfrm>
        </p:spPr>
        <p:txBody>
          <a:bodyPr>
            <a:spAutoFit/>
          </a:bodyPr>
          <a:lstStyle/>
          <a:p>
            <a:r>
              <a:rPr lang="en-US" altLang="ru-RU" sz="2000" smtClean="0"/>
              <a:t>Root </a:t>
            </a:r>
          </a:p>
          <a:p>
            <a:pPr lvl="1"/>
            <a:r>
              <a:rPr lang="en-US" altLang="ru-RU" sz="1800" smtClean="0"/>
              <a:t>obtains g, h, e: </a:t>
            </a:r>
            <a:r>
              <a:rPr lang="en-US" altLang="ru-RU" sz="1800" smtClean="0">
                <a:sym typeface="Symbol" pitchFamily="18" charset="2"/>
              </a:rPr>
              <a:t>g(ab) = e(g(a),g(b)), F = hg</a:t>
            </a:r>
          </a:p>
          <a:p>
            <a:pPr lvl="1"/>
            <a:r>
              <a:rPr lang="en-US" altLang="ru-RU" sz="1800" smtClean="0">
                <a:sym typeface="Symbol" pitchFamily="18" charset="2"/>
              </a:rPr>
              <a:t>sends </a:t>
            </a:r>
            <a:r>
              <a:rPr lang="en-US" altLang="ru-RU" sz="1800" b="1" smtClean="0">
                <a:sym typeface="Symbol" pitchFamily="18" charset="2"/>
              </a:rPr>
              <a:t>Query</a:t>
            </a:r>
            <a:r>
              <a:rPr lang="en-US" altLang="ru-RU" sz="1800" smtClean="0">
                <a:sym typeface="Symbol" pitchFamily="18" charset="2"/>
              </a:rPr>
              <a:t> message with &lt;g, e&gt; along direct arcs</a:t>
            </a:r>
            <a:endParaRPr lang="en-US" altLang="ru-RU" sz="1800" smtClean="0"/>
          </a:p>
          <a:p>
            <a:r>
              <a:rPr lang="en-US" altLang="ru-RU" sz="2000" smtClean="0"/>
              <a:t>Each vertex v</a:t>
            </a:r>
          </a:p>
          <a:p>
            <a:pPr lvl="1"/>
            <a:r>
              <a:rPr lang="en-US" altLang="ru-RU" sz="1800" smtClean="0">
                <a:sym typeface="Symbol" pitchFamily="18" charset="2"/>
              </a:rPr>
              <a:t>saves e and X = g(f(v))</a:t>
            </a:r>
          </a:p>
          <a:p>
            <a:pPr lvl="1"/>
            <a:r>
              <a:rPr lang="en-US" altLang="ru-RU" sz="1800" smtClean="0">
                <a:sym typeface="Symbol" pitchFamily="18" charset="2"/>
              </a:rPr>
              <a:t>(if [direct arcs number] &gt; 0) after getting </a:t>
            </a:r>
            <a:r>
              <a:rPr lang="en-US" altLang="ru-RU" sz="1800" b="1" smtClean="0">
                <a:sym typeface="Symbol" pitchFamily="18" charset="2"/>
              </a:rPr>
              <a:t>Query</a:t>
            </a:r>
            <a:r>
              <a:rPr lang="en-US" altLang="ru-RU" sz="1800" smtClean="0">
                <a:sym typeface="Symbol" pitchFamily="18" charset="2"/>
              </a:rPr>
              <a:t> re-sends it along direct arcs, set [responses] = [back arcs number]</a:t>
            </a:r>
          </a:p>
          <a:p>
            <a:pPr lvl="1"/>
            <a:r>
              <a:rPr lang="en-US" altLang="ru-RU" sz="1800" smtClean="0">
                <a:sym typeface="Symbol" pitchFamily="18" charset="2"/>
              </a:rPr>
              <a:t>(if [back arcs number] = 0) after getting </a:t>
            </a:r>
            <a:r>
              <a:rPr lang="en-US" altLang="ru-RU" sz="1800" b="1" smtClean="0">
                <a:sym typeface="Symbol" pitchFamily="18" charset="2"/>
              </a:rPr>
              <a:t>Query</a:t>
            </a:r>
            <a:r>
              <a:rPr lang="en-US" altLang="ru-RU" sz="1800" smtClean="0">
                <a:sym typeface="Symbol" pitchFamily="18" charset="2"/>
              </a:rPr>
              <a:t> sends g(f(v)) with </a:t>
            </a:r>
            <a:r>
              <a:rPr lang="en-US" altLang="ru-RU" sz="1800" b="1" smtClean="0">
                <a:sym typeface="Symbol" pitchFamily="18" charset="2"/>
              </a:rPr>
              <a:t>Response</a:t>
            </a:r>
            <a:r>
              <a:rPr lang="en-US" altLang="ru-RU" sz="1800" smtClean="0">
                <a:sym typeface="Symbol" pitchFamily="18" charset="2"/>
              </a:rPr>
              <a:t> message along back arc</a:t>
            </a:r>
          </a:p>
          <a:p>
            <a:pPr lvl="1"/>
            <a:r>
              <a:rPr lang="en-US" altLang="ru-RU" sz="1800" smtClean="0">
                <a:sym typeface="Symbol" pitchFamily="18" charset="2"/>
              </a:rPr>
              <a:t>(if [back arcs number] &gt; 0 and [responses] &gt; 1) after getting </a:t>
            </a:r>
            <a:r>
              <a:rPr lang="en-US" altLang="ru-RU" sz="1800" b="1" smtClean="0">
                <a:sym typeface="Symbol" pitchFamily="18" charset="2"/>
              </a:rPr>
              <a:t>Response</a:t>
            </a:r>
            <a:r>
              <a:rPr lang="en-US" altLang="ru-RU" sz="1800" smtClean="0">
                <a:sym typeface="Symbol" pitchFamily="18" charset="2"/>
              </a:rPr>
              <a:t> message with value Y, save X = e(X, Y), decrease [responses]</a:t>
            </a:r>
          </a:p>
          <a:p>
            <a:pPr lvl="1"/>
            <a:r>
              <a:rPr lang="en-US" altLang="ru-RU" sz="1800" smtClean="0">
                <a:sym typeface="Symbol" pitchFamily="18" charset="2"/>
              </a:rPr>
              <a:t>(if [back arcs number] &gt; 0 and [responses] = 1) after getting </a:t>
            </a:r>
            <a:r>
              <a:rPr lang="en-US" altLang="ru-RU" sz="1800" b="1" smtClean="0">
                <a:sym typeface="Symbol" pitchFamily="18" charset="2"/>
              </a:rPr>
              <a:t>Response</a:t>
            </a:r>
            <a:r>
              <a:rPr lang="en-US" altLang="ru-RU" sz="1800" smtClean="0">
                <a:sym typeface="Symbol" pitchFamily="18" charset="2"/>
              </a:rPr>
              <a:t> message with value Y</a:t>
            </a:r>
          </a:p>
          <a:p>
            <a:pPr lvl="2"/>
            <a:r>
              <a:rPr lang="en-US" altLang="ru-RU" sz="1800" smtClean="0">
                <a:sym typeface="Symbol" pitchFamily="18" charset="2"/>
              </a:rPr>
              <a:t>(not root) sends X = e(X, Y) with </a:t>
            </a:r>
            <a:r>
              <a:rPr lang="en-US" altLang="ru-RU" sz="1800" b="1" smtClean="0">
                <a:sym typeface="Symbol" pitchFamily="18" charset="2"/>
              </a:rPr>
              <a:t>Response</a:t>
            </a:r>
            <a:r>
              <a:rPr lang="en-US" altLang="ru-RU" sz="1800" smtClean="0">
                <a:sym typeface="Symbol" pitchFamily="18" charset="2"/>
              </a:rPr>
              <a:t> message along back arc</a:t>
            </a:r>
          </a:p>
          <a:p>
            <a:pPr lvl="2"/>
            <a:r>
              <a:rPr lang="en-US" altLang="ru-RU" sz="1800" smtClean="0">
                <a:sym typeface="Symbol" pitchFamily="18" charset="2"/>
              </a:rPr>
              <a:t>(root)  compute and return F(f&lt;V&gt;) = h(e(X, Y))</a:t>
            </a:r>
            <a:endParaRPr lang="en-US" altLang="ru-RU" sz="1800" smtClean="0"/>
          </a:p>
          <a:p>
            <a:pPr>
              <a:buFont typeface="Wingdings" pitchFamily="2" charset="2"/>
              <a:buChar char="q"/>
            </a:pPr>
            <a:r>
              <a:rPr lang="en-US" altLang="ru-RU" sz="2000" smtClean="0"/>
              <a:t>Number of operations is </a:t>
            </a:r>
            <a:r>
              <a:rPr lang="en-US" altLang="ru-RU" sz="2000" b="1" i="1" smtClean="0"/>
              <a:t>O</a:t>
            </a:r>
            <a:r>
              <a:rPr lang="en-US" altLang="ru-RU" sz="2000" smtClean="0"/>
              <a:t>(D)</a:t>
            </a:r>
            <a:endParaRPr lang="ru-RU" altLang="ru-RU" sz="2000" smtClean="0"/>
          </a:p>
        </p:txBody>
      </p:sp>
      <p:sp>
        <p:nvSpPr>
          <p:cNvPr id="922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D990A76A-3692-4361-AF05-C7F573DEE47D}" type="slidenum">
              <a:rPr lang="ru-RU" altLang="ru-RU">
                <a:solidFill>
                  <a:schemeClr val="bg2"/>
                </a:solidFill>
              </a:rPr>
              <a:pPr/>
              <a:t>8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9221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7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34925" y="63452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Box 175"/>
          <p:cNvSpPr txBox="1"/>
          <p:nvPr/>
        </p:nvSpPr>
        <p:spPr>
          <a:xfrm>
            <a:off x="4486275" y="1992313"/>
            <a:ext cx="435768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u="sng" dirty="0">
                <a:uFill>
                  <a:solidFill>
                    <a:srgbClr val="00B050"/>
                  </a:solidFill>
                </a:uFill>
              </a:rPr>
              <a:t>the number of incoming back arcs</a:t>
            </a:r>
            <a:endParaRPr lang="ru-RU" sz="2000" u="sng" dirty="0">
              <a:uFill>
                <a:solidFill>
                  <a:srgbClr val="00B050"/>
                </a:solidFill>
              </a:uFill>
            </a:endParaRPr>
          </a:p>
        </p:txBody>
      </p:sp>
      <p:sp>
        <p:nvSpPr>
          <p:cNvPr id="130" name="TextBox 129"/>
          <p:cNvSpPr txBox="1">
            <a:spLocks noChangeArrowheads="1"/>
          </p:cNvSpPr>
          <p:nvPr/>
        </p:nvSpPr>
        <p:spPr bwMode="auto">
          <a:xfrm>
            <a:off x="5148263" y="2689225"/>
            <a:ext cx="576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0</a:t>
            </a:r>
            <a:endParaRPr lang="ru-RU" altLang="ru-RU" sz="2800">
              <a:solidFill>
                <a:srgbClr val="00B050"/>
              </a:solidFill>
            </a:endParaRPr>
          </a:p>
        </p:txBody>
      </p:sp>
      <p:sp>
        <p:nvSpPr>
          <p:cNvPr id="124" name="TextBox 123"/>
          <p:cNvSpPr txBox="1">
            <a:spLocks noChangeArrowheads="1"/>
          </p:cNvSpPr>
          <p:nvPr/>
        </p:nvSpPr>
        <p:spPr bwMode="auto">
          <a:xfrm>
            <a:off x="3816350" y="2967038"/>
            <a:ext cx="431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0</a:t>
            </a:r>
            <a:endParaRPr lang="ru-RU" altLang="ru-RU" sz="2800">
              <a:solidFill>
                <a:srgbClr val="00B050"/>
              </a:solidFill>
            </a:endParaRPr>
          </a:p>
        </p:txBody>
      </p:sp>
      <p:sp>
        <p:nvSpPr>
          <p:cNvPr id="133" name="TextBox 132"/>
          <p:cNvSpPr txBox="1">
            <a:spLocks noChangeArrowheads="1"/>
          </p:cNvSpPr>
          <p:nvPr/>
        </p:nvSpPr>
        <p:spPr bwMode="auto">
          <a:xfrm>
            <a:off x="4356100" y="4329113"/>
            <a:ext cx="576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0</a:t>
            </a:r>
            <a:endParaRPr lang="ru-RU" altLang="ru-RU" sz="2800">
              <a:solidFill>
                <a:srgbClr val="00B050"/>
              </a:solidFill>
            </a:endParaRPr>
          </a:p>
        </p:txBody>
      </p:sp>
      <p:sp>
        <p:nvSpPr>
          <p:cNvPr id="145" name="TextBox 144"/>
          <p:cNvSpPr txBox="1">
            <a:spLocks noChangeArrowheads="1"/>
          </p:cNvSpPr>
          <p:nvPr/>
        </p:nvSpPr>
        <p:spPr bwMode="auto">
          <a:xfrm>
            <a:off x="5508625" y="4976813"/>
            <a:ext cx="5032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0</a:t>
            </a:r>
            <a:endParaRPr lang="ru-RU" altLang="ru-RU" sz="2800">
              <a:solidFill>
                <a:srgbClr val="00B050"/>
              </a:solidFill>
            </a:endParaRPr>
          </a:p>
        </p:txBody>
      </p:sp>
      <p:sp>
        <p:nvSpPr>
          <p:cNvPr id="138" name="TextBox 137"/>
          <p:cNvSpPr txBox="1">
            <a:spLocks noChangeArrowheads="1"/>
          </p:cNvSpPr>
          <p:nvPr/>
        </p:nvSpPr>
        <p:spPr bwMode="auto">
          <a:xfrm>
            <a:off x="7019925" y="4652963"/>
            <a:ext cx="576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2</a:t>
            </a:r>
            <a:endParaRPr lang="ru-RU" altLang="ru-RU" sz="2800">
              <a:solidFill>
                <a:srgbClr val="00B050"/>
              </a:solidFill>
            </a:endParaRPr>
          </a:p>
        </p:txBody>
      </p:sp>
      <p:sp>
        <p:nvSpPr>
          <p:cNvPr id="151" name="TextBox 150"/>
          <p:cNvSpPr txBox="1">
            <a:spLocks noChangeArrowheads="1"/>
          </p:cNvSpPr>
          <p:nvPr/>
        </p:nvSpPr>
        <p:spPr bwMode="auto">
          <a:xfrm>
            <a:off x="7019925" y="4652963"/>
            <a:ext cx="576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0</a:t>
            </a:r>
            <a:endParaRPr lang="ru-RU" altLang="ru-RU" sz="2800">
              <a:solidFill>
                <a:srgbClr val="00B050"/>
              </a:solidFill>
            </a:endParaRPr>
          </a:p>
        </p:txBody>
      </p:sp>
      <p:sp>
        <p:nvSpPr>
          <p:cNvPr id="146" name="TextBox 145"/>
          <p:cNvSpPr txBox="1">
            <a:spLocks noChangeArrowheads="1"/>
          </p:cNvSpPr>
          <p:nvPr/>
        </p:nvSpPr>
        <p:spPr bwMode="auto">
          <a:xfrm>
            <a:off x="5903913" y="4113213"/>
            <a:ext cx="279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0</a:t>
            </a:r>
            <a:endParaRPr lang="ru-RU" altLang="ru-RU" sz="2800">
              <a:solidFill>
                <a:srgbClr val="00B050"/>
              </a:solidFill>
            </a:endParaRPr>
          </a:p>
        </p:txBody>
      </p:sp>
      <p:sp>
        <p:nvSpPr>
          <p:cNvPr id="127" name="TextBox 126"/>
          <p:cNvSpPr txBox="1">
            <a:spLocks noChangeArrowheads="1"/>
          </p:cNvSpPr>
          <p:nvPr/>
        </p:nvSpPr>
        <p:spPr bwMode="auto">
          <a:xfrm>
            <a:off x="8101013" y="3752850"/>
            <a:ext cx="5032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0</a:t>
            </a:r>
            <a:endParaRPr lang="ru-RU" altLang="ru-RU" sz="2800">
              <a:solidFill>
                <a:srgbClr val="00B050"/>
              </a:solidFill>
            </a:endParaRPr>
          </a:p>
        </p:txBody>
      </p:sp>
      <p:sp>
        <p:nvSpPr>
          <p:cNvPr id="141" name="TextBox 140"/>
          <p:cNvSpPr txBox="1">
            <a:spLocks noChangeArrowheads="1"/>
          </p:cNvSpPr>
          <p:nvPr/>
        </p:nvSpPr>
        <p:spPr bwMode="auto">
          <a:xfrm>
            <a:off x="7343775" y="2816225"/>
            <a:ext cx="576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1</a:t>
            </a:r>
            <a:endParaRPr lang="ru-RU" altLang="ru-RU" sz="2800">
              <a:solidFill>
                <a:srgbClr val="00B050"/>
              </a:solidFill>
            </a:endParaRPr>
          </a:p>
        </p:txBody>
      </p:sp>
      <p:sp>
        <p:nvSpPr>
          <p:cNvPr id="153" name="TextBox 152"/>
          <p:cNvSpPr txBox="1">
            <a:spLocks noChangeArrowheads="1"/>
          </p:cNvSpPr>
          <p:nvPr/>
        </p:nvSpPr>
        <p:spPr bwMode="auto">
          <a:xfrm>
            <a:off x="7343775" y="2816225"/>
            <a:ext cx="576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0</a:t>
            </a:r>
            <a:endParaRPr lang="ru-RU" altLang="ru-RU" sz="2800">
              <a:solidFill>
                <a:srgbClr val="00B050"/>
              </a:solidFill>
            </a:endParaRP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3375025" y="3213100"/>
            <a:ext cx="574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6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1</a:t>
            </a:r>
            <a:endParaRPr lang="ru-RU" altLang="ru-RU" sz="2800">
              <a:solidFill>
                <a:srgbClr val="CC00FF"/>
              </a:solidFill>
            </a:endParaRPr>
          </a:p>
        </p:txBody>
      </p:sp>
      <p:sp>
        <p:nvSpPr>
          <p:cNvPr id="132" name="TextBox 131"/>
          <p:cNvSpPr txBox="1">
            <a:spLocks noChangeArrowheads="1"/>
          </p:cNvSpPr>
          <p:nvPr/>
        </p:nvSpPr>
        <p:spPr bwMode="auto">
          <a:xfrm>
            <a:off x="4067175" y="4905375"/>
            <a:ext cx="582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10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2</a:t>
            </a:r>
            <a:endParaRPr lang="ru-RU" altLang="ru-RU" sz="2800">
              <a:solidFill>
                <a:srgbClr val="CC00FF"/>
              </a:solidFill>
            </a:endParaRPr>
          </a:p>
        </p:txBody>
      </p:sp>
      <p:sp>
        <p:nvSpPr>
          <p:cNvPr id="113" name="TextBox 112"/>
          <p:cNvSpPr txBox="1">
            <a:spLocks noChangeArrowheads="1"/>
          </p:cNvSpPr>
          <p:nvPr/>
        </p:nvSpPr>
        <p:spPr bwMode="auto">
          <a:xfrm>
            <a:off x="5499100" y="5664200"/>
            <a:ext cx="576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3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1</a:t>
            </a:r>
            <a:endParaRPr lang="ru-RU" altLang="ru-RU" sz="2800">
              <a:solidFill>
                <a:srgbClr val="CC00FF"/>
              </a:solidFill>
            </a:endParaRPr>
          </a:p>
        </p:txBody>
      </p:sp>
      <p:sp>
        <p:nvSpPr>
          <p:cNvPr id="144" name="TextBox 143"/>
          <p:cNvSpPr txBox="1">
            <a:spLocks noChangeArrowheads="1"/>
          </p:cNvSpPr>
          <p:nvPr/>
        </p:nvSpPr>
        <p:spPr bwMode="auto">
          <a:xfrm>
            <a:off x="5400675" y="5661025"/>
            <a:ext cx="581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13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3</a:t>
            </a:r>
            <a:endParaRPr lang="ru-RU" altLang="ru-RU" sz="2800">
              <a:solidFill>
                <a:srgbClr val="CC00FF"/>
              </a:solidFill>
            </a:endParaRPr>
          </a:p>
        </p:txBody>
      </p:sp>
      <p:sp>
        <p:nvSpPr>
          <p:cNvPr id="121" name="TextBox 120"/>
          <p:cNvSpPr txBox="1">
            <a:spLocks noChangeArrowheads="1"/>
          </p:cNvSpPr>
          <p:nvPr/>
        </p:nvSpPr>
        <p:spPr bwMode="auto">
          <a:xfrm>
            <a:off x="5759450" y="4724400"/>
            <a:ext cx="576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8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1</a:t>
            </a:r>
            <a:endParaRPr lang="ru-RU" altLang="ru-RU" sz="2800">
              <a:solidFill>
                <a:srgbClr val="CC00FF"/>
              </a:solidFill>
            </a:endParaRPr>
          </a:p>
        </p:txBody>
      </p:sp>
      <p:sp>
        <p:nvSpPr>
          <p:cNvPr id="147" name="TextBox 146"/>
          <p:cNvSpPr txBox="1">
            <a:spLocks noChangeArrowheads="1"/>
          </p:cNvSpPr>
          <p:nvPr/>
        </p:nvSpPr>
        <p:spPr bwMode="auto">
          <a:xfrm>
            <a:off x="5651500" y="4724400"/>
            <a:ext cx="582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10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2</a:t>
            </a:r>
            <a:endParaRPr lang="ru-RU" altLang="ru-RU" sz="2800">
              <a:solidFill>
                <a:srgbClr val="CC00FF"/>
              </a:solidFill>
            </a:endParaRPr>
          </a:p>
        </p:txBody>
      </p: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5499100" y="2816225"/>
            <a:ext cx="576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5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1</a:t>
            </a:r>
            <a:endParaRPr lang="ru-RU" altLang="ru-RU" sz="2800">
              <a:solidFill>
                <a:srgbClr val="CC00FF"/>
              </a:solidFill>
            </a:endParaRPr>
          </a:p>
        </p:txBody>
      </p:sp>
      <p:sp>
        <p:nvSpPr>
          <p:cNvPr id="129" name="TextBox 128"/>
          <p:cNvSpPr txBox="1">
            <a:spLocks noChangeArrowheads="1"/>
          </p:cNvSpPr>
          <p:nvPr/>
        </p:nvSpPr>
        <p:spPr bwMode="auto">
          <a:xfrm>
            <a:off x="5394325" y="2816225"/>
            <a:ext cx="582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22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4</a:t>
            </a:r>
            <a:endParaRPr lang="ru-RU" altLang="ru-RU" sz="2800">
              <a:solidFill>
                <a:srgbClr val="CC00FF"/>
              </a:solidFill>
            </a:endParaRPr>
          </a:p>
        </p:txBody>
      </p:sp>
      <p:sp>
        <p:nvSpPr>
          <p:cNvPr id="10261" name="Содержимое 2"/>
          <p:cNvSpPr>
            <a:spLocks noGrp="1"/>
          </p:cNvSpPr>
          <p:nvPr>
            <p:ph idx="1"/>
          </p:nvPr>
        </p:nvSpPr>
        <p:spPr>
          <a:xfrm>
            <a:off x="809625" y="1341438"/>
            <a:ext cx="7615238" cy="460375"/>
          </a:xfr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ru-RU" sz="2400" smtClean="0"/>
              <a:t>Computing arithmetic mean of values in graph vertices</a:t>
            </a:r>
            <a:endParaRPr lang="en-US" altLang="ru-RU" smtClean="0"/>
          </a:p>
        </p:txBody>
      </p:sp>
      <p:sp>
        <p:nvSpPr>
          <p:cNvPr id="150" name="TextBox 149"/>
          <p:cNvSpPr txBox="1">
            <a:spLocks noChangeArrowheads="1"/>
          </p:cNvSpPr>
          <p:nvPr/>
        </p:nvSpPr>
        <p:spPr bwMode="auto">
          <a:xfrm>
            <a:off x="6696075" y="5300663"/>
            <a:ext cx="582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34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8</a:t>
            </a:r>
            <a:endParaRPr lang="ru-RU" altLang="ru-RU" sz="2800">
              <a:solidFill>
                <a:srgbClr val="CC00FF"/>
              </a:solidFill>
            </a:endParaRPr>
          </a:p>
        </p:txBody>
      </p:sp>
      <p:sp>
        <p:nvSpPr>
          <p:cNvPr id="119" name="TextBox 118"/>
          <p:cNvSpPr txBox="1">
            <a:spLocks noChangeArrowheads="1"/>
          </p:cNvSpPr>
          <p:nvPr/>
        </p:nvSpPr>
        <p:spPr bwMode="auto">
          <a:xfrm>
            <a:off x="6794500" y="5302250"/>
            <a:ext cx="576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2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1</a:t>
            </a:r>
            <a:endParaRPr lang="ru-RU" altLang="ru-RU" sz="2800">
              <a:solidFill>
                <a:srgbClr val="CC00FF"/>
              </a:solidFill>
            </a:endParaRPr>
          </a:p>
        </p:txBody>
      </p:sp>
      <p:sp>
        <p:nvSpPr>
          <p:cNvPr id="112" name="TextBox 111"/>
          <p:cNvSpPr txBox="1">
            <a:spLocks noChangeArrowheads="1"/>
          </p:cNvSpPr>
          <p:nvPr/>
        </p:nvSpPr>
        <p:spPr bwMode="auto">
          <a:xfrm>
            <a:off x="8388350" y="4056063"/>
            <a:ext cx="576263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5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1</a:t>
            </a:r>
            <a:endParaRPr lang="ru-RU" altLang="ru-RU" sz="2800">
              <a:solidFill>
                <a:srgbClr val="CC00FF"/>
              </a:solidFill>
            </a:endParaRPr>
          </a:p>
        </p:txBody>
      </p:sp>
      <p:sp>
        <p:nvSpPr>
          <p:cNvPr id="126" name="TextBox 125"/>
          <p:cNvSpPr txBox="1">
            <a:spLocks noChangeArrowheads="1"/>
          </p:cNvSpPr>
          <p:nvPr/>
        </p:nvSpPr>
        <p:spPr bwMode="auto">
          <a:xfrm>
            <a:off x="8388350" y="4057650"/>
            <a:ext cx="576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9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2</a:t>
            </a:r>
            <a:endParaRPr lang="ru-RU" altLang="ru-RU" sz="2800">
              <a:solidFill>
                <a:srgbClr val="CC00FF"/>
              </a:solidFill>
            </a:endParaRP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6551613" y="4076700"/>
            <a:ext cx="576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4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1</a:t>
            </a:r>
            <a:endParaRPr lang="ru-RU" altLang="ru-RU" sz="2800">
              <a:solidFill>
                <a:srgbClr val="CC00FF"/>
              </a:solidFill>
            </a:endParaRPr>
          </a:p>
        </p:txBody>
      </p:sp>
      <p:sp>
        <p:nvSpPr>
          <p:cNvPr id="137" name="TextBox 136"/>
          <p:cNvSpPr txBox="1">
            <a:spLocks noChangeArrowheads="1"/>
          </p:cNvSpPr>
          <p:nvPr/>
        </p:nvSpPr>
        <p:spPr bwMode="auto">
          <a:xfrm>
            <a:off x="6705600" y="5303838"/>
            <a:ext cx="576263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11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3</a:t>
            </a:r>
            <a:endParaRPr lang="ru-RU" altLang="ru-RU" sz="2800">
              <a:solidFill>
                <a:srgbClr val="CC00FF"/>
              </a:solidFill>
            </a:endParaRPr>
          </a:p>
        </p:txBody>
      </p:sp>
      <p:sp>
        <p:nvSpPr>
          <p:cNvPr id="123" name="TextBox 122"/>
          <p:cNvSpPr txBox="1">
            <a:spLocks noChangeArrowheads="1"/>
          </p:cNvSpPr>
          <p:nvPr/>
        </p:nvSpPr>
        <p:spPr bwMode="auto">
          <a:xfrm>
            <a:off x="3270250" y="3213100"/>
            <a:ext cx="581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13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2</a:t>
            </a:r>
            <a:endParaRPr lang="ru-RU" altLang="ru-RU" sz="2800">
              <a:solidFill>
                <a:srgbClr val="CC00FF"/>
              </a:solidFill>
            </a:endParaRPr>
          </a:p>
        </p:txBody>
      </p:sp>
      <p:sp>
        <p:nvSpPr>
          <p:cNvPr id="1026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ru-RU" smtClean="0"/>
              <a:t>Example</a:t>
            </a:r>
            <a:endParaRPr lang="ru-RU" altLang="ru-RU" smtClean="0"/>
          </a:p>
        </p:txBody>
      </p:sp>
      <p:sp>
        <p:nvSpPr>
          <p:cNvPr id="5" name="Oval 4"/>
          <p:cNvSpPr/>
          <p:nvPr/>
        </p:nvSpPr>
        <p:spPr>
          <a:xfrm>
            <a:off x="4017963" y="3187700"/>
            <a:ext cx="338137" cy="3381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Oval 5"/>
          <p:cNvSpPr/>
          <p:nvPr/>
        </p:nvSpPr>
        <p:spPr>
          <a:xfrm>
            <a:off x="5097463" y="2971800"/>
            <a:ext cx="338137" cy="3381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6321425" y="3692525"/>
            <a:ext cx="338138" cy="3381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Oval 7"/>
          <p:cNvSpPr/>
          <p:nvPr/>
        </p:nvSpPr>
        <p:spPr>
          <a:xfrm>
            <a:off x="4449763" y="3763963"/>
            <a:ext cx="338137" cy="3381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Oval 8"/>
          <p:cNvSpPr/>
          <p:nvPr/>
        </p:nvSpPr>
        <p:spPr>
          <a:xfrm>
            <a:off x="5818188" y="4411663"/>
            <a:ext cx="338137" cy="3381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Oval 9"/>
          <p:cNvSpPr/>
          <p:nvPr/>
        </p:nvSpPr>
        <p:spPr>
          <a:xfrm>
            <a:off x="3441700" y="4411663"/>
            <a:ext cx="338138" cy="3381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1" name="Oval 10"/>
          <p:cNvSpPr/>
          <p:nvPr/>
        </p:nvSpPr>
        <p:spPr>
          <a:xfrm>
            <a:off x="4521200" y="4556125"/>
            <a:ext cx="338138" cy="3381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2" name="Oval 11"/>
          <p:cNvSpPr/>
          <p:nvPr/>
        </p:nvSpPr>
        <p:spPr>
          <a:xfrm>
            <a:off x="5313363" y="3763963"/>
            <a:ext cx="338137" cy="3381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3" name="Oval 12"/>
          <p:cNvSpPr/>
          <p:nvPr/>
        </p:nvSpPr>
        <p:spPr>
          <a:xfrm>
            <a:off x="6970713" y="4051300"/>
            <a:ext cx="338137" cy="3397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" name="Oval 13"/>
          <p:cNvSpPr/>
          <p:nvPr/>
        </p:nvSpPr>
        <p:spPr>
          <a:xfrm>
            <a:off x="7113588" y="4916488"/>
            <a:ext cx="338137" cy="3381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" name="Oval 14"/>
          <p:cNvSpPr/>
          <p:nvPr/>
        </p:nvSpPr>
        <p:spPr>
          <a:xfrm>
            <a:off x="8050213" y="4051300"/>
            <a:ext cx="338137" cy="3397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6" name="Oval 15"/>
          <p:cNvSpPr/>
          <p:nvPr/>
        </p:nvSpPr>
        <p:spPr>
          <a:xfrm>
            <a:off x="7402513" y="3116263"/>
            <a:ext cx="338137" cy="33813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386388" y="5275263"/>
            <a:ext cx="338137" cy="3397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18" name="Straight Arrow Connector 17"/>
          <p:cNvCxnSpPr>
            <a:stCxn id="5" idx="7"/>
            <a:endCxn id="6" idx="2"/>
          </p:cNvCxnSpPr>
          <p:nvPr/>
        </p:nvCxnSpPr>
        <p:spPr>
          <a:xfrm flipV="1">
            <a:off x="4306888" y="3141663"/>
            <a:ext cx="790575" cy="9525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5"/>
            <a:endCxn id="8" idx="1"/>
          </p:cNvCxnSpPr>
          <p:nvPr/>
        </p:nvCxnSpPr>
        <p:spPr>
          <a:xfrm>
            <a:off x="4306888" y="3476625"/>
            <a:ext cx="192087" cy="33655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3"/>
            <a:endCxn id="10" idx="0"/>
          </p:cNvCxnSpPr>
          <p:nvPr/>
        </p:nvCxnSpPr>
        <p:spPr>
          <a:xfrm flipH="1">
            <a:off x="3609975" y="3476625"/>
            <a:ext cx="457200" cy="93503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7"/>
            <a:endCxn id="6" idx="3"/>
          </p:cNvCxnSpPr>
          <p:nvPr/>
        </p:nvCxnSpPr>
        <p:spPr>
          <a:xfrm flipV="1">
            <a:off x="4738688" y="3260725"/>
            <a:ext cx="407987" cy="55245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6"/>
            <a:endCxn id="12" idx="2"/>
          </p:cNvCxnSpPr>
          <p:nvPr/>
        </p:nvCxnSpPr>
        <p:spPr>
          <a:xfrm>
            <a:off x="4787900" y="3933825"/>
            <a:ext cx="525463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6"/>
            <a:endCxn id="11" idx="2"/>
          </p:cNvCxnSpPr>
          <p:nvPr/>
        </p:nvCxnSpPr>
        <p:spPr>
          <a:xfrm>
            <a:off x="3779838" y="4581525"/>
            <a:ext cx="741362" cy="142875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4"/>
            <a:endCxn id="11" idx="0"/>
          </p:cNvCxnSpPr>
          <p:nvPr/>
        </p:nvCxnSpPr>
        <p:spPr>
          <a:xfrm>
            <a:off x="4619625" y="4102100"/>
            <a:ext cx="71438" cy="454025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2" idx="6"/>
            <a:endCxn id="7" idx="2"/>
          </p:cNvCxnSpPr>
          <p:nvPr/>
        </p:nvCxnSpPr>
        <p:spPr>
          <a:xfrm flipV="1">
            <a:off x="5651500" y="3860800"/>
            <a:ext cx="669925" cy="73025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6"/>
            <a:endCxn id="16" idx="1"/>
          </p:cNvCxnSpPr>
          <p:nvPr/>
        </p:nvCxnSpPr>
        <p:spPr>
          <a:xfrm>
            <a:off x="5435600" y="3141663"/>
            <a:ext cx="2016125" cy="2381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40" idx="5"/>
            <a:endCxn id="13" idx="1"/>
          </p:cNvCxnSpPr>
          <p:nvPr/>
        </p:nvCxnSpPr>
        <p:spPr>
          <a:xfrm>
            <a:off x="6608763" y="3981450"/>
            <a:ext cx="411162" cy="12065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5"/>
            <a:endCxn id="17" idx="1"/>
          </p:cNvCxnSpPr>
          <p:nvPr/>
        </p:nvCxnSpPr>
        <p:spPr>
          <a:xfrm>
            <a:off x="4810125" y="4845050"/>
            <a:ext cx="625475" cy="481013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7" idx="0"/>
            <a:endCxn id="12" idx="4"/>
          </p:cNvCxnSpPr>
          <p:nvPr/>
        </p:nvCxnSpPr>
        <p:spPr>
          <a:xfrm flipH="1" flipV="1">
            <a:off x="5483225" y="4102100"/>
            <a:ext cx="71438" cy="1173163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2" idx="5"/>
            <a:endCxn id="9" idx="1"/>
          </p:cNvCxnSpPr>
          <p:nvPr/>
        </p:nvCxnSpPr>
        <p:spPr>
          <a:xfrm>
            <a:off x="5602288" y="4052888"/>
            <a:ext cx="265112" cy="407987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" idx="6"/>
            <a:endCxn id="15" idx="2"/>
          </p:cNvCxnSpPr>
          <p:nvPr/>
        </p:nvCxnSpPr>
        <p:spPr>
          <a:xfrm>
            <a:off x="7308850" y="4221163"/>
            <a:ext cx="741363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7" idx="6"/>
            <a:endCxn id="14" idx="2"/>
          </p:cNvCxnSpPr>
          <p:nvPr/>
        </p:nvCxnSpPr>
        <p:spPr>
          <a:xfrm flipV="1">
            <a:off x="5724525" y="5084763"/>
            <a:ext cx="1389063" cy="36036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5"/>
            <a:endCxn id="14" idx="1"/>
          </p:cNvCxnSpPr>
          <p:nvPr/>
        </p:nvCxnSpPr>
        <p:spPr>
          <a:xfrm>
            <a:off x="6107113" y="4700588"/>
            <a:ext cx="1055687" cy="26511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7"/>
            <a:endCxn id="7" idx="3"/>
          </p:cNvCxnSpPr>
          <p:nvPr/>
        </p:nvCxnSpPr>
        <p:spPr>
          <a:xfrm flipV="1">
            <a:off x="6107113" y="3981450"/>
            <a:ext cx="265112" cy="479425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4" idx="0"/>
            <a:endCxn id="16" idx="4"/>
          </p:cNvCxnSpPr>
          <p:nvPr/>
        </p:nvCxnSpPr>
        <p:spPr>
          <a:xfrm flipV="1">
            <a:off x="7283450" y="3454400"/>
            <a:ext cx="287338" cy="146208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3" idx="3"/>
            <a:endCxn id="17" idx="7"/>
          </p:cNvCxnSpPr>
          <p:nvPr/>
        </p:nvCxnSpPr>
        <p:spPr>
          <a:xfrm flipH="1">
            <a:off x="5675313" y="4340225"/>
            <a:ext cx="1344612" cy="98583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5" idx="3"/>
            <a:endCxn id="14" idx="7"/>
          </p:cNvCxnSpPr>
          <p:nvPr/>
        </p:nvCxnSpPr>
        <p:spPr>
          <a:xfrm flipH="1">
            <a:off x="7402513" y="4340225"/>
            <a:ext cx="696912" cy="625475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7" idx="1"/>
            <a:endCxn id="5" idx="6"/>
          </p:cNvCxnSpPr>
          <p:nvPr/>
        </p:nvCxnSpPr>
        <p:spPr>
          <a:xfrm flipH="1" flipV="1">
            <a:off x="4356100" y="3357563"/>
            <a:ext cx="2016125" cy="384175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6" idx="3"/>
            <a:endCxn id="7" idx="7"/>
          </p:cNvCxnSpPr>
          <p:nvPr/>
        </p:nvCxnSpPr>
        <p:spPr>
          <a:xfrm flipH="1">
            <a:off x="6610350" y="3405188"/>
            <a:ext cx="841375" cy="33655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6319838" y="3692525"/>
            <a:ext cx="338137" cy="3381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6969125" y="4051300"/>
            <a:ext cx="338138" cy="3397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4016375" y="3187700"/>
            <a:ext cx="338138" cy="3381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6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Oval 43"/>
          <p:cNvSpPr/>
          <p:nvPr/>
        </p:nvSpPr>
        <p:spPr>
          <a:xfrm>
            <a:off x="8051800" y="4051300"/>
            <a:ext cx="338138" cy="3397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5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4" name="Oval 44"/>
          <p:cNvSpPr/>
          <p:nvPr/>
        </p:nvSpPr>
        <p:spPr>
          <a:xfrm>
            <a:off x="5383213" y="5275263"/>
            <a:ext cx="338137" cy="3397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5" name="Oval 45"/>
          <p:cNvSpPr/>
          <p:nvPr/>
        </p:nvSpPr>
        <p:spPr>
          <a:xfrm>
            <a:off x="5100638" y="2971800"/>
            <a:ext cx="338137" cy="3381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Oval 46"/>
          <p:cNvSpPr/>
          <p:nvPr/>
        </p:nvSpPr>
        <p:spPr>
          <a:xfrm>
            <a:off x="3438525" y="4411663"/>
            <a:ext cx="338138" cy="3381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Oval 47"/>
          <p:cNvSpPr/>
          <p:nvPr/>
        </p:nvSpPr>
        <p:spPr>
          <a:xfrm>
            <a:off x="4451350" y="3763963"/>
            <a:ext cx="338138" cy="3381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8" name="Oval 48"/>
          <p:cNvSpPr/>
          <p:nvPr/>
        </p:nvSpPr>
        <p:spPr>
          <a:xfrm>
            <a:off x="7112000" y="4916488"/>
            <a:ext cx="338138" cy="3381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9" name="Oval 49"/>
          <p:cNvSpPr/>
          <p:nvPr/>
        </p:nvSpPr>
        <p:spPr>
          <a:xfrm>
            <a:off x="5311775" y="3763963"/>
            <a:ext cx="338138" cy="3381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0" name="Oval 50"/>
          <p:cNvSpPr/>
          <p:nvPr/>
        </p:nvSpPr>
        <p:spPr>
          <a:xfrm>
            <a:off x="4524375" y="4556125"/>
            <a:ext cx="338138" cy="3381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" name="Oval 51"/>
          <p:cNvSpPr/>
          <p:nvPr/>
        </p:nvSpPr>
        <p:spPr>
          <a:xfrm>
            <a:off x="5815013" y="4411663"/>
            <a:ext cx="338137" cy="3381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8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71" name="Straight Arrow Connector 17"/>
          <p:cNvCxnSpPr/>
          <p:nvPr/>
        </p:nvCxnSpPr>
        <p:spPr>
          <a:xfrm flipV="1">
            <a:off x="4284663" y="3097213"/>
            <a:ext cx="790575" cy="96837"/>
          </a:xfrm>
          <a:prstGeom prst="straightConnector1">
            <a:avLst/>
          </a:prstGeom>
          <a:ln w="28575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37"/>
          <p:cNvCxnSpPr/>
          <p:nvPr/>
        </p:nvCxnSpPr>
        <p:spPr>
          <a:xfrm flipH="1" flipV="1">
            <a:off x="4343400" y="3403600"/>
            <a:ext cx="2016125" cy="384175"/>
          </a:xfrm>
          <a:prstGeom prst="straightConnector1">
            <a:avLst/>
          </a:prstGeom>
          <a:ln w="28575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36"/>
          <p:cNvCxnSpPr/>
          <p:nvPr/>
        </p:nvCxnSpPr>
        <p:spPr>
          <a:xfrm flipH="1">
            <a:off x="7439025" y="4384675"/>
            <a:ext cx="696913" cy="623888"/>
          </a:xfrm>
          <a:prstGeom prst="straightConnector1">
            <a:avLst/>
          </a:prstGeom>
          <a:ln w="28575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30"/>
          <p:cNvCxnSpPr/>
          <p:nvPr/>
        </p:nvCxnSpPr>
        <p:spPr>
          <a:xfrm>
            <a:off x="7308850" y="4181475"/>
            <a:ext cx="741363" cy="0"/>
          </a:xfrm>
          <a:prstGeom prst="straightConnector1">
            <a:avLst/>
          </a:prstGeom>
          <a:ln w="28575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22"/>
          <p:cNvCxnSpPr/>
          <p:nvPr/>
        </p:nvCxnSpPr>
        <p:spPr>
          <a:xfrm>
            <a:off x="3786188" y="4537075"/>
            <a:ext cx="741362" cy="142875"/>
          </a:xfrm>
          <a:prstGeom prst="straightConnector1">
            <a:avLst/>
          </a:prstGeom>
          <a:ln w="28575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29"/>
          <p:cNvCxnSpPr/>
          <p:nvPr/>
        </p:nvCxnSpPr>
        <p:spPr>
          <a:xfrm>
            <a:off x="5632450" y="4017963"/>
            <a:ext cx="265113" cy="407987"/>
          </a:xfrm>
          <a:prstGeom prst="straightConnector1">
            <a:avLst/>
          </a:prstGeom>
          <a:ln w="28575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3203575" y="4257675"/>
            <a:ext cx="504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0</a:t>
            </a:r>
            <a:endParaRPr lang="ru-RU" altLang="ru-RU" sz="2800">
              <a:solidFill>
                <a:srgbClr val="00B050"/>
              </a:solidFill>
            </a:endParaRP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3816350" y="2960688"/>
            <a:ext cx="431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1</a:t>
            </a:r>
            <a:endParaRPr lang="ru-RU" altLang="ru-RU" sz="2800">
              <a:solidFill>
                <a:srgbClr val="00B050"/>
              </a:solidFill>
            </a:endParaRP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5148263" y="2684463"/>
            <a:ext cx="576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2</a:t>
            </a:r>
            <a:endParaRPr lang="ru-RU" altLang="ru-RU" sz="2800">
              <a:solidFill>
                <a:srgbClr val="00B050"/>
              </a:solidFill>
            </a:endParaRP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7343775" y="2816225"/>
            <a:ext cx="576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2</a:t>
            </a:r>
            <a:endParaRPr lang="ru-RU" altLang="ru-RU" sz="2800">
              <a:solidFill>
                <a:srgbClr val="00B050"/>
              </a:solidFill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4356100" y="4329113"/>
            <a:ext cx="576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1</a:t>
            </a:r>
            <a:endParaRPr lang="ru-RU" altLang="ru-RU" sz="2800">
              <a:solidFill>
                <a:srgbClr val="00B050"/>
              </a:solidFill>
            </a:endParaRP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4500563" y="3465513"/>
            <a:ext cx="5032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0</a:t>
            </a:r>
            <a:endParaRPr lang="ru-RU" altLang="ru-RU" sz="2800">
              <a:solidFill>
                <a:srgbClr val="00B050"/>
              </a:solidFill>
            </a:endParaRP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5148263" y="3573463"/>
            <a:ext cx="576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0</a:t>
            </a:r>
            <a:endParaRPr lang="ru-RU" altLang="ru-RU" sz="2800">
              <a:solidFill>
                <a:srgbClr val="00B050"/>
              </a:solidFill>
            </a:endParaRP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6119813" y="3409950"/>
            <a:ext cx="360362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0</a:t>
            </a:r>
            <a:endParaRPr lang="ru-RU" altLang="ru-RU" sz="2800">
              <a:solidFill>
                <a:srgbClr val="00B050"/>
              </a:solidFill>
            </a:endParaRP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5508625" y="4976813"/>
            <a:ext cx="5032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1</a:t>
            </a:r>
            <a:endParaRPr lang="ru-RU" altLang="ru-RU" sz="2800">
              <a:solidFill>
                <a:srgbClr val="00B050"/>
              </a:solidFill>
            </a:endParaRP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5903913" y="4113213"/>
            <a:ext cx="2841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1</a:t>
            </a:r>
            <a:endParaRPr lang="ru-RU" altLang="ru-RU" sz="2800">
              <a:solidFill>
                <a:srgbClr val="00B050"/>
              </a:solidFill>
            </a:endParaRP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6985000" y="3789363"/>
            <a:ext cx="431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0</a:t>
            </a:r>
            <a:endParaRPr lang="ru-RU" altLang="ru-RU" sz="2800">
              <a:solidFill>
                <a:srgbClr val="00B050"/>
              </a:solidFill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7019925" y="4652963"/>
            <a:ext cx="576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3</a:t>
            </a:r>
            <a:endParaRPr lang="ru-RU" altLang="ru-RU" sz="2800">
              <a:solidFill>
                <a:srgbClr val="00B050"/>
              </a:solidFill>
            </a:endParaRP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8101013" y="3752850"/>
            <a:ext cx="5032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00B050"/>
                </a:solidFill>
              </a:rPr>
              <a:t>1</a:t>
            </a:r>
            <a:endParaRPr lang="ru-RU" altLang="ru-RU" sz="2800">
              <a:solidFill>
                <a:srgbClr val="00B050"/>
              </a:solidFill>
            </a:endParaRPr>
          </a:p>
        </p:txBody>
      </p:sp>
      <p:cxnSp>
        <p:nvCxnSpPr>
          <p:cNvPr id="95" name="Straight Arrow Connector 63"/>
          <p:cNvCxnSpPr/>
          <p:nvPr/>
        </p:nvCxnSpPr>
        <p:spPr>
          <a:xfrm flipH="1">
            <a:off x="7667625" y="2781300"/>
            <a:ext cx="288925" cy="360363"/>
          </a:xfrm>
          <a:prstGeom prst="straightConnector1">
            <a:avLst/>
          </a:prstGeom>
          <a:ln w="28575" cmpd="dbl">
            <a:solidFill>
              <a:schemeClr val="tx2">
                <a:lumMod val="60000"/>
                <a:lumOff val="40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7956550" y="2565400"/>
            <a:ext cx="1079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/>
              <a:t>&lt;.+., n&gt;, ./. </a:t>
            </a:r>
            <a:endParaRPr lang="ru-RU" altLang="ru-RU" sz="2800"/>
          </a:p>
        </p:txBody>
      </p:sp>
      <p:pic>
        <p:nvPicPr>
          <p:cNvPr id="97" name="Picture 44" descr="messag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388" y="3284538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7842250" y="3190875"/>
            <a:ext cx="576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9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1</a:t>
            </a:r>
            <a:endParaRPr lang="ru-RU" altLang="ru-RU" sz="2800">
              <a:solidFill>
                <a:srgbClr val="CC00FF"/>
              </a:solidFill>
            </a:endParaRP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6408738" y="3357563"/>
            <a:ext cx="576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7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1</a:t>
            </a:r>
            <a:endParaRPr lang="ru-RU" altLang="ru-RU" sz="2800">
              <a:solidFill>
                <a:srgbClr val="CC00FF"/>
              </a:solidFill>
            </a:endParaRPr>
          </a:p>
        </p:txBody>
      </p:sp>
      <p:pic>
        <p:nvPicPr>
          <p:cNvPr id="100" name="Picture 44" descr="messag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3573463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Picture 44" descr="messag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688" y="3789363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44" descr="messag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2997200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" name="Picture 44" descr="messag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3357563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" name="Picture 44" descr="messag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3357563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" name="Picture 44" descr="messag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388" y="4005263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" name="Picture 44" descr="messag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4221163"/>
            <a:ext cx="2809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" name="TextBox 109"/>
          <p:cNvSpPr txBox="1">
            <a:spLocks noChangeArrowheads="1"/>
          </p:cNvSpPr>
          <p:nvPr/>
        </p:nvSpPr>
        <p:spPr bwMode="auto">
          <a:xfrm>
            <a:off x="3059113" y="4581525"/>
            <a:ext cx="576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1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1</a:t>
            </a:r>
            <a:endParaRPr lang="ru-RU" altLang="ru-RU" sz="2800">
              <a:solidFill>
                <a:srgbClr val="CC00FF"/>
              </a:solidFill>
            </a:endParaRPr>
          </a:p>
        </p:txBody>
      </p:sp>
      <p:sp>
        <p:nvSpPr>
          <p:cNvPr id="111" name="TextBox 110"/>
          <p:cNvSpPr txBox="1">
            <a:spLocks noChangeArrowheads="1"/>
          </p:cNvSpPr>
          <p:nvPr/>
        </p:nvSpPr>
        <p:spPr bwMode="auto">
          <a:xfrm>
            <a:off x="4032250" y="3789363"/>
            <a:ext cx="576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4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1</a:t>
            </a:r>
            <a:endParaRPr lang="ru-RU" altLang="ru-RU" sz="2800">
              <a:solidFill>
                <a:srgbClr val="CC00FF"/>
              </a:solidFill>
            </a:endParaRPr>
          </a:p>
        </p:txBody>
      </p:sp>
      <p:pic>
        <p:nvPicPr>
          <p:cNvPr id="114" name="Picture 44" descr="messag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4437063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" name="Picture 44" descr="messag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7988" y="4221163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" name="Picture 44" descr="messag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860800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" name="Picture 44" descr="messag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3933825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" name="TextBox 117"/>
          <p:cNvSpPr txBox="1">
            <a:spLocks noChangeArrowheads="1"/>
          </p:cNvSpPr>
          <p:nvPr/>
        </p:nvSpPr>
        <p:spPr bwMode="auto">
          <a:xfrm>
            <a:off x="4176713" y="4905375"/>
            <a:ext cx="574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9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1</a:t>
            </a:r>
            <a:endParaRPr lang="ru-RU" altLang="ru-RU" sz="2800">
              <a:solidFill>
                <a:srgbClr val="CC00FF"/>
              </a:solidFill>
            </a:endParaRPr>
          </a:p>
        </p:txBody>
      </p:sp>
      <p:sp>
        <p:nvSpPr>
          <p:cNvPr id="120" name="TextBox 119"/>
          <p:cNvSpPr txBox="1">
            <a:spLocks noChangeArrowheads="1"/>
          </p:cNvSpPr>
          <p:nvPr/>
        </p:nvSpPr>
        <p:spPr bwMode="auto">
          <a:xfrm>
            <a:off x="5040313" y="4092575"/>
            <a:ext cx="576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2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1</a:t>
            </a:r>
            <a:endParaRPr lang="ru-RU" altLang="ru-RU" sz="2800">
              <a:solidFill>
                <a:srgbClr val="CC00FF"/>
              </a:solidFill>
            </a:endParaRPr>
          </a:p>
        </p:txBody>
      </p:sp>
      <p:pic>
        <p:nvPicPr>
          <p:cNvPr id="122" name="Picture 85" descr="message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3644900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" name="Picture 85" descr="message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4076700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" name="Picture 85" descr="message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3141663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" name="Picture 85" descr="message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4508500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" name="Picture 85" descr="message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44900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" name="Picture 85" descr="message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550" y="4221163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" name="Picture 85" descr="message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2997200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" name="TextBox 139"/>
          <p:cNvSpPr txBox="1">
            <a:spLocks noChangeArrowheads="1"/>
          </p:cNvSpPr>
          <p:nvPr/>
        </p:nvSpPr>
        <p:spPr bwMode="auto">
          <a:xfrm>
            <a:off x="7742238" y="3190875"/>
            <a:ext cx="582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31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5</a:t>
            </a:r>
            <a:endParaRPr lang="ru-RU" altLang="ru-RU" sz="2800">
              <a:solidFill>
                <a:srgbClr val="CC00FF"/>
              </a:solidFill>
            </a:endParaRPr>
          </a:p>
        </p:txBody>
      </p:sp>
      <p:pic>
        <p:nvPicPr>
          <p:cNvPr id="142" name="Picture 85" descr="message2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24400"/>
            <a:ext cx="2794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" name="Picture 85" descr="message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3933825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" name="Picture 85" descr="message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5300663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" name="Picture 85" descr="message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8375" y="4545013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" name="Picture 85" descr="message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4797425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" name="TextBox 153"/>
          <p:cNvSpPr txBox="1">
            <a:spLocks noChangeArrowheads="1"/>
          </p:cNvSpPr>
          <p:nvPr/>
        </p:nvSpPr>
        <p:spPr bwMode="auto">
          <a:xfrm>
            <a:off x="7742238" y="3192463"/>
            <a:ext cx="682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1400">
                <a:solidFill>
                  <a:srgbClr val="FF0000"/>
                </a:solidFill>
              </a:rPr>
              <a:t>65</a:t>
            </a:r>
            <a:r>
              <a:rPr lang="en-US" altLang="ru-RU" sz="1400"/>
              <a:t>,</a:t>
            </a:r>
            <a:r>
              <a:rPr lang="en-US" altLang="ru-RU" sz="1400">
                <a:solidFill>
                  <a:srgbClr val="FF0000"/>
                </a:solidFill>
              </a:rPr>
              <a:t> </a:t>
            </a:r>
            <a:r>
              <a:rPr lang="en-US" altLang="ru-RU" sz="1400">
                <a:solidFill>
                  <a:srgbClr val="CC00FF"/>
                </a:solidFill>
              </a:rPr>
              <a:t>13</a:t>
            </a:r>
            <a:endParaRPr lang="ru-RU" altLang="ru-RU" sz="2800">
              <a:solidFill>
                <a:srgbClr val="CC00FF"/>
              </a:solidFill>
            </a:endParaRPr>
          </a:p>
        </p:txBody>
      </p:sp>
      <p:cxnSp>
        <p:nvCxnSpPr>
          <p:cNvPr id="156" name="Straight Arrow Connector 63"/>
          <p:cNvCxnSpPr/>
          <p:nvPr/>
        </p:nvCxnSpPr>
        <p:spPr>
          <a:xfrm flipV="1">
            <a:off x="7740650" y="2924175"/>
            <a:ext cx="360363" cy="265113"/>
          </a:xfrm>
          <a:prstGeom prst="straightConnector1">
            <a:avLst/>
          </a:prstGeom>
          <a:ln w="28575" cmpd="dbl">
            <a:solidFill>
              <a:schemeClr val="tx2">
                <a:lumMod val="60000"/>
                <a:lumOff val="40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>
            <a:spLocks noChangeArrowheads="1"/>
          </p:cNvSpPr>
          <p:nvPr/>
        </p:nvSpPr>
        <p:spPr bwMode="auto">
          <a:xfrm>
            <a:off x="8027988" y="2781300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400"/>
              <a:t>65/13 = 5</a:t>
            </a:r>
            <a:endParaRPr lang="ru-RU" altLang="ru-RU" sz="2800"/>
          </a:p>
        </p:txBody>
      </p:sp>
      <p:sp>
        <p:nvSpPr>
          <p:cNvPr id="157" name="TextBox 156"/>
          <p:cNvSpPr txBox="1"/>
          <p:nvPr/>
        </p:nvSpPr>
        <p:spPr>
          <a:xfrm>
            <a:off x="4559300" y="1989138"/>
            <a:ext cx="26336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u="sng" dirty="0">
                <a:uFill>
                  <a:solidFill>
                    <a:srgbClr val="FF0000"/>
                  </a:solidFill>
                </a:uFill>
              </a:rPr>
              <a:t>direct spanning tree</a:t>
            </a:r>
            <a:endParaRPr lang="ru-RU" sz="2000" u="sng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158" name="Text Box 18"/>
          <p:cNvSpPr txBox="1">
            <a:spLocks noChangeArrowheads="1"/>
          </p:cNvSpPr>
          <p:nvPr/>
        </p:nvSpPr>
        <p:spPr bwMode="auto">
          <a:xfrm>
            <a:off x="34925" y="52371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0" name="Text Box 19"/>
          <p:cNvSpPr txBox="1">
            <a:spLocks noChangeArrowheads="1"/>
          </p:cNvSpPr>
          <p:nvPr/>
        </p:nvSpPr>
        <p:spPr bwMode="auto">
          <a:xfrm>
            <a:off x="34925" y="54181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1" name="Text Box 20"/>
          <p:cNvSpPr txBox="1">
            <a:spLocks noChangeArrowheads="1"/>
          </p:cNvSpPr>
          <p:nvPr/>
        </p:nvSpPr>
        <p:spPr bwMode="auto">
          <a:xfrm>
            <a:off x="34925" y="55975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2" name="Text Box 18"/>
          <p:cNvSpPr txBox="1">
            <a:spLocks noChangeArrowheads="1"/>
          </p:cNvSpPr>
          <p:nvPr/>
        </p:nvSpPr>
        <p:spPr bwMode="auto">
          <a:xfrm>
            <a:off x="34925" y="58054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3" name="Text Box 19"/>
          <p:cNvSpPr txBox="1">
            <a:spLocks noChangeArrowheads="1"/>
          </p:cNvSpPr>
          <p:nvPr/>
        </p:nvSpPr>
        <p:spPr bwMode="auto">
          <a:xfrm>
            <a:off x="34925" y="59864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4" name="Text Box 20"/>
          <p:cNvSpPr txBox="1">
            <a:spLocks noChangeArrowheads="1"/>
          </p:cNvSpPr>
          <p:nvPr/>
        </p:nvSpPr>
        <p:spPr bwMode="auto">
          <a:xfrm>
            <a:off x="34925" y="61658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5" name="Text Box 18"/>
          <p:cNvSpPr txBox="1">
            <a:spLocks noChangeArrowheads="1"/>
          </p:cNvSpPr>
          <p:nvPr/>
        </p:nvSpPr>
        <p:spPr bwMode="auto">
          <a:xfrm>
            <a:off x="34925" y="50498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6" name="Text Box 18"/>
          <p:cNvSpPr txBox="1">
            <a:spLocks noChangeArrowheads="1"/>
          </p:cNvSpPr>
          <p:nvPr/>
        </p:nvSpPr>
        <p:spPr bwMode="auto">
          <a:xfrm>
            <a:off x="34925" y="63452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7" name="Text Box 18"/>
          <p:cNvSpPr txBox="1">
            <a:spLocks noChangeArrowheads="1"/>
          </p:cNvSpPr>
          <p:nvPr/>
        </p:nvSpPr>
        <p:spPr bwMode="auto">
          <a:xfrm>
            <a:off x="34925" y="46958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8" name="Text Box 19"/>
          <p:cNvSpPr txBox="1">
            <a:spLocks noChangeArrowheads="1"/>
          </p:cNvSpPr>
          <p:nvPr/>
        </p:nvSpPr>
        <p:spPr bwMode="auto">
          <a:xfrm>
            <a:off x="34925" y="48768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9" name="Text Box 18"/>
          <p:cNvSpPr txBox="1">
            <a:spLocks noChangeArrowheads="1"/>
          </p:cNvSpPr>
          <p:nvPr/>
        </p:nvSpPr>
        <p:spPr bwMode="auto">
          <a:xfrm>
            <a:off x="34925" y="45085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70" name="Text Box 18"/>
          <p:cNvSpPr txBox="1">
            <a:spLocks noChangeArrowheads="1"/>
          </p:cNvSpPr>
          <p:nvPr/>
        </p:nvSpPr>
        <p:spPr bwMode="auto">
          <a:xfrm>
            <a:off x="34925" y="43291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38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DDDBF0D1-931E-42B1-BA11-23740A88EBFD}" type="slidenum">
              <a:rPr lang="ru-RU" altLang="ru-RU">
                <a:solidFill>
                  <a:schemeClr val="bg2"/>
                </a:solidFill>
              </a:rPr>
              <a:pPr/>
              <a:t>9</a:t>
            </a:fld>
            <a:endParaRPr lang="ru-RU" altLang="ru-RU">
              <a:solidFill>
                <a:schemeClr val="bg2"/>
              </a:solidFill>
            </a:endParaRPr>
          </a:p>
        </p:txBody>
      </p:sp>
      <p:sp>
        <p:nvSpPr>
          <p:cNvPr id="10386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>
                <a:solidFill>
                  <a:srgbClr val="808080"/>
                </a:solidFill>
              </a:rPr>
              <a:t>(34)</a:t>
            </a:r>
          </a:p>
        </p:txBody>
      </p:sp>
      <p:sp>
        <p:nvSpPr>
          <p:cNvPr id="173" name="Text Box 88"/>
          <p:cNvSpPr txBox="1">
            <a:spLocks noChangeArrowheads="1"/>
          </p:cNvSpPr>
          <p:nvPr/>
        </p:nvSpPr>
        <p:spPr bwMode="auto">
          <a:xfrm>
            <a:off x="71438" y="6526213"/>
            <a:ext cx="84343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9999FF"/>
                </a:solidFill>
              </a:rPr>
              <a:t>I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Burdonov</a:t>
            </a:r>
            <a:r>
              <a:rPr lang="ru-RU" sz="1400" b="0" dirty="0">
                <a:solidFill>
                  <a:srgbClr val="9999FF"/>
                </a:solidFill>
              </a:rPr>
              <a:t>, </a:t>
            </a:r>
            <a:r>
              <a:rPr lang="en-US" sz="1400" b="0" dirty="0">
                <a:solidFill>
                  <a:srgbClr val="9999FF"/>
                </a:solidFill>
              </a:rPr>
              <a:t>A</a:t>
            </a:r>
            <a:r>
              <a:rPr lang="ru-RU" sz="1400" b="0" dirty="0">
                <a:solidFill>
                  <a:srgbClr val="9999FF"/>
                </a:solidFill>
              </a:rPr>
              <a:t>.</a:t>
            </a:r>
            <a:r>
              <a:rPr lang="en-US" sz="1400" b="0" dirty="0" err="1">
                <a:solidFill>
                  <a:srgbClr val="9999FF"/>
                </a:solidFill>
              </a:rPr>
              <a:t>Kossatchev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ISP RAS</a:t>
            </a:r>
            <a:r>
              <a:rPr lang="ru-RU" sz="1400" b="0" dirty="0">
                <a:solidFill>
                  <a:srgbClr val="9999FF"/>
                </a:solidFill>
              </a:rPr>
              <a:t>. </a:t>
            </a:r>
            <a:r>
              <a:rPr lang="en-US" sz="1400" b="0" dirty="0">
                <a:solidFill>
                  <a:srgbClr val="9999FF"/>
                </a:solidFill>
              </a:rPr>
              <a:t>Parallel Calculations by Automata on dynamically changing graph</a:t>
            </a:r>
            <a:endParaRPr lang="ru-RU" sz="1400" b="0" dirty="0">
              <a:solidFill>
                <a:srgbClr val="99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 sz="1400" b="0" dirty="0">
              <a:solidFill>
                <a:srgbClr val="6666FF"/>
              </a:solidFill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4643438" y="1989138"/>
            <a:ext cx="25511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u="sng" dirty="0">
                <a:uFill>
                  <a:solidFill>
                    <a:srgbClr val="00B050"/>
                  </a:solidFill>
                </a:uFill>
              </a:rPr>
              <a:t>Back spanning tree</a:t>
            </a:r>
            <a:endParaRPr lang="ru-RU" sz="2000" u="sng" dirty="0">
              <a:uFill>
                <a:solidFill>
                  <a:srgbClr val="00B050"/>
                </a:solidFill>
              </a:uFill>
            </a:endParaRPr>
          </a:p>
        </p:txBody>
      </p:sp>
      <p:sp>
        <p:nvSpPr>
          <p:cNvPr id="10389" name="TextBox 174"/>
          <p:cNvSpPr txBox="1">
            <a:spLocks noChangeArrowheads="1"/>
          </p:cNvSpPr>
          <p:nvPr/>
        </p:nvSpPr>
        <p:spPr bwMode="auto">
          <a:xfrm>
            <a:off x="142875" y="2141538"/>
            <a:ext cx="3781425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2000"/>
              <a:t>F(</a:t>
            </a:r>
            <a:r>
              <a:rPr lang="en-US" altLang="ru-RU" sz="2000">
                <a:solidFill>
                  <a:srgbClr val="FF0000"/>
                </a:solidFill>
              </a:rPr>
              <a:t>x</a:t>
            </a:r>
            <a:r>
              <a:rPr lang="en-US" altLang="ru-RU" sz="2000" baseline="-25000">
                <a:solidFill>
                  <a:srgbClr val="FF0000"/>
                </a:solidFill>
              </a:rPr>
              <a:t>1</a:t>
            </a:r>
            <a:r>
              <a:rPr lang="en-US" altLang="ru-RU" sz="2000"/>
              <a:t>,</a:t>
            </a:r>
            <a:r>
              <a:rPr lang="en-US" altLang="ru-RU" sz="2000">
                <a:solidFill>
                  <a:srgbClr val="FF0000"/>
                </a:solidFill>
              </a:rPr>
              <a:t>x</a:t>
            </a:r>
            <a:r>
              <a:rPr lang="en-US" altLang="ru-RU" sz="2000" baseline="-25000">
                <a:solidFill>
                  <a:srgbClr val="FF0000"/>
                </a:solidFill>
              </a:rPr>
              <a:t>2</a:t>
            </a:r>
            <a:r>
              <a:rPr lang="en-US" altLang="ru-RU" sz="2000"/>
              <a:t>,…,</a:t>
            </a:r>
            <a:r>
              <a:rPr lang="en-US" altLang="ru-RU" sz="2000">
                <a:solidFill>
                  <a:srgbClr val="FF0000"/>
                </a:solidFill>
              </a:rPr>
              <a:t>x</a:t>
            </a:r>
            <a:r>
              <a:rPr lang="en-US" altLang="ru-RU" sz="2000" baseline="-25000">
                <a:solidFill>
                  <a:srgbClr val="FF0000"/>
                </a:solidFill>
              </a:rPr>
              <a:t>k</a:t>
            </a:r>
            <a:r>
              <a:rPr lang="en-US" altLang="ru-RU" sz="2000"/>
              <a:t>) = (</a:t>
            </a:r>
            <a:r>
              <a:rPr lang="en-US" altLang="ru-RU" sz="2000">
                <a:solidFill>
                  <a:srgbClr val="FF0000"/>
                </a:solidFill>
              </a:rPr>
              <a:t>x</a:t>
            </a:r>
            <a:r>
              <a:rPr lang="en-US" altLang="ru-RU" sz="2000" baseline="-25000">
                <a:solidFill>
                  <a:srgbClr val="FF0000"/>
                </a:solidFill>
              </a:rPr>
              <a:t>1</a:t>
            </a:r>
            <a:r>
              <a:rPr lang="en-US" altLang="ru-RU" sz="2000"/>
              <a:t>+</a:t>
            </a:r>
            <a:r>
              <a:rPr lang="en-US" altLang="ru-RU" sz="2000">
                <a:solidFill>
                  <a:srgbClr val="FF0000"/>
                </a:solidFill>
              </a:rPr>
              <a:t>x</a:t>
            </a:r>
            <a:r>
              <a:rPr lang="en-US" altLang="ru-RU" sz="2000" baseline="-25000">
                <a:solidFill>
                  <a:srgbClr val="FF0000"/>
                </a:solidFill>
              </a:rPr>
              <a:t>2</a:t>
            </a:r>
            <a:r>
              <a:rPr lang="en-US" altLang="ru-RU" sz="2000"/>
              <a:t>+…+</a:t>
            </a:r>
            <a:r>
              <a:rPr lang="en-US" altLang="ru-RU" sz="2000">
                <a:solidFill>
                  <a:srgbClr val="FF0000"/>
                </a:solidFill>
              </a:rPr>
              <a:t>x</a:t>
            </a:r>
            <a:r>
              <a:rPr lang="en-US" altLang="ru-RU" sz="2000" baseline="-25000">
                <a:solidFill>
                  <a:srgbClr val="FF0000"/>
                </a:solidFill>
              </a:rPr>
              <a:t>k</a:t>
            </a:r>
            <a:r>
              <a:rPr lang="en-US" altLang="ru-RU" sz="2000"/>
              <a:t>)/k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ru-RU" sz="2000"/>
              <a:t>g(x) = (</a:t>
            </a:r>
            <a:r>
              <a:rPr lang="en-US" altLang="ru-RU" sz="2000">
                <a:solidFill>
                  <a:srgbClr val="FF0000"/>
                </a:solidFill>
              </a:rPr>
              <a:t>x</a:t>
            </a:r>
            <a:r>
              <a:rPr lang="en-US" altLang="ru-RU" sz="2000"/>
              <a:t>,</a:t>
            </a:r>
            <a:r>
              <a:rPr lang="en-US" altLang="ru-RU" sz="2000">
                <a:solidFill>
                  <a:srgbClr val="CC00FF"/>
                </a:solidFill>
              </a:rPr>
              <a:t>1</a:t>
            </a:r>
            <a:r>
              <a:rPr lang="en-US" altLang="ru-RU" sz="2000"/>
              <a:t>)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ru-RU" sz="2000"/>
              <a:t>e((</a:t>
            </a:r>
            <a:r>
              <a:rPr lang="en-US" altLang="ru-RU" sz="2000">
                <a:solidFill>
                  <a:srgbClr val="FF0000"/>
                </a:solidFill>
              </a:rPr>
              <a:t>x</a:t>
            </a:r>
            <a:r>
              <a:rPr lang="en-US" altLang="ru-RU" sz="2000"/>
              <a:t>,</a:t>
            </a:r>
            <a:r>
              <a:rPr lang="en-US" altLang="ru-RU" sz="2000">
                <a:solidFill>
                  <a:srgbClr val="CC00FF"/>
                </a:solidFill>
              </a:rPr>
              <a:t>a</a:t>
            </a:r>
            <a:r>
              <a:rPr lang="en-US" altLang="ru-RU" sz="2000"/>
              <a:t>),(</a:t>
            </a:r>
            <a:r>
              <a:rPr lang="en-US" altLang="ru-RU" sz="2000">
                <a:solidFill>
                  <a:srgbClr val="FF0000"/>
                </a:solidFill>
              </a:rPr>
              <a:t>y</a:t>
            </a:r>
            <a:r>
              <a:rPr lang="en-US" altLang="ru-RU" sz="2000"/>
              <a:t>,</a:t>
            </a:r>
            <a:r>
              <a:rPr lang="en-US" altLang="ru-RU" sz="2000">
                <a:solidFill>
                  <a:srgbClr val="CC00FF"/>
                </a:solidFill>
              </a:rPr>
              <a:t>b</a:t>
            </a:r>
            <a:r>
              <a:rPr lang="en-US" altLang="ru-RU" sz="2000"/>
              <a:t>)) = (</a:t>
            </a:r>
            <a:r>
              <a:rPr lang="en-US" altLang="ru-RU" sz="2000">
                <a:solidFill>
                  <a:srgbClr val="FF0000"/>
                </a:solidFill>
              </a:rPr>
              <a:t>x+y</a:t>
            </a:r>
            <a:r>
              <a:rPr lang="en-US" altLang="ru-RU" sz="2000"/>
              <a:t>,</a:t>
            </a:r>
            <a:r>
              <a:rPr lang="en-US" altLang="ru-RU" sz="2000">
                <a:solidFill>
                  <a:srgbClr val="CC00FF"/>
                </a:solidFill>
              </a:rPr>
              <a:t>a+b</a:t>
            </a:r>
            <a:r>
              <a:rPr lang="en-US" altLang="ru-RU" sz="2000"/>
              <a:t>)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ru-RU" sz="2000"/>
              <a:t>h(</a:t>
            </a:r>
            <a:r>
              <a:rPr lang="en-US" altLang="ru-RU" sz="2000">
                <a:solidFill>
                  <a:srgbClr val="FF0000"/>
                </a:solidFill>
              </a:rPr>
              <a:t>x</a:t>
            </a:r>
            <a:r>
              <a:rPr lang="en-US" altLang="ru-RU" sz="2000"/>
              <a:t>,</a:t>
            </a:r>
            <a:r>
              <a:rPr lang="en-US" altLang="ru-RU" sz="2000">
                <a:solidFill>
                  <a:srgbClr val="CC00FF"/>
                </a:solidFill>
              </a:rPr>
              <a:t>a</a:t>
            </a:r>
            <a:r>
              <a:rPr lang="en-US" altLang="ru-RU" sz="2000"/>
              <a:t>) = </a:t>
            </a:r>
            <a:r>
              <a:rPr lang="en-US" altLang="ru-RU" sz="2000">
                <a:solidFill>
                  <a:srgbClr val="FF0000"/>
                </a:solidFill>
              </a:rPr>
              <a:t>x</a:t>
            </a:r>
            <a:r>
              <a:rPr lang="en-US" altLang="ru-RU" sz="2000"/>
              <a:t>/</a:t>
            </a:r>
            <a:r>
              <a:rPr lang="en-US" altLang="ru-RU" sz="2000">
                <a:solidFill>
                  <a:srgbClr val="CC00FF"/>
                </a:solidFill>
              </a:rPr>
              <a:t>a</a:t>
            </a:r>
            <a:endParaRPr lang="ru-RU" altLang="ru-RU" sz="2000">
              <a:solidFill>
                <a:srgbClr val="CC00FF"/>
              </a:solidFill>
            </a:endParaRPr>
          </a:p>
        </p:txBody>
      </p:sp>
      <p:pic>
        <p:nvPicPr>
          <p:cNvPr id="177" name="Picture 44" descr="message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263" y="4724400"/>
            <a:ext cx="2794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" name="TextBox 177"/>
          <p:cNvSpPr txBox="1">
            <a:spLocks noChangeArrowheads="1"/>
          </p:cNvSpPr>
          <p:nvPr/>
        </p:nvSpPr>
        <p:spPr bwMode="auto">
          <a:xfrm>
            <a:off x="1187450" y="4652963"/>
            <a:ext cx="812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/>
              <a:t>query</a:t>
            </a:r>
            <a:endParaRPr lang="ru-RU" altLang="ru-RU"/>
          </a:p>
        </p:txBody>
      </p:sp>
      <p:pic>
        <p:nvPicPr>
          <p:cNvPr id="180" name="Picture 85" descr="message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5229225"/>
            <a:ext cx="279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" name="TextBox 180"/>
          <p:cNvSpPr txBox="1">
            <a:spLocks noChangeArrowheads="1"/>
          </p:cNvSpPr>
          <p:nvPr/>
        </p:nvSpPr>
        <p:spPr bwMode="auto">
          <a:xfrm>
            <a:off x="1187450" y="5148263"/>
            <a:ext cx="12112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>
                <a:sym typeface="Symbol" pitchFamily="18" charset="2"/>
              </a:rPr>
              <a:t>response</a:t>
            </a:r>
            <a:endParaRPr lang="ru-RU" altLang="ru-RU"/>
          </a:p>
        </p:txBody>
      </p:sp>
      <p:sp>
        <p:nvSpPr>
          <p:cNvPr id="10394" name="TextBox 154"/>
          <p:cNvSpPr txBox="1">
            <a:spLocks noChangeArrowheads="1"/>
          </p:cNvSpPr>
          <p:nvPr/>
        </p:nvSpPr>
        <p:spPr bwMode="auto">
          <a:xfrm>
            <a:off x="6696075" y="2420938"/>
            <a:ext cx="6334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/>
              <a:t>root</a:t>
            </a:r>
            <a:endParaRPr lang="ru-RU" altLang="ru-RU"/>
          </a:p>
        </p:txBody>
      </p:sp>
      <p:cxnSp>
        <p:nvCxnSpPr>
          <p:cNvPr id="172" name="Прямая со стрелкой 171"/>
          <p:cNvCxnSpPr>
            <a:stCxn id="10394" idx="2"/>
            <a:endCxn id="85" idx="1"/>
          </p:cNvCxnSpPr>
          <p:nvPr/>
        </p:nvCxnSpPr>
        <p:spPr bwMode="auto">
          <a:xfrm>
            <a:off x="7013575" y="2790825"/>
            <a:ext cx="330200" cy="179388"/>
          </a:xfrm>
          <a:prstGeom prst="straightConnector1">
            <a:avLst/>
          </a:prstGeom>
          <a:solidFill>
            <a:srgbClr val="F1F8F9"/>
          </a:solidFill>
          <a:ln w="508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5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0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7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07812 0.0426 " pathEditMode="relative" rAng="0" ptsTypes="AA">
                                      <p:cBhvr>
                                        <p:cTn id="20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2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0.22014 -0.05208 " pathEditMode="relative" rAng="0" ptsTypes="AA">
                                      <p:cBhvr>
                                        <p:cTn id="2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-26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03993 0.02153 " pathEditMode="relative" rAng="0" ptsTypes="AA">
                                      <p:cBhvr>
                                        <p:cTn id="23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 nodeType="clickPar">
                      <p:stCondLst>
                        <p:cond delay="indefinite"/>
                      </p:stCondLst>
                      <p:childTnLst>
                        <p:par>
                          <p:cTn id="2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6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08716 -0.00995 " pathEditMode="relative" rAng="0" ptsTypes="AA">
                                      <p:cBhvr>
                                        <p:cTn id="29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-5"/>
                                    </p:animMotion>
                                  </p:childTnLst>
                                </p:cTn>
                              </p:par>
                              <p:par>
                                <p:cTn id="29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7.40741E-7 L 0.02466 0.04282 " pathEditMode="relative" rAng="0" ptsTypes="AA">
                                      <p:cBhvr>
                                        <p:cTn id="29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21"/>
                                    </p:animMotion>
                                  </p:childTnLst>
                                </p:cTn>
                              </p:par>
                              <p:par>
                                <p:cTn id="29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7.40741E-7 L -0.04687 0.13727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69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4.81481E-6 L 0.07934 0.00046 " pathEditMode="relative" rAng="0" ptsTypes="AA">
                                      <p:cBhvr>
                                        <p:cTn id="29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0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69 L -0.14913 0.14838 " pathEditMode="relative" rAng="0" ptsTypes="AA">
                                      <p:cBhvr>
                                        <p:cTn id="30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046 L -0.2217 -0.05139 " pathEditMode="relative" rAng="0" ptsTypes="AA">
                                      <p:cBhvr>
                                        <p:cTn id="31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-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 nodeType="clickPar">
                      <p:stCondLst>
                        <p:cond delay="indefinite"/>
                      </p:stCondLst>
                      <p:childTnLst>
                        <p:par>
                          <p:cTn id="3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8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0.07917 0.02153 " pathEditMode="relative" rAng="0" ptsTypes="AA">
                                      <p:cBhvr>
                                        <p:cTn id="4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11"/>
                                    </p:animMotion>
                                  </p:childTnLst>
                                </p:cTn>
                              </p:par>
                              <p:par>
                                <p:cTn id="4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-0.0783 0.08449 " pathEditMode="relative" rAng="0" ptsTypes="AA">
                                      <p:cBhvr>
                                        <p:cTn id="4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42"/>
                                    </p:animMotion>
                                  </p:childTnLst>
                                </p:cTn>
                              </p:par>
                              <p:par>
                                <p:cTn id="4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3.7037E-7 L 0.05556 0.00069 " pathEditMode="relative" rAng="0" ptsTypes="AA">
                                      <p:cBhvr>
                                        <p:cTn id="41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0"/>
                                    </p:animMotion>
                                  </p:childTnLst>
                                </p:cTn>
                              </p:par>
                              <p:par>
                                <p:cTn id="4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0809 0.00023 " pathEditMode="relative" rAng="0" ptsTypes="AA">
                                      <p:cBhvr>
                                        <p:cTn id="4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0"/>
                                    </p:animMotion>
                                  </p:childTnLst>
                                </p:cTn>
                              </p:par>
                              <p:par>
                                <p:cTn id="4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2.22222E-6 L 0.08733 -0.00972 " pathEditMode="relative" rAng="0" ptsTypes="AA">
                                      <p:cBhvr>
                                        <p:cTn id="41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-5"/>
                                    </p:animMotion>
                                  </p:childTnLst>
                                </p:cTn>
                              </p:par>
                              <p:par>
                                <p:cTn id="4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111E-6 L 0.04774 -0.08333 " pathEditMode="relative" rAng="0" ptsTypes="AA">
                                      <p:cBhvr>
                                        <p:cTn id="42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-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 nodeType="clickPar">
                      <p:stCondLst>
                        <p:cond delay="indefinite"/>
                      </p:stCondLst>
                      <p:childTnLst>
                        <p:par>
                          <p:cTn id="4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6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49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0.02413 0.05324 " pathEditMode="relative" rAng="0" ptsTypes="AA">
                                      <p:cBhvr>
                                        <p:cTn id="5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27"/>
                                    </p:animMotion>
                                  </p:childTnLst>
                                </p:cTn>
                              </p:par>
                              <p:par>
                                <p:cTn id="5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0.07917 0.02176 " pathEditMode="relative" rAng="0" ptsTypes="AA">
                                      <p:cBhvr>
                                        <p:cTn id="51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11"/>
                                    </p:animMotion>
                                  </p:childTnLst>
                                </p:cTn>
                              </p:par>
                              <p:par>
                                <p:cTn id="5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3.33333E-6 L -0.07778 0.08449 " pathEditMode="relative" rAng="0" ptsTypes="AA">
                                      <p:cBhvr>
                                        <p:cTn id="52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42"/>
                                    </p:animMotion>
                                  </p:childTnLst>
                                </p:cTn>
                              </p:par>
                              <p:par>
                                <p:cTn id="5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21319 0.00047 " pathEditMode="relative" rAng="0" ptsTypes="AA">
                                      <p:cBhvr>
                                        <p:cTn id="52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0" fill="hold" nodeType="clickPar">
                      <p:stCondLst>
                        <p:cond delay="indefinite"/>
                      </p:stCondLst>
                      <p:childTnLst>
                        <p:par>
                          <p:cTn id="5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7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59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07136 0.0743 " pathEditMode="relative" rAng="0" ptsTypes="AA">
                                      <p:cBhvr>
                                        <p:cTn id="60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37"/>
                                    </p:animMotion>
                                  </p:childTnLst>
                                </p:cTn>
                              </p:par>
                              <p:par>
                                <p:cTn id="6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0.02413 0.05324 " pathEditMode="relative" rAng="0" ptsTypes="AA">
                                      <p:cBhvr>
                                        <p:cTn id="60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0" fill="hold" nodeType="clickPar">
                      <p:stCondLst>
                        <p:cond delay="indefinite"/>
                      </p:stCondLst>
                      <p:childTnLst>
                        <p:par>
                          <p:cTn id="6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7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5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07 L 0.14218 -0.05115 " pathEditMode="relative" rAng="0" ptsTypes="AA">
                                      <p:cBhvr>
                                        <p:cTn id="66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-26"/>
                                    </p:animMotion>
                                  </p:childTnLst>
                                </p:cTn>
                              </p:par>
                              <p:par>
                                <p:cTn id="6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11059 0.03195 " pathEditMode="relative" rAng="0" ptsTypes="AA">
                                      <p:cBhvr>
                                        <p:cTn id="66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" y="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8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4" fill="hold" nodeType="clickPar">
                      <p:stCondLst>
                        <p:cond delay="indefinite"/>
                      </p:stCondLst>
                      <p:childTnLst>
                        <p:par>
                          <p:cTn id="6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70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47 L 0.03247 -0.20972 " pathEditMode="relative" rAng="0" ptsTypes="AA">
                                      <p:cBhvr>
                                        <p:cTn id="70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-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5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8" fill="hold" nodeType="clickPar">
                      <p:stCondLst>
                        <p:cond delay="indefinite"/>
                      </p:stCondLst>
                      <p:childTnLst>
                        <p:par>
                          <p:cTn id="7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3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73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76" grpId="1"/>
      <p:bldP spid="130" grpId="0"/>
      <p:bldP spid="124" grpId="0"/>
      <p:bldP spid="133" grpId="0"/>
      <p:bldP spid="145" grpId="0"/>
      <p:bldP spid="138" grpId="0"/>
      <p:bldP spid="138" grpId="1"/>
      <p:bldP spid="151" grpId="0"/>
      <p:bldP spid="146" grpId="0"/>
      <p:bldP spid="127" grpId="0"/>
      <p:bldP spid="141" grpId="0"/>
      <p:bldP spid="141" grpId="1"/>
      <p:bldP spid="153" grpId="0"/>
      <p:bldP spid="103" grpId="0"/>
      <p:bldP spid="103" grpId="1"/>
      <p:bldP spid="132" grpId="0"/>
      <p:bldP spid="113" grpId="0"/>
      <p:bldP spid="113" grpId="1"/>
      <p:bldP spid="144" grpId="0"/>
      <p:bldP spid="121" grpId="0"/>
      <p:bldP spid="121" grpId="1"/>
      <p:bldP spid="147" grpId="0"/>
      <p:bldP spid="105" grpId="0"/>
      <p:bldP spid="105" grpId="1"/>
      <p:bldP spid="129" grpId="0"/>
      <p:bldP spid="150" grpId="0"/>
      <p:bldP spid="119" grpId="0"/>
      <p:bldP spid="119" grpId="1"/>
      <p:bldP spid="112" grpId="0"/>
      <p:bldP spid="112" grpId="1"/>
      <p:bldP spid="126" grpId="0"/>
      <p:bldP spid="104" grpId="0"/>
      <p:bldP spid="137" grpId="0"/>
      <p:bldP spid="137" grpId="1"/>
      <p:bldP spid="123" grpId="0"/>
      <p:bldP spid="82" grpId="0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8" grpId="0"/>
      <p:bldP spid="89" grpId="0"/>
      <p:bldP spid="90" grpId="0"/>
      <p:bldP spid="90" grpId="1"/>
      <p:bldP spid="91" grpId="0"/>
      <p:bldP spid="91" grpId="1"/>
      <p:bldP spid="92" grpId="0"/>
      <p:bldP spid="93" grpId="0"/>
      <p:bldP spid="93" grpId="1"/>
      <p:bldP spid="94" grpId="0"/>
      <p:bldP spid="94" grpId="1"/>
      <p:bldP spid="96" grpId="0"/>
      <p:bldP spid="98" grpId="0"/>
      <p:bldP spid="98" grpId="1"/>
      <p:bldP spid="99" grpId="0"/>
      <p:bldP spid="110" grpId="0"/>
      <p:bldP spid="111" grpId="0"/>
      <p:bldP spid="118" grpId="0"/>
      <p:bldP spid="118" grpId="1"/>
      <p:bldP spid="120" grpId="0"/>
      <p:bldP spid="140" grpId="0"/>
      <p:bldP spid="140" grpId="1"/>
      <p:bldP spid="154" grpId="0"/>
      <p:bldP spid="159" grpId="0"/>
      <p:bldP spid="157" grpId="0"/>
      <p:bldP spid="157" grpId="1"/>
      <p:bldP spid="158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4" grpId="0"/>
      <p:bldP spid="174" grpId="1"/>
      <p:bldP spid="178" grpId="0"/>
      <p:bldP spid="181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1F8F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1F8F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174856</TotalTime>
  <Words>3565</Words>
  <Application>Microsoft Office PowerPoint</Application>
  <PresentationFormat>Экран (4:3)</PresentationFormat>
  <Paragraphs>579</Paragraphs>
  <Slides>35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Times New Roman</vt:lpstr>
      <vt:lpstr>Symbol</vt:lpstr>
      <vt:lpstr>Wingdings 3</vt:lpstr>
      <vt:lpstr>Wingdings</vt:lpstr>
      <vt:lpstr>Arial Unicode MS</vt:lpstr>
      <vt:lpstr>Default Design</vt:lpstr>
      <vt:lpstr>Слайд 1</vt:lpstr>
      <vt:lpstr>Problem Statement </vt:lpstr>
      <vt:lpstr>Aggregate Functions</vt:lpstr>
      <vt:lpstr>Aggregate Extension</vt:lpstr>
      <vt:lpstr>Main Ideas</vt:lpstr>
      <vt:lpstr>Main Ideas</vt:lpstr>
      <vt:lpstr>Marking algorithm</vt:lpstr>
      <vt:lpstr>Pulse Algorithm</vt:lpstr>
      <vt:lpstr>Example</vt:lpstr>
      <vt:lpstr>Dynamically changing graph Identification of vertices and numbering of arcs</vt:lpstr>
      <vt:lpstr>Dynamically changing graph Message transmission</vt:lpstr>
      <vt:lpstr>Dynamically changing graph Graph changing</vt:lpstr>
      <vt:lpstr>Dynamically changing graph  Automaton queue of input symbols</vt:lpstr>
      <vt:lpstr>Dynamically changing graph  Automaton queue of input symbols</vt:lpstr>
      <vt:lpstr>Dynamically changing graph</vt:lpstr>
      <vt:lpstr>Distribution of the message</vt:lpstr>
      <vt:lpstr>Query</vt:lpstr>
      <vt:lpstr>Response</vt:lpstr>
      <vt:lpstr>Virtual back spanning tree</vt:lpstr>
      <vt:lpstr>Marking algorithm</vt:lpstr>
      <vt:lpstr>1. Collection of information about all vertices</vt:lpstr>
      <vt:lpstr>1. Collection of information about all vertices</vt:lpstr>
      <vt:lpstr>1. Collection of information about all vertices</vt:lpstr>
      <vt:lpstr>1. Collection of information about all vertices</vt:lpstr>
      <vt:lpstr>1. Collection of information about all vertices</vt:lpstr>
      <vt:lpstr>1. Collection of information about all vertices</vt:lpstr>
      <vt:lpstr>1. Collection of information about all vertices</vt:lpstr>
      <vt:lpstr>2. Marking the graph</vt:lpstr>
      <vt:lpstr>2. Marking the graph </vt:lpstr>
      <vt:lpstr>2. Marking the graph</vt:lpstr>
      <vt:lpstr>3. Pulse Algorithm</vt:lpstr>
      <vt:lpstr>3. Pulse Algorithm</vt:lpstr>
      <vt:lpstr>3. Pulse Algorithm</vt:lpstr>
      <vt:lpstr>3. Pulse Algorithm</vt:lpstr>
      <vt:lpstr>Слайд 35</vt:lpstr>
    </vt:vector>
  </TitlesOfParts>
  <Company>ISP RAS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Игорь Борисович Бурдонов   Институт Системного Программирования РАН (ИСПРАН)  Исследование одно/двунаправленных распределённых сетей конечным роботом</dc:title>
  <dc:creator>Igor Bourdonov</dc:creator>
  <cp:lastModifiedBy>Burdonov</cp:lastModifiedBy>
  <cp:revision>1724</cp:revision>
  <dcterms:created xsi:type="dcterms:W3CDTF">2004-09-07T08:30:49Z</dcterms:created>
  <dcterms:modified xsi:type="dcterms:W3CDTF">2016-03-16T18:24:32Z</dcterms:modified>
</cp:coreProperties>
</file>