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23"/>
  </p:notesMasterIdLst>
  <p:sldIdLst>
    <p:sldId id="1041" r:id="rId2"/>
    <p:sldId id="1047" r:id="rId3"/>
    <p:sldId id="775" r:id="rId4"/>
    <p:sldId id="1051" r:id="rId5"/>
    <p:sldId id="1052" r:id="rId6"/>
    <p:sldId id="1043" r:id="rId7"/>
    <p:sldId id="1048" r:id="rId8"/>
    <p:sldId id="1050" r:id="rId9"/>
    <p:sldId id="1044" r:id="rId10"/>
    <p:sldId id="1049" r:id="rId11"/>
    <p:sldId id="1053" r:id="rId12"/>
    <p:sldId id="1054" r:id="rId13"/>
    <p:sldId id="1055" r:id="rId14"/>
    <p:sldId id="1056" r:id="rId15"/>
    <p:sldId id="1057" r:id="rId16"/>
    <p:sldId id="1058" r:id="rId17"/>
    <p:sldId id="1059" r:id="rId18"/>
    <p:sldId id="1060" r:id="rId19"/>
    <p:sldId id="1062" r:id="rId20"/>
    <p:sldId id="1061" r:id="rId21"/>
    <p:sldId id="757" r:id="rId22"/>
  </p:sldIdLst>
  <p:sldSz cx="9144000" cy="6858000" type="screen4x3"/>
  <p:notesSz cx="6797675" cy="9926638"/>
  <p:embeddedFontLst>
    <p:embeddedFont>
      <p:font typeface="Euclid Extra" pitchFamily="18" charset="2"/>
      <p:regular r:id="rId24"/>
      <p:bold r:id="rId25"/>
    </p:embeddedFont>
    <p:embeddedFont>
      <p:font typeface="Euclid Symbol" pitchFamily="18" charset="2"/>
      <p:regular r:id="rId26"/>
      <p:boldItalic r:id="rId27"/>
    </p:embeddedFont>
    <p:embeddedFont>
      <p:font typeface="Euclid Math One" pitchFamily="18" charset="2"/>
      <p:regular r:id="rId28"/>
      <p:bold r:id="rId29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BC9"/>
    <a:srgbClr val="DAC052"/>
    <a:srgbClr val="F8F3E0"/>
    <a:srgbClr val="0000FF"/>
    <a:srgbClr val="00FF00"/>
    <a:srgbClr val="FF9900"/>
    <a:srgbClr val="F7F1D9"/>
    <a:srgbClr val="E0E0E0"/>
    <a:srgbClr val="3399FF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82" autoAdjust="0"/>
  </p:normalViewPr>
  <p:slideViewPr>
    <p:cSldViewPr>
      <p:cViewPr varScale="1">
        <p:scale>
          <a:sx n="127" d="100"/>
          <a:sy n="127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1314" y="-102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b="0"/>
            </a:lvl1pPr>
          </a:lstStyle>
          <a:p>
            <a:pPr>
              <a:defRPr/>
            </a:pPr>
            <a:fld id="{800CDBA3-C83D-4E13-82EF-C89DA4A23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A5655-4EC1-4D7D-BFAD-20F6DBE16D5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12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76069-D975-4F30-B3E7-D8EF87DB03F8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823CF-282E-4B67-AF63-F7700663FBAE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6009C-CAE8-46FC-82CF-43DADF63C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4A80F-21EE-447B-8F9A-CE12AC1CA20B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FC3D2-9823-410B-A5A3-2E5AA8A20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36E75-C97D-4DB5-9FD2-73ADA8CD5006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77614-F379-4E51-B206-19EC61D65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072B-114E-4C8E-A508-BB2057694F16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DD2E7-D1F7-4E7F-B4B7-4D6C8F5EA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2D72-55E1-4D50-A7C3-C6C432838B5E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3371-0885-4DA6-853F-C8B855E95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66B1F-B8D9-4E03-8272-49018FE03997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E1457-5553-4384-A780-E3A87EC95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28999-1276-43B7-B6CD-6F9F642A401F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89F8F-B2D3-4683-B031-15C90C154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478B6-FF5C-4ACC-A9F1-4BC36AB1564A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0BC7-5E2F-4FF4-815E-6A4F8FDBF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F572-5B3B-4883-9FDE-301505C5F027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66328-21E0-4507-8E1F-783934C72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77027-FA6E-4F2C-AF8F-728A44543655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4550-A249-48E8-A0DF-47B525DBA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6921-7D91-4736-8266-26BDCC90DF07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33131-57D5-4DFB-8AC6-987BF3E9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C1E4-247C-45CF-86E7-442D09167A3B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50497-8675-4C5D-9B35-E9F7175D2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E7EDF5"/>
          </a:fgClr>
          <a:bgClr>
            <a:srgbClr val="F1F8F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fld id="{197BF323-B417-4E69-BF13-AC3574CA5EC4}" type="datetime1">
              <a:rPr lang="ru-RU"/>
              <a:pPr>
                <a:defRPr/>
              </a:pPr>
              <a:t>25.05.2016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8592C9F-6A3E-42F8-97C1-99E7F2A42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B6212E-805D-4B8D-A9CD-E753F2033F21}" type="slidenum">
              <a:rPr lang="ru-RU" smtClean="0"/>
              <a:pPr/>
              <a:t>1</a:t>
            </a:fld>
            <a:endParaRPr lang="ru-RU" smtClean="0"/>
          </a:p>
        </p:txBody>
      </p:sp>
      <p:pic>
        <p:nvPicPr>
          <p:cNvPr id="2051" name="Picture 2" descr="titul_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68263"/>
            <a:ext cx="8961437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-7938"/>
            <a:ext cx="9144000" cy="6865938"/>
            <a:chOff x="0" y="-5"/>
            <a:chExt cx="5760" cy="4325"/>
          </a:xfrm>
        </p:grpSpPr>
        <p:sp>
          <p:nvSpPr>
            <p:cNvPr id="2063" name="Rectangle 4"/>
            <p:cNvSpPr>
              <a:spLocks noChangeArrowheads="1"/>
            </p:cNvSpPr>
            <p:nvPr/>
          </p:nvSpPr>
          <p:spPr bwMode="auto">
            <a:xfrm>
              <a:off x="0" y="2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Rectangle 5"/>
            <p:cNvSpPr>
              <a:spLocks noChangeArrowheads="1"/>
            </p:cNvSpPr>
            <p:nvPr/>
          </p:nvSpPr>
          <p:spPr bwMode="auto">
            <a:xfrm rot="-5400000">
              <a:off x="3573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5" name="Rectangle 6"/>
            <p:cNvSpPr>
              <a:spLocks noChangeArrowheads="1"/>
            </p:cNvSpPr>
            <p:nvPr/>
          </p:nvSpPr>
          <p:spPr bwMode="auto">
            <a:xfrm rot="5400000" flipV="1">
              <a:off x="-2132" y="2154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6" name="Rectangle 7"/>
            <p:cNvSpPr>
              <a:spLocks noChangeArrowheads="1"/>
            </p:cNvSpPr>
            <p:nvPr/>
          </p:nvSpPr>
          <p:spPr bwMode="auto">
            <a:xfrm flipH="1" flipV="1">
              <a:off x="0" y="45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Rectangle 8"/>
            <p:cNvSpPr>
              <a:spLocks noChangeArrowheads="1"/>
            </p:cNvSpPr>
            <p:nvPr/>
          </p:nvSpPr>
          <p:spPr bwMode="auto">
            <a:xfrm>
              <a:off x="0" y="4269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8" name="Rectangle 9"/>
            <p:cNvSpPr>
              <a:spLocks noChangeArrowheads="1"/>
            </p:cNvSpPr>
            <p:nvPr/>
          </p:nvSpPr>
          <p:spPr bwMode="auto">
            <a:xfrm rot="5400000" flipV="1">
              <a:off x="3550" y="2149"/>
              <a:ext cx="432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9" name="Rectangle 10"/>
            <p:cNvSpPr>
              <a:spLocks noChangeArrowheads="1"/>
            </p:cNvSpPr>
            <p:nvPr/>
          </p:nvSpPr>
          <p:spPr bwMode="auto">
            <a:xfrm flipH="1">
              <a:off x="0" y="4292"/>
              <a:ext cx="5760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0" name="Rectangle 11"/>
            <p:cNvSpPr>
              <a:spLocks noChangeArrowheads="1"/>
            </p:cNvSpPr>
            <p:nvPr/>
          </p:nvSpPr>
          <p:spPr bwMode="auto">
            <a:xfrm rot="5400000" flipH="1">
              <a:off x="-2108" y="2152"/>
              <a:ext cx="4315" cy="11"/>
            </a:xfrm>
            <a:prstGeom prst="rect">
              <a:avLst/>
            </a:prstGeom>
            <a:gradFill rotWithShape="1">
              <a:gsLst>
                <a:gs pos="0">
                  <a:srgbClr val="7FA9D3"/>
                </a:gs>
                <a:gs pos="100000">
                  <a:srgbClr val="FFFFFF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61548" name="Picture 12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49" name="Picture 13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6013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0" name="Picture 14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938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1" name="Picture 15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425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2" name="Picture 16" descr="ptica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0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1553" name="Picture 17" descr="ptica_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4425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0" descr="gor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800" y="2500313"/>
            <a:ext cx="10096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1557" name="Text Box 21" descr="Horizontal brick"/>
          <p:cNvSpPr txBox="1">
            <a:spLocks noChangeArrowheads="1"/>
          </p:cNvSpPr>
          <p:nvPr/>
        </p:nvSpPr>
        <p:spPr bwMode="auto">
          <a:xfrm>
            <a:off x="2447925" y="366713"/>
            <a:ext cx="6337300" cy="6194425"/>
          </a:xfrm>
          <a:prstGeom prst="rect">
            <a:avLst/>
          </a:prstGeom>
          <a:pattFill prst="horzBrick">
            <a:fgClr>
              <a:srgbClr val="F8F2DC"/>
            </a:fgClr>
            <a:bgClr>
              <a:srgbClr val="FDFAF1"/>
            </a:bgClr>
          </a:pattFill>
          <a:ln w="57150" cmpd="thickThin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198000" rIns="198000"/>
          <a:lstStyle/>
          <a:p>
            <a:pPr algn="ctr">
              <a:lnSpc>
                <a:spcPct val="50000"/>
              </a:lnSpc>
              <a:spcAft>
                <a:spcPct val="100000"/>
              </a:spcAft>
              <a:defRPr/>
            </a:pPr>
            <a:endParaRPr lang="ru-RU" sz="5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Игорь Борисович Бурдонов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3000" dirty="0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Александр Сергеевич </a:t>
            </a:r>
            <a:r>
              <a:rPr lang="ru-RU" sz="3000" dirty="0" err="1">
                <a:solidFill>
                  <a:srgbClr val="331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Косачев</a:t>
            </a:r>
            <a:endParaRPr lang="ru-RU" sz="3000" dirty="0">
              <a:solidFill>
                <a:srgbClr val="331C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defRPr/>
            </a:pP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100000"/>
              </a:spcBef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Тестирование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системы автоматов</a:t>
            </a: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 буферизацией сообщений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1558" name="Text Box 22"/>
          <p:cNvSpPr txBox="1">
            <a:spLocks noChangeArrowheads="1"/>
          </p:cNvSpPr>
          <p:nvPr/>
        </p:nvSpPr>
        <p:spPr bwMode="auto">
          <a:xfrm>
            <a:off x="2808288" y="5969000"/>
            <a:ext cx="5695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   </a:t>
            </a:r>
            <a:r>
              <a:rPr lang="ru-RU" sz="2000" b="0">
                <a:solidFill>
                  <a:srgbClr val="58A5FA"/>
                </a:solidFill>
              </a:rPr>
              <a:t>Институт Системного Программирования РАН</a:t>
            </a:r>
            <a:endParaRPr lang="ru-RU" sz="2000" b="0"/>
          </a:p>
        </p:txBody>
      </p:sp>
      <p:pic>
        <p:nvPicPr>
          <p:cNvPr id="961554" name="Picture 18" descr="ptica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0938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6.19796E-6 C 0.00313 -0.00901 0.00643 -0.0178 0.01146 -0.02705 C 0.0165 -0.0363 0.0184 -0.0481 0.03038 -0.05573 C 0.04236 -0.06336 0.07101 -0.07539 0.08368 -0.07261 C 0.09636 -0.06984 0.10469 -0.05087 0.10643 -0.03885 C 0.10816 -0.02682 0.10191 -0.01179 0.09375 6.19796E-6 C 0.08559 0.0118 0.06215 0.01458 0.05712 0.03192 C 0.05209 0.04927 0.05469 0.09043 0.06337 0.10454 C 0.07205 0.11865 0.08733 0.10731 0.10886 0.11633 C 0.13038 0.12535 0.1908 0.13645 0.19254 0.15842 C 0.1941 0.18039 0.1441 0.23289 0.1191 0.24769 C 0.0941 0.26249 0.05851 0.24769 0.04306 0.24769 C 0.02761 0.24769 0.03577 0.24469 0.02674 0.24769 C 0.01771 0.2507 -0.00937 0.25417 -0.01128 0.26643 C -0.01319 0.27868 0.00191 0.31037 0.01528 0.32193 C 0.02865 0.33349 0.05556 0.33326 0.0684 0.33558 C 0.08125 0.33789 0.08663 0.33257 0.09254 0.33558 C 0.09844 0.33858 0.10382 0.34089 0.10382 0.35408 C 0.10382 0.36726 0.09219 0.39871 0.09254 0.41467 C 0.09288 0.43063 0.09566 0.44496 0.10643 0.45005 C 0.11719 0.45514 0.13715 0.45005 0.15712 0.4452 " pathEditMode="relative" rAng="0" ptsTypes="aaaaaaaaaaaaaaaaaaaaA">
                                      <p:cBhvr>
                                        <p:cTn id="9" dur="125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0.15712 0.44514 C 0.15903 0.44514 0.16164 0.44375 0.16962 0.44282 C 0.17778 0.4419 0.19115 0.43611 0.20643 0.44005 C 0.22153 0.44421 0.24393 0.47222 0.26077 0.46736 C 0.27778 0.46296 0.29931 0.43426 0.30712 0.41296 C 0.31684 0.39421 0.3125 0.38217 0.30851 0.33727 C 0.30452 0.29236 0.24844 0.16111 0.28316 0.14444 C 0.35122 0.07986 0.45313 0.29514 0.51667 0.23657 C 0.58646 0.17037 0.44914 0.07268 0.52379 0.00046 C 0.58785 -0.06019 0.61927 0.06342 0.67778 0.00903 C 0.73351 -0.04468 0.6507 -0.11065 0.69966 -0.15972 C 0.73108 -0.18681 0.76615 -0.20394 0.77813 -0.19097 " pathEditMode="relative" rAng="0" ptsTypes="faaafaffffff">
                                      <p:cBhvr>
                                        <p:cTn id="11" dur="12000" fill="hold"/>
                                        <p:tgtEl>
                                          <p:spTgt spid="961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" y="-31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0.00208 C 0.03091 -0.0007 0.06198 -0.00301 0.07205 0.01064 C 0.08212 0.02428 0.06875 0.04833 0.06077 0.08487 C 0.05278 0.12141 0.02795 0.18756 0.02396 0.23127 C 0.01997 0.27474 0.02761 0.32423 0.03664 0.34597 C 0.04566 0.36748 0.05764 0.37396 0.07848 0.36008 C 0.09931 0.34644 0.13056 0.30435 0.16198 0.26249 " pathEditMode="relative" rAng="0" ptsTypes="aaaaaaA">
                                      <p:cBhvr>
                                        <p:cTn id="13" dur="9000" fill="hold"/>
                                        <p:tgtEl>
                                          <p:spTgt spid="9615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18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1.94444E-6 4.89362E-6 C 0.01684 0.003 0.0342 0.00647 0.04514 0.01341 C 0.0559 0.02035 0.06146 0.02567 0.06441 0.04185 C 0.06753 0.05781 0.06024 0.08903 0.06302 0.11031 C 0.06545 0.13182 0.0743 0.15656 0.0809 0.17067 C 0.08767 0.18455 0.08889 0.18848 0.10295 0.19403 C 0.11701 0.19958 0.14097 0.20189 0.16545 0.20444 " pathEditMode="relative" rAng="0" ptsTypes="aaaaaaA">
                                      <p:cBhvr>
                                        <p:cTn id="15" dur="7500" fill="hold"/>
                                        <p:tgtEl>
                                          <p:spTgt spid="961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0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17" dur="8000" fill="hold"/>
                                        <p:tgtEl>
                                          <p:spTgt spid="961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1.66667E-6 -2.67345E-6 C 0.0309 -0.00162 0.06198 -0.00301 0.07205 0.00509 C 0.08212 0.01318 0.06875 0.02729 0.06077 0.0488 C 0.05278 0.07031 0.02795 0.10916 0.02396 0.13483 C 0.01997 0.1605 0.02761 0.18964 0.03663 0.20236 C 0.04566 0.21508 0.05764 0.21878 0.07847 0.21068 C 0.09931 0.20259 0.13056 0.17784 0.16198 0.15333 " pathEditMode="relative" ptsTypes="aaaaaaA">
                                      <p:cBhvr>
                                        <p:cTn id="19" dur="11000" fill="hold"/>
                                        <p:tgtEl>
                                          <p:spTgt spid="961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3.61111E-6 1.40611E-6 C 0.01614 0.00462 0.03264 0.00971 0.04305 0.02012 C 0.0533 0.03029 0.0585 0.03862 0.06128 0.06244 C 0.06423 0.08649 0.05746 0.13298 0.06007 0.16489 C 0.06232 0.19727 0.07083 0.23427 0.07708 0.25509 C 0.0835 0.2759 0.08472 0.28168 0.09809 0.29024 C 0.11145 0.2981 0.13437 0.30157 0.15764 0.30573 " pathEditMode="relative" rAng="0" ptsTypes="aaaaaaA">
                                      <p:cBhvr>
                                        <p:cTn id="21" dur="8500" fill="hold"/>
                                        <p:tgtEl>
                                          <p:spTgt spid="9615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15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4.44444E-6 -4.07956E-6 C 0.01701 -0.00671 0.0342 -0.01318 0.04427 -0.00832 C 0.05434 -0.00347 0.05659 0.01064 0.06076 0.02868 C 0.06493 0.04672 0.07048 0.08025 0.06961 0.09968 C 0.06875 0.1191 0.06076 0.1309 0.05555 0.14501 C 0.05034 0.15911 0.03593 0.17692 0.03784 0.18386 C 0.03975 0.1908 0.05694 0.19612 0.06701 0.18733 C 0.07708 0.17854 0.08437 0.1235 0.09861 0.13159 C 0.11284 0.13969 0.13229 0.18779 0.15191 0.23612 " pathEditMode="relative" ptsTypes="aaaaaaaaA">
                                      <p:cBhvr>
                                        <p:cTn id="23" dur="10000" fill="hold"/>
                                        <p:tgtEl>
                                          <p:spTgt spid="961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61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1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6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Условие выполнения перехода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43508" y="656692"/>
            <a:ext cx="882098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Частично-определённые отображения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  и 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задают состояния входящих и выходящих дуг вершины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Отображение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каждой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непустой входящей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дуге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ставит в соответствие сообщение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находящееся на этой дуге.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Отображение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каждой 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непустой выходящей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дуге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ставит в соответствие сообщение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находящееся на этой дуге.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Множества потенциальных стимулов и потенциальных реакций:</a:t>
            </a:r>
          </a:p>
          <a:p>
            <a:pPr>
              <a:lnSpc>
                <a:spcPct val="12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= {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x:I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|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x(i)=x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(i)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= {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y:J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|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(y)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Условие выполнения перехода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:  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&amp;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11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Детерминированный автомат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43508" y="656692"/>
            <a:ext cx="8820980" cy="543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Пресостояние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стимул однозначно определяют реакцию и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постсостояние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перехода: </a:t>
            </a:r>
          </a:p>
          <a:p>
            <a:pPr lvl="1">
              <a:lnSpc>
                <a:spcPct val="120000"/>
              </a:lnSpc>
              <a:spcAft>
                <a:spcPts val="18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s,x,x`,y,y`,t,t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x!y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x!y`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y=y`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t=t`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2) Из одного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пресостояния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нет переходов по разным совместимым стимулам:</a:t>
            </a:r>
          </a:p>
          <a:p>
            <a:pPr>
              <a:spcAft>
                <a:spcPts val="1200"/>
              </a:spcAft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s,x,x`,y,y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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x!y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x`!y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Aft>
                <a:spcPts val="24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где  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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(x`)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 = x`(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выполнены оба требования детерминизма, то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вершины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состояние автомата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состояния входящих дуг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выходящих дуг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однозначно определяют, выполняет ли автомат какой-либо переход, и, если выполняет, то сам переход, т.е. принимаемый стимул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выдаваемую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реакцию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постсостояние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Композиция системы (1)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15516" y="836821"/>
            <a:ext cx="8781699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Состояние системы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= 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частично-определённое отображение, которое для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каждой непустой дуги указывает находящееся на ней сообщение.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Начальное состояние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=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Синхронный режим работы: за 1 такт каждый автомат, 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который может выполнить переход, выполняет его.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Композиция системы (2)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15516" y="836821"/>
            <a:ext cx="8781699" cy="454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Состояние системы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= 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Стимул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допустим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Реакция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допустима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Переход по допустимым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v=1..k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состояние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однозначно определяет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что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однозначно определяет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всех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однозначно определяют</a:t>
            </a:r>
          </a:p>
          <a:p>
            <a:pPr>
              <a:lnSpc>
                <a:spcPct val="12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0" i="1" baseline="30000" dirty="0" smtClean="0">
                <a:latin typeface="Times New Roman" pitchFamily="18" charset="0"/>
                <a:cs typeface="Times New Roman" pitchFamily="18" charset="0"/>
              </a:rPr>
              <a:t>^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= 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D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x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y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x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Композиция системы (3)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15516" y="1093612"/>
            <a:ext cx="871296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Замечание 1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Автомат системы не есть «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автомат в вершине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 системы нельзя использовать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как компонент более сложной системы.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Замечание 2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Тройка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s,x,y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однозначно определяет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Такую систему будем называть детерминированной.</a:t>
            </a:r>
          </a:p>
          <a:p>
            <a:pPr>
              <a:lnSpc>
                <a:spcPct val="120000"/>
              </a:lnSpc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Формально, это наблюдаемый недетерминизм.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Композиция системы и теста будет детерминированной.</a:t>
            </a:r>
          </a:p>
          <a:p>
            <a:pPr>
              <a:lnSpc>
                <a:spcPct val="120000"/>
              </a:lnSpc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Замечание 3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 Приём тестом реакции от системы как дополнительное тестовое воздействие на систему.</a:t>
            </a:r>
          </a:p>
          <a:p>
            <a:pPr>
              <a:lnSpc>
                <a:spcPct val="120000"/>
              </a:lnSpc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Наблюдаемый недетерминизм кажущийся.</a:t>
            </a:r>
            <a:endParaRPr lang="ru-RU" sz="24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Тест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71500" y="692696"/>
            <a:ext cx="9203289" cy="5660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Композиция системы и теста: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x!y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&amp; s`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y!x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Euclid Math One"/>
              </a:rPr>
              <a:t>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ss`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допустимый стимул,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допустимая реакция.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детерминирован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в каждом состоянии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s`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не более одного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перехода по паре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y!x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Композиция детерминированных системы и теста детерминирована: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каждом состоянии не более одного перехода.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Тестовая последовательность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),...,(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системе маршрут: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‑1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тесте маршрут: 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ru-RU" sz="2400" b="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Детерминированный тест состоит из одного такого маршрута.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067944" y="1160748"/>
            <a:ext cx="1404156" cy="641685"/>
            <a:chOff x="4067944" y="1556792"/>
            <a:chExt cx="1404156" cy="641685"/>
          </a:xfrm>
        </p:grpSpPr>
        <p:sp>
          <p:nvSpPr>
            <p:cNvPr id="8" name="Левая фигурная скобка 7"/>
            <p:cNvSpPr/>
            <p:nvPr/>
          </p:nvSpPr>
          <p:spPr bwMode="auto">
            <a:xfrm rot="16200000">
              <a:off x="4608004" y="1016732"/>
              <a:ext cx="288032" cy="1368152"/>
            </a:xfrm>
            <a:prstGeom prst="leftBrac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3948" y="1736812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система</a:t>
              </a:r>
              <a:endParaRPr lang="ru-RU" sz="2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832140" y="1160748"/>
            <a:ext cx="1404156" cy="641685"/>
            <a:chOff x="4067944" y="1556792"/>
            <a:chExt cx="1404156" cy="641685"/>
          </a:xfrm>
        </p:grpSpPr>
        <p:sp>
          <p:nvSpPr>
            <p:cNvPr id="12" name="Левая фигурная скобка 11"/>
            <p:cNvSpPr/>
            <p:nvPr/>
          </p:nvSpPr>
          <p:spPr bwMode="auto">
            <a:xfrm rot="16200000">
              <a:off x="4608004" y="1016732"/>
              <a:ext cx="288032" cy="1368152"/>
            </a:xfrm>
            <a:prstGeom prst="leftBrac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03948" y="1736812"/>
              <a:ext cx="13681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тест</a:t>
              </a:r>
              <a:endParaRPr lang="ru-RU" sz="24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Тестовые проверки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647564" y="1196752"/>
            <a:ext cx="8172908" cy="388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 каждом такте проверяется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постсостояние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системы. 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система детерминирована,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постсостояние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однозначно определяется тестовой последовательностью.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Для каждого автомата в системе проверяется: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постсостояние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приём стимула (с каких дуг приняты сообщения),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выдача реакции  (на какие дуги какие выданы сообщения).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Покрытие переходов. Прогон теста. Полнота.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79512" y="836821"/>
            <a:ext cx="882344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Прогон теста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покрывает множество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переходов компонентов. 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детерминированной системе это множество одно и то же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при разных прогонах данного теста (с рестартом между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прогонами), поэтому тест достаточно прогонять один раз. 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Конечные наборы тестов.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После прогона теста – рестарт системы и прогон следующего теста из набора.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Набор тестов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покрывает множество переходов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{ 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|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18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Набор тестов для компонентов системы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полный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если он покрывает все переходы всех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компонентов, достижимые при работе компонентов в системе.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Алгоритм фильтрации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79512" y="836821"/>
            <a:ext cx="8823441" cy="543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Система автоматов вполне определена: в каждом состоянии есть переход по каждой паре допустимых стимула и реакции. </a:t>
            </a:r>
          </a:p>
          <a:p>
            <a:pPr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Ошибка = неверное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постсостояние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системы при переходе по допустимому стимулу и допустимой реакции. </a:t>
            </a:r>
          </a:p>
          <a:p>
            <a:pPr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Генерируем полный набор тестов для композиционного автомата системы и применяем процедуру фильтрации: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:=1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T:=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P:=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множество всех переходов всех компонентов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2. Генерируем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тест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 Вычисляем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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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 := T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 {T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}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P := P \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P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3.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Если не все тесты сгенерированы, то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:=i+1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и п.2.</a:t>
            </a:r>
          </a:p>
          <a:p>
            <a:pPr>
              <a:spcAft>
                <a:spcPts val="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Иначе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полный набор тестов для компонентов системы,</a:t>
            </a:r>
          </a:p>
          <a:p>
            <a:pPr>
              <a:spcAft>
                <a:spcPts val="18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– множество недостижимых переходов.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19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Пример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7" name="Группа 66"/>
          <p:cNvGrpSpPr/>
          <p:nvPr/>
        </p:nvGrpSpPr>
        <p:grpSpPr>
          <a:xfrm>
            <a:off x="503548" y="836712"/>
            <a:ext cx="8208912" cy="4015090"/>
            <a:chOff x="503548" y="836712"/>
            <a:chExt cx="8208912" cy="4015090"/>
          </a:xfrm>
        </p:grpSpPr>
        <p:sp>
          <p:nvSpPr>
            <p:cNvPr id="3128" name="AutoShape 56"/>
            <p:cNvSpPr>
              <a:spLocks noChangeAspect="1" noChangeArrowheads="1" noTextEdit="1"/>
            </p:cNvSpPr>
            <p:nvPr/>
          </p:nvSpPr>
          <p:spPr bwMode="auto">
            <a:xfrm>
              <a:off x="503548" y="836712"/>
              <a:ext cx="8208912" cy="401509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6" name="AutoShape 54"/>
            <p:cNvSpPr>
              <a:spLocks noChangeArrowheads="1"/>
            </p:cNvSpPr>
            <p:nvPr/>
          </p:nvSpPr>
          <p:spPr bwMode="auto">
            <a:xfrm>
              <a:off x="1574498" y="1991178"/>
              <a:ext cx="388044" cy="3856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5" name="AutoShape 53"/>
            <p:cNvSpPr>
              <a:spLocks noChangeArrowheads="1"/>
            </p:cNvSpPr>
            <p:nvPr/>
          </p:nvSpPr>
          <p:spPr bwMode="auto">
            <a:xfrm>
              <a:off x="2613536" y="1991178"/>
              <a:ext cx="388044" cy="3856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4" name="AutoShape 52"/>
            <p:cNvSpPr>
              <a:spLocks noChangeArrowheads="1"/>
            </p:cNvSpPr>
            <p:nvPr/>
          </p:nvSpPr>
          <p:spPr bwMode="auto">
            <a:xfrm>
              <a:off x="3784049" y="1991178"/>
              <a:ext cx="388044" cy="3856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3" name="AutoShape 51"/>
            <p:cNvSpPr>
              <a:spLocks noChangeArrowheads="1"/>
            </p:cNvSpPr>
            <p:nvPr/>
          </p:nvSpPr>
          <p:spPr bwMode="auto">
            <a:xfrm>
              <a:off x="4959668" y="2001395"/>
              <a:ext cx="252739" cy="35247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...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2" name="AutoShape 50"/>
            <p:cNvSpPr>
              <a:spLocks noChangeArrowheads="1"/>
            </p:cNvSpPr>
            <p:nvPr/>
          </p:nvSpPr>
          <p:spPr bwMode="auto">
            <a:xfrm>
              <a:off x="6091888" y="1989901"/>
              <a:ext cx="388044" cy="38567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1" name="AutoShape 49"/>
            <p:cNvSpPr>
              <a:spLocks noChangeShapeType="1"/>
            </p:cNvSpPr>
            <p:nvPr/>
          </p:nvSpPr>
          <p:spPr bwMode="auto">
            <a:xfrm>
              <a:off x="1962541" y="2184015"/>
              <a:ext cx="650994" cy="12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0" name="AutoShape 48"/>
            <p:cNvSpPr>
              <a:spLocks noChangeShapeType="1"/>
            </p:cNvSpPr>
            <p:nvPr/>
          </p:nvSpPr>
          <p:spPr bwMode="auto">
            <a:xfrm>
              <a:off x="3001579" y="2184015"/>
              <a:ext cx="782470" cy="12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9" name="AutoShape 47"/>
            <p:cNvSpPr>
              <a:spLocks noChangeShapeType="1"/>
            </p:cNvSpPr>
            <p:nvPr/>
          </p:nvSpPr>
          <p:spPr bwMode="auto">
            <a:xfrm>
              <a:off x="4172093" y="2184015"/>
              <a:ext cx="783746" cy="51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8" name="AutoShape 46"/>
            <p:cNvSpPr>
              <a:spLocks noChangeShapeType="1"/>
            </p:cNvSpPr>
            <p:nvPr/>
          </p:nvSpPr>
          <p:spPr bwMode="auto">
            <a:xfrm flipV="1">
              <a:off x="5324736" y="2182738"/>
              <a:ext cx="767152" cy="63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7" name="AutoShape 45"/>
            <p:cNvSpPr>
              <a:spLocks noChangeArrowheads="1"/>
            </p:cNvSpPr>
            <p:nvPr/>
          </p:nvSpPr>
          <p:spPr bwMode="auto">
            <a:xfrm>
              <a:off x="7270060" y="2000117"/>
              <a:ext cx="40847" cy="33331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6" name="AutoShape 44"/>
            <p:cNvSpPr>
              <a:spLocks noChangeShapeType="1"/>
            </p:cNvSpPr>
            <p:nvPr/>
          </p:nvSpPr>
          <p:spPr bwMode="auto">
            <a:xfrm>
              <a:off x="6479932" y="2182738"/>
              <a:ext cx="787576" cy="38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5" name="AutoShape 43"/>
            <p:cNvSpPr>
              <a:spLocks noChangeArrowheads="1"/>
            </p:cNvSpPr>
            <p:nvPr/>
          </p:nvSpPr>
          <p:spPr bwMode="auto">
            <a:xfrm>
              <a:off x="606941" y="2000117"/>
              <a:ext cx="40847" cy="33331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none" lIns="18000" tIns="10800" rIns="18000" bIns="1080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4" name="AutoShape 42"/>
            <p:cNvSpPr>
              <a:spLocks noChangeShapeType="1"/>
            </p:cNvSpPr>
            <p:nvPr/>
          </p:nvSpPr>
          <p:spPr bwMode="auto">
            <a:xfrm flipV="1">
              <a:off x="909462" y="2184015"/>
              <a:ext cx="665035" cy="25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2" name="AutoShape 40"/>
            <p:cNvSpPr>
              <a:spLocks noChangeShapeType="1"/>
            </p:cNvSpPr>
            <p:nvPr/>
          </p:nvSpPr>
          <p:spPr bwMode="auto">
            <a:xfrm flipH="1">
              <a:off x="2807558" y="1273468"/>
              <a:ext cx="8935" cy="7177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9" name="AutoShape 37"/>
            <p:cNvSpPr>
              <a:spLocks noChangeShapeType="1"/>
            </p:cNvSpPr>
            <p:nvPr/>
          </p:nvSpPr>
          <p:spPr bwMode="auto">
            <a:xfrm flipH="1">
              <a:off x="3978071" y="1273468"/>
              <a:ext cx="20423" cy="7177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8" name="AutoShape 36"/>
            <p:cNvSpPr>
              <a:spLocks noChangeShapeType="1"/>
            </p:cNvSpPr>
            <p:nvPr/>
          </p:nvSpPr>
          <p:spPr bwMode="auto">
            <a:xfrm flipH="1">
              <a:off x="6285910" y="1273468"/>
              <a:ext cx="2553" cy="7164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7" name="Text Box 35"/>
            <p:cNvSpPr txBox="1">
              <a:spLocks noChangeArrowheads="1"/>
            </p:cNvSpPr>
            <p:nvPr/>
          </p:nvSpPr>
          <p:spPr bwMode="auto">
            <a:xfrm>
              <a:off x="1107313" y="1837930"/>
              <a:ext cx="213169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0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6" name="Text Box 34"/>
            <p:cNvSpPr txBox="1">
              <a:spLocks noChangeArrowheads="1"/>
            </p:cNvSpPr>
            <p:nvPr/>
          </p:nvSpPr>
          <p:spPr bwMode="auto">
            <a:xfrm>
              <a:off x="2085081" y="1831545"/>
              <a:ext cx="213169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3205813" y="1831545"/>
              <a:ext cx="213169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4307398" y="1822606"/>
              <a:ext cx="213169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3" name="Text Box 31"/>
            <p:cNvSpPr txBox="1">
              <a:spLocks noChangeArrowheads="1"/>
            </p:cNvSpPr>
            <p:nvPr/>
          </p:nvSpPr>
          <p:spPr bwMode="auto">
            <a:xfrm>
              <a:off x="5365583" y="1809835"/>
              <a:ext cx="202957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6344627" y="1373079"/>
              <a:ext cx="202957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4032959" y="1378187"/>
              <a:ext cx="213169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856063" y="1380741"/>
              <a:ext cx="213169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8" name="AutoShape 26"/>
            <p:cNvSpPr>
              <a:spLocks noChangeShapeType="1"/>
            </p:cNvSpPr>
            <p:nvPr/>
          </p:nvSpPr>
          <p:spPr bwMode="auto">
            <a:xfrm flipH="1">
              <a:off x="1768519" y="1267083"/>
              <a:ext cx="14041" cy="7240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7" name="Text Box 25"/>
            <p:cNvSpPr txBox="1">
              <a:spLocks noChangeArrowheads="1"/>
            </p:cNvSpPr>
            <p:nvPr/>
          </p:nvSpPr>
          <p:spPr bwMode="auto">
            <a:xfrm>
              <a:off x="1822131" y="1374356"/>
              <a:ext cx="213169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b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7688739" y="1836653"/>
              <a:ext cx="824593" cy="615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граф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связей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6648425" y="1803450"/>
              <a:ext cx="403361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</a:t>
              </a:r>
              <a:r>
                <a:rPr kumimoji="0" lang="en-US" sz="2000" b="0" i="1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k+1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6" name="Группа 65"/>
            <p:cNvGrpSpPr/>
            <p:nvPr/>
          </p:nvGrpSpPr>
          <p:grpSpPr>
            <a:xfrm>
              <a:off x="1330693" y="2780928"/>
              <a:ext cx="7234974" cy="1750855"/>
              <a:chOff x="1330693" y="3104778"/>
              <a:chExt cx="7234974" cy="1750855"/>
            </a:xfrm>
          </p:grpSpPr>
          <p:sp>
            <p:nvSpPr>
              <p:cNvPr id="3127" name="Text Box 55"/>
              <p:cNvSpPr txBox="1">
                <a:spLocks noChangeArrowheads="1"/>
              </p:cNvSpPr>
              <p:nvPr/>
            </p:nvSpPr>
            <p:spPr bwMode="auto">
              <a:xfrm>
                <a:off x="7299419" y="3289952"/>
                <a:ext cx="1266248" cy="923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36000" tIns="0" rIns="3600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граф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переходов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автомата</a:t>
                </a: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en-US" sz="2000" b="1" i="1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96" name="AutoShape 24"/>
              <p:cNvSpPr>
                <a:spLocks noChangeArrowheads="1"/>
              </p:cNvSpPr>
              <p:nvPr/>
            </p:nvSpPr>
            <p:spPr bwMode="auto">
              <a:xfrm>
                <a:off x="5308142" y="4003831"/>
                <a:ext cx="252739" cy="352470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vert="horz" wrap="none" lIns="18000" tIns="10800" rIns="18000" bIns="1080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...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95" name="AutoShape 23"/>
              <p:cNvSpPr>
                <a:spLocks noChangeShapeType="1"/>
              </p:cNvSpPr>
              <p:nvPr/>
            </p:nvSpPr>
            <p:spPr bwMode="auto">
              <a:xfrm>
                <a:off x="1629385" y="4187728"/>
                <a:ext cx="1046697" cy="12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94" name="AutoShape 22"/>
              <p:cNvSpPr>
                <a:spLocks noChangeShapeType="1"/>
              </p:cNvSpPr>
              <p:nvPr/>
            </p:nvSpPr>
            <p:spPr bwMode="auto">
              <a:xfrm>
                <a:off x="2974774" y="4187728"/>
                <a:ext cx="1035209" cy="127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93" name="AutoShape 21"/>
              <p:cNvSpPr>
                <a:spLocks noChangeShapeType="1"/>
              </p:cNvSpPr>
              <p:nvPr/>
            </p:nvSpPr>
            <p:spPr bwMode="auto">
              <a:xfrm>
                <a:off x="4308674" y="4187728"/>
                <a:ext cx="995638" cy="383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92" name="AutoShape 20"/>
              <p:cNvSpPr>
                <a:spLocks noChangeShapeType="1"/>
              </p:cNvSpPr>
              <p:nvPr/>
            </p:nvSpPr>
            <p:spPr bwMode="auto">
              <a:xfrm flipV="1">
                <a:off x="5673209" y="4185174"/>
                <a:ext cx="1036485" cy="63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91" name="AutoShape 19"/>
              <p:cNvSpPr>
                <a:spLocks noChangeShapeType="1"/>
              </p:cNvSpPr>
              <p:nvPr/>
            </p:nvSpPr>
            <p:spPr bwMode="auto">
              <a:xfrm rot="16200000" flipH="1" flipV="1">
                <a:off x="4233361" y="1237739"/>
                <a:ext cx="7662" cy="5514305"/>
              </a:xfrm>
              <a:prstGeom prst="curvedConnector3">
                <a:avLst>
                  <a:gd name="adj1" fmla="val -600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90" name="AutoShape 18"/>
              <p:cNvSpPr>
                <a:spLocks noChangeArrowheads="1"/>
              </p:cNvSpPr>
              <p:nvPr/>
            </p:nvSpPr>
            <p:spPr bwMode="auto">
              <a:xfrm>
                <a:off x="2678635" y="4001277"/>
                <a:ext cx="182534" cy="34608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18000" tIns="10800" rIns="18000" bIns="1080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1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9" name="AutoShape 17"/>
              <p:cNvSpPr>
                <a:spLocks noChangeArrowheads="1"/>
              </p:cNvSpPr>
              <p:nvPr/>
            </p:nvSpPr>
            <p:spPr bwMode="auto">
              <a:xfrm>
                <a:off x="4012535" y="4001277"/>
                <a:ext cx="182534" cy="34608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18000" tIns="10800" rIns="18000" bIns="1080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8" name="AutoShape 16"/>
              <p:cNvSpPr>
                <a:spLocks noChangeArrowheads="1"/>
              </p:cNvSpPr>
              <p:nvPr/>
            </p:nvSpPr>
            <p:spPr bwMode="auto">
              <a:xfrm>
                <a:off x="1333247" y="4001277"/>
                <a:ext cx="182534" cy="34608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18000" tIns="10800" rIns="18000" bIns="1080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0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7" name="Text Box 15"/>
              <p:cNvSpPr txBox="1">
                <a:spLocks noChangeArrowheads="1"/>
              </p:cNvSpPr>
              <p:nvPr/>
            </p:nvSpPr>
            <p:spPr bwMode="auto">
              <a:xfrm>
                <a:off x="3564498" y="3104778"/>
                <a:ext cx="1490905" cy="307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?(a</a:t>
                </a:r>
                <a:r>
                  <a:rPr kumimoji="0" lang="en-US" sz="20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,1)!(a</a:t>
                </a:r>
                <a:r>
                  <a:rPr kumimoji="0" lang="en-US" sz="20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i+1</a:t>
                </a: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,1)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6" name="AutoShape 14"/>
              <p:cNvSpPr>
                <a:spLocks noChangeArrowheads="1"/>
              </p:cNvSpPr>
              <p:nvPr/>
            </p:nvSpPr>
            <p:spPr bwMode="auto">
              <a:xfrm>
                <a:off x="6709695" y="3991061"/>
                <a:ext cx="458249" cy="36524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18000" tIns="10800" rIns="18000" bIns="1080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n</a:t>
                </a:r>
                <a:r>
                  <a:rPr kumimoji="0" lang="en-US" sz="20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-1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85" name="Text Box 13"/>
              <p:cNvSpPr txBox="1">
                <a:spLocks noChangeArrowheads="1"/>
              </p:cNvSpPr>
              <p:nvPr/>
            </p:nvSpPr>
            <p:spPr bwMode="auto">
              <a:xfrm>
                <a:off x="1621727" y="3864631"/>
                <a:ext cx="999468" cy="307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3600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?(a</a:t>
                </a:r>
                <a:r>
                  <a:rPr kumimoji="0" lang="en-US" sz="20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,1)!</a:t>
                </a: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</a:t>
                </a:r>
              </a:p>
            </p:txBody>
          </p:sp>
          <p:sp>
            <p:nvSpPr>
              <p:cNvPr id="3084" name="Text Box 12"/>
              <p:cNvSpPr txBox="1">
                <a:spLocks noChangeArrowheads="1"/>
              </p:cNvSpPr>
              <p:nvPr/>
            </p:nvSpPr>
            <p:spPr bwMode="auto">
              <a:xfrm>
                <a:off x="2940309" y="3864631"/>
                <a:ext cx="999468" cy="307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3600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?(a</a:t>
                </a:r>
                <a:r>
                  <a:rPr kumimoji="0" lang="en-US" sz="20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,1)!</a:t>
                </a: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</a:t>
                </a:r>
              </a:p>
            </p:txBody>
          </p:sp>
          <p:sp>
            <p:nvSpPr>
              <p:cNvPr id="3083" name="Text Box 11"/>
              <p:cNvSpPr txBox="1">
                <a:spLocks noChangeArrowheads="1"/>
              </p:cNvSpPr>
              <p:nvPr/>
            </p:nvSpPr>
            <p:spPr bwMode="auto">
              <a:xfrm>
                <a:off x="4257616" y="3869739"/>
                <a:ext cx="999468" cy="307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3600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?(a</a:t>
                </a:r>
                <a:r>
                  <a:rPr kumimoji="0" lang="en-US" sz="20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,1)!</a:t>
                </a: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</a:t>
                </a:r>
              </a:p>
            </p:txBody>
          </p:sp>
          <p:sp>
            <p:nvSpPr>
              <p:cNvPr id="3082" name="Text Box 10"/>
              <p:cNvSpPr txBox="1">
                <a:spLocks noChangeArrowheads="1"/>
              </p:cNvSpPr>
              <p:nvPr/>
            </p:nvSpPr>
            <p:spPr bwMode="auto">
              <a:xfrm>
                <a:off x="5597898" y="3862077"/>
                <a:ext cx="999468" cy="307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3600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?(a</a:t>
                </a:r>
                <a:r>
                  <a:rPr kumimoji="0" lang="en-US" sz="2000" b="0" i="1" u="none" strike="noStrike" cap="none" normalizeH="0" baseline="-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,1)!</a:t>
                </a:r>
                <a:r>
                  <a:rPr kumimoji="0" lang="en-US" sz="2000" b="0" i="1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  <a:sym typeface="Symbol" pitchFamily="18" charset="2"/>
                  </a:rPr>
                  <a:t></a:t>
                </a:r>
              </a:p>
            </p:txBody>
          </p:sp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1439193" y="4547861"/>
                <a:ext cx="1490905" cy="307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?(b</a:t>
                </a:r>
                <a:r>
                  <a:rPr kumimoji="0" lang="en-US" sz="20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</a:t>
                </a: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,1)!(a</a:t>
                </a:r>
                <a:r>
                  <a:rPr kumimoji="0" lang="en-US" sz="20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i+1</a:t>
                </a:r>
                <a:r>
                  <a:rPr kumimoji="0" lang="en-US" sz="20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,1)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8" name="AutoShape 6"/>
              <p:cNvSpPr>
                <a:spLocks noChangeShapeType="1"/>
              </p:cNvSpPr>
              <p:nvPr/>
            </p:nvSpPr>
            <p:spPr bwMode="auto">
              <a:xfrm rot="16200000" flipV="1">
                <a:off x="1311502" y="4206920"/>
                <a:ext cx="187728" cy="149346"/>
              </a:xfrm>
              <a:prstGeom prst="curvedConnector4">
                <a:avLst>
                  <a:gd name="adj1" fmla="val -244218"/>
                  <a:gd name="adj2" fmla="val 407694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lg" len="lg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503548" y="836712"/>
              <a:ext cx="7159662" cy="1624426"/>
            </a:xfrm>
            <a:custGeom>
              <a:avLst/>
              <a:gdLst/>
              <a:ahLst/>
              <a:cxnLst>
                <a:cxn ang="0">
                  <a:pos x="268" y="1205"/>
                </a:cxn>
                <a:cxn ang="0">
                  <a:pos x="305" y="1056"/>
                </a:cxn>
                <a:cxn ang="0">
                  <a:pos x="314" y="657"/>
                </a:cxn>
                <a:cxn ang="0">
                  <a:pos x="367" y="446"/>
                </a:cxn>
                <a:cxn ang="0">
                  <a:pos x="545" y="345"/>
                </a:cxn>
                <a:cxn ang="0">
                  <a:pos x="991" y="339"/>
                </a:cxn>
                <a:cxn ang="0">
                  <a:pos x="2753" y="336"/>
                </a:cxn>
                <a:cxn ang="0">
                  <a:pos x="4514" y="321"/>
                </a:cxn>
                <a:cxn ang="0">
                  <a:pos x="5229" y="557"/>
                </a:cxn>
                <a:cxn ang="0">
                  <a:pos x="5306" y="1061"/>
                </a:cxn>
                <a:cxn ang="0">
                  <a:pos x="5407" y="1238"/>
                </a:cxn>
                <a:cxn ang="0">
                  <a:pos x="5580" y="1176"/>
                </a:cxn>
                <a:cxn ang="0">
                  <a:pos x="5551" y="662"/>
                </a:cxn>
                <a:cxn ang="0">
                  <a:pos x="5234" y="105"/>
                </a:cxn>
                <a:cxn ang="0">
                  <a:pos x="4116" y="29"/>
                </a:cxn>
                <a:cxn ang="0">
                  <a:pos x="2186" y="33"/>
                </a:cxn>
                <a:cxn ang="0">
                  <a:pos x="530" y="67"/>
                </a:cxn>
                <a:cxn ang="0">
                  <a:pos x="81" y="393"/>
                </a:cxn>
                <a:cxn ang="0">
                  <a:pos x="45" y="1099"/>
                </a:cxn>
                <a:cxn ang="0">
                  <a:pos x="141" y="1233"/>
                </a:cxn>
                <a:cxn ang="0">
                  <a:pos x="268" y="1205"/>
                </a:cxn>
              </a:cxnLst>
              <a:rect l="0" t="0" r="r" b="b"/>
              <a:pathLst>
                <a:path w="5609" h="1272">
                  <a:moveTo>
                    <a:pt x="268" y="1205"/>
                  </a:moveTo>
                  <a:cubicBezTo>
                    <a:pt x="295" y="1176"/>
                    <a:pt x="297" y="1147"/>
                    <a:pt x="305" y="1056"/>
                  </a:cubicBezTo>
                  <a:cubicBezTo>
                    <a:pt x="313" y="965"/>
                    <a:pt x="304" y="759"/>
                    <a:pt x="314" y="657"/>
                  </a:cubicBezTo>
                  <a:cubicBezTo>
                    <a:pt x="324" y="555"/>
                    <a:pt x="329" y="498"/>
                    <a:pt x="367" y="446"/>
                  </a:cubicBezTo>
                  <a:cubicBezTo>
                    <a:pt x="405" y="394"/>
                    <a:pt x="441" y="363"/>
                    <a:pt x="545" y="345"/>
                  </a:cubicBezTo>
                  <a:cubicBezTo>
                    <a:pt x="649" y="327"/>
                    <a:pt x="623" y="341"/>
                    <a:pt x="991" y="339"/>
                  </a:cubicBezTo>
                  <a:cubicBezTo>
                    <a:pt x="1359" y="337"/>
                    <a:pt x="2166" y="339"/>
                    <a:pt x="2753" y="336"/>
                  </a:cubicBezTo>
                  <a:cubicBezTo>
                    <a:pt x="3340" y="333"/>
                    <a:pt x="4101" y="284"/>
                    <a:pt x="4514" y="321"/>
                  </a:cubicBezTo>
                  <a:cubicBezTo>
                    <a:pt x="4927" y="358"/>
                    <a:pt x="5097" y="434"/>
                    <a:pt x="5229" y="557"/>
                  </a:cubicBezTo>
                  <a:cubicBezTo>
                    <a:pt x="5361" y="680"/>
                    <a:pt x="5276" y="948"/>
                    <a:pt x="5306" y="1061"/>
                  </a:cubicBezTo>
                  <a:cubicBezTo>
                    <a:pt x="5336" y="1174"/>
                    <a:pt x="5361" y="1219"/>
                    <a:pt x="5407" y="1238"/>
                  </a:cubicBezTo>
                  <a:cubicBezTo>
                    <a:pt x="5453" y="1257"/>
                    <a:pt x="5556" y="1272"/>
                    <a:pt x="5580" y="1176"/>
                  </a:cubicBezTo>
                  <a:cubicBezTo>
                    <a:pt x="5604" y="1080"/>
                    <a:pt x="5609" y="840"/>
                    <a:pt x="5551" y="662"/>
                  </a:cubicBezTo>
                  <a:cubicBezTo>
                    <a:pt x="5493" y="484"/>
                    <a:pt x="5473" y="210"/>
                    <a:pt x="5234" y="105"/>
                  </a:cubicBezTo>
                  <a:cubicBezTo>
                    <a:pt x="4995" y="0"/>
                    <a:pt x="4624" y="41"/>
                    <a:pt x="4116" y="29"/>
                  </a:cubicBezTo>
                  <a:cubicBezTo>
                    <a:pt x="3608" y="17"/>
                    <a:pt x="2784" y="27"/>
                    <a:pt x="2186" y="33"/>
                  </a:cubicBezTo>
                  <a:cubicBezTo>
                    <a:pt x="1588" y="39"/>
                    <a:pt x="881" y="7"/>
                    <a:pt x="530" y="67"/>
                  </a:cubicBezTo>
                  <a:cubicBezTo>
                    <a:pt x="179" y="127"/>
                    <a:pt x="162" y="221"/>
                    <a:pt x="81" y="393"/>
                  </a:cubicBezTo>
                  <a:cubicBezTo>
                    <a:pt x="0" y="565"/>
                    <a:pt x="35" y="959"/>
                    <a:pt x="45" y="1099"/>
                  </a:cubicBezTo>
                  <a:cubicBezTo>
                    <a:pt x="55" y="1239"/>
                    <a:pt x="104" y="1215"/>
                    <a:pt x="141" y="1233"/>
                  </a:cubicBezTo>
                  <a:cubicBezTo>
                    <a:pt x="178" y="1251"/>
                    <a:pt x="252" y="1235"/>
                    <a:pt x="268" y="1205"/>
                  </a:cubicBezTo>
                  <a:close/>
                </a:path>
              </a:pathLst>
            </a:custGeom>
            <a:solidFill>
              <a:srgbClr val="D8D8D8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3306653" y="896734"/>
              <a:ext cx="1253483" cy="30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окружение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51520" y="4797152"/>
            <a:ext cx="8717708" cy="149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Число состояний системы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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…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i="1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Все переходы всех автоматов можно покрыть за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+n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+…+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n=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…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то имеем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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="0" i="1" baseline="30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32340" y="98072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 = {1}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8620"/>
            <a:ext cx="8748712" cy="104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Постановка задачи: </a:t>
            </a:r>
          </a:p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тестирование составных систем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03548" y="1560852"/>
            <a:ext cx="82449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Большинство сложных, особенно распределённых, систем представляет собой набор взаимодействующих компонентов. 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этом докладе компоненты моделируются конечными автоматами, а взаимодействие – обменом сообщениями между автоматами.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20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Недостатки и нерешённые проблемы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467543" y="1034147"/>
            <a:ext cx="828092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Композиционный автомат системы нельзя использовать как компонент более сложной системы.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Дуга – очередь длины 1. Очереди другой длины, очереди с приоритетами, стек и более общие модели буферизации.</a:t>
            </a:r>
          </a:p>
          <a:p>
            <a:pPr marL="457200" indent="-457200" algn="just">
              <a:spcAft>
                <a:spcPts val="1200"/>
              </a:spcAft>
              <a:buAutoNum type="arabicPeriod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 в вершине не моделирует условный приём и условную выдачу сообщений (например, приём по приоритету, выдача части сообщений, и др.).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4081135"/>
            <a:ext cx="8280921" cy="1508105"/>
          </a:xfrm>
          <a:prstGeom prst="rect">
            <a:avLst/>
          </a:prstGeom>
          <a:solidFill>
            <a:srgbClr val="F3EBC9"/>
          </a:solidFill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1200"/>
              </a:spcAft>
              <a:buFont typeface="+mj-lt"/>
              <a:buAutoNum type="arabicPeriod" startAt="4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Фильтрация не даёт оптимальный полный набор тестов.</a:t>
            </a:r>
          </a:p>
          <a:p>
            <a:pPr marL="457200" indent="-457200" algn="just">
              <a:spcAft>
                <a:spcPts val="1200"/>
              </a:spcAft>
              <a:buAutoNum type="arabicPeriod" startAt="4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Недетерминированные автоматы.</a:t>
            </a:r>
          </a:p>
          <a:p>
            <a:pPr marL="457200" indent="-457200" algn="just">
              <a:spcAft>
                <a:spcPts val="1200"/>
              </a:spcAft>
              <a:buAutoNum type="arabicPeriod" startAt="4"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конформности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CC7CF-713B-4C77-9267-538C5C5D2D17}" type="slidenum">
              <a:rPr lang="ru-RU" smtClean="0"/>
              <a:pPr/>
              <a:t>21</a:t>
            </a:fld>
            <a:endParaRPr lang="ru-RU" smtClean="0"/>
          </a:p>
        </p:txBody>
      </p:sp>
      <p:pic>
        <p:nvPicPr>
          <p:cNvPr id="47107" name="Picture 2" descr="end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6636" name="Text Box 156"/>
          <p:cNvSpPr txBox="1">
            <a:spLocks noChangeArrowheads="1"/>
          </p:cNvSpPr>
          <p:nvPr/>
        </p:nvSpPr>
        <p:spPr bwMode="auto">
          <a:xfrm>
            <a:off x="684213" y="657225"/>
            <a:ext cx="5797550" cy="682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2000" tIns="36000" rIns="72000" bIns="360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grpSp>
        <p:nvGrpSpPr>
          <p:cNvPr id="47109" name="Group 180"/>
          <p:cNvGrpSpPr>
            <a:grpSpLocks/>
          </p:cNvGrpSpPr>
          <p:nvPr/>
        </p:nvGrpSpPr>
        <p:grpSpPr bwMode="auto">
          <a:xfrm>
            <a:off x="0" y="0"/>
            <a:ext cx="9144000" cy="6865938"/>
            <a:chOff x="0" y="0"/>
            <a:chExt cx="5760" cy="4325"/>
          </a:xfrm>
        </p:grpSpPr>
        <p:sp>
          <p:nvSpPr>
            <p:cNvPr id="47117" name="Text Box 181"/>
            <p:cNvSpPr txBox="1">
              <a:spLocks noChangeArrowheads="1"/>
            </p:cNvSpPr>
            <p:nvPr/>
          </p:nvSpPr>
          <p:spPr bwMode="auto">
            <a:xfrm>
              <a:off x="3865" y="4114"/>
              <a:ext cx="1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just">
                <a:spcBef>
                  <a:spcPct val="50000"/>
                </a:spcBef>
              </a:pPr>
              <a:endParaRPr lang="ru-RU" sz="1600" b="0">
                <a:solidFill>
                  <a:srgbClr val="567F9E"/>
                </a:solidFill>
              </a:endParaRPr>
            </a:p>
          </p:txBody>
        </p:sp>
        <p:grpSp>
          <p:nvGrpSpPr>
            <p:cNvPr id="47118" name="Group 182"/>
            <p:cNvGrpSpPr>
              <a:grpSpLocks/>
            </p:cNvGrpSpPr>
            <p:nvPr/>
          </p:nvGrpSpPr>
          <p:grpSpPr bwMode="auto">
            <a:xfrm>
              <a:off x="0" y="0"/>
              <a:ext cx="5760" cy="4325"/>
              <a:chOff x="0" y="0"/>
              <a:chExt cx="5760" cy="4325"/>
            </a:xfrm>
          </p:grpSpPr>
          <p:grpSp>
            <p:nvGrpSpPr>
              <p:cNvPr id="47119" name="Group 183"/>
              <p:cNvGrpSpPr>
                <a:grpSpLocks/>
              </p:cNvGrpSpPr>
              <p:nvPr/>
            </p:nvGrpSpPr>
            <p:grpSpPr bwMode="auto">
              <a:xfrm>
                <a:off x="0" y="0"/>
                <a:ext cx="5760" cy="4325"/>
                <a:chOff x="0" y="0"/>
                <a:chExt cx="5760" cy="4325"/>
              </a:xfrm>
            </p:grpSpPr>
            <p:sp>
              <p:nvSpPr>
                <p:cNvPr id="47121" name="Rectangle 184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-2132" y="2159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122" name="Rectangle 185"/>
                <p:cNvSpPr>
                  <a:spLocks noChangeArrowheads="1"/>
                </p:cNvSpPr>
                <p:nvPr/>
              </p:nvSpPr>
              <p:spPr bwMode="auto">
                <a:xfrm flipH="1" flipV="1">
                  <a:off x="0" y="50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123" name="Rectangle 186"/>
                <p:cNvSpPr>
                  <a:spLocks noChangeArrowheads="1"/>
                </p:cNvSpPr>
                <p:nvPr/>
              </p:nvSpPr>
              <p:spPr bwMode="auto">
                <a:xfrm>
                  <a:off x="0" y="4274"/>
                  <a:ext cx="576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124" name="Rectangle 187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3550" y="2154"/>
                  <a:ext cx="4320" cy="11"/>
                </a:xfrm>
                <a:prstGeom prst="rect">
                  <a:avLst/>
                </a:prstGeom>
                <a:gradFill rotWithShape="1">
                  <a:gsLst>
                    <a:gs pos="0">
                      <a:srgbClr val="7FA9D3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125" name="Text Box 188"/>
                <p:cNvSpPr txBox="1">
                  <a:spLocks noChangeArrowheads="1"/>
                </p:cNvSpPr>
                <p:nvPr/>
              </p:nvSpPr>
              <p:spPr bwMode="auto">
                <a:xfrm>
                  <a:off x="147" y="4115"/>
                  <a:ext cx="2415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 anchor="b"/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 b="0">
                      <a:solidFill>
                        <a:schemeClr val="bg1"/>
                      </a:solidFill>
                    </a:rPr>
                    <a:t>Игорь Борисович Бурдонов </a:t>
                  </a:r>
                  <a:r>
                    <a:rPr lang="en-US" sz="1600" b="0">
                      <a:solidFill>
                        <a:schemeClr val="bg1"/>
                      </a:solidFill>
                    </a:rPr>
                    <a:t>&amp;</a:t>
                  </a:r>
                  <a:r>
                    <a:rPr lang="ru-RU" sz="1600" b="0">
                      <a:solidFill>
                        <a:schemeClr val="bg1"/>
                      </a:solidFill>
                    </a:rPr>
                    <a:t> Александр Сергеевич Косачев,   ИСП РАН</a:t>
                  </a:r>
                </a:p>
              </p:txBody>
            </p:sp>
            <p:sp>
              <p:nvSpPr>
                <p:cNvPr id="47126" name="Text Box 189"/>
                <p:cNvSpPr txBox="1">
                  <a:spLocks noChangeArrowheads="1"/>
                </p:cNvSpPr>
                <p:nvPr/>
              </p:nvSpPr>
              <p:spPr bwMode="auto">
                <a:xfrm>
                  <a:off x="68" y="30"/>
                  <a:ext cx="5602" cy="17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b="0" dirty="0" smtClean="0">
                      <a:solidFill>
                        <a:schemeClr val="bg1"/>
                      </a:solidFill>
                      <a:latin typeface="Times New Roman" pitchFamily="18" charset="0"/>
                    </a:rPr>
                    <a:t>Тестирование системы автоматов с буферизацией сообщений</a:t>
                  </a:r>
                  <a:endParaRPr lang="ru-RU" b="0" dirty="0">
                    <a:solidFill>
                      <a:schemeClr val="bg1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7120" name="Text Box 190"/>
              <p:cNvSpPr txBox="1">
                <a:spLocks noChangeArrowheads="1"/>
              </p:cNvSpPr>
              <p:nvPr/>
            </p:nvSpPr>
            <p:spPr bwMode="auto">
              <a:xfrm>
                <a:off x="5443" y="3962"/>
                <a:ext cx="1" cy="13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endParaRPr lang="ru-RU" sz="1400" b="0"/>
              </a:p>
            </p:txBody>
          </p:sp>
        </p:grpSp>
      </p:grpSp>
      <p:pic>
        <p:nvPicPr>
          <p:cNvPr id="16" name="Picture 12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2816225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3" descr="ptic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5900" y="3176588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 descr="ptica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80975" y="2636838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5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7488" y="2995613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 descr="ptica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413" y="3355975"/>
            <a:ext cx="12382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7" descr="ptica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17488" y="2816225"/>
            <a:ext cx="142875" cy="1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8" descr="ptica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975" y="2584450"/>
            <a:ext cx="17145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C 0.02066 -0.00903 0.04236 -0.01782 0.07639 -0.02708 C 0.11042 -0.03634 0.12274 -0.04815 0.20347 -0.05579 C 0.28385 -0.06343 0.47656 -0.07546 0.56198 -0.07269 C 0.64722 -0.06991 0.70313 -0.05093 0.71493 -0.03889 C 0.72622 -0.02685 0.6842 -0.01181 0.62917 3.7037E-7 C 0.575 0.01181 0.41719 0.01458 0.38351 0.03194 C 0.34913 0.04931 0.36684 0.09051 0.42517 0.10463 C 0.48385 0.11875 0.58629 0.10741 0.73108 0.11643 C 0.87569 0.12546 1.28194 0.13634 1.29358 0.15833 C 1.30486 0.18032 0.96788 0.23287 0.79983 0.24768 C 0.63194 0.2625 0.39254 0.24768 0.28889 0.24768 C 0.18455 0.24768 0.23958 0.24468 0.17899 0.24768 C 0.1184 0.25069 -0.06267 0.25417 -0.07569 0.26643 C -0.08889 0.2787 0.0125 0.31042 0.10156 0.32199 C 0.19184 0.33356 0.37292 0.33333 0.4592 0.33565 C 0.54531 0.33796 0.5816 0.33264 0.62118 0.33565 C 0.66076 0.33866 0.69688 0.34097 0.69688 0.35417 C 0.69688 0.36736 0.6191 0.39861 0.62118 0.41458 C 0.62361 0.43056 0.64219 0.44491 0.71493 0.45 C 0.78663 0.45509 0.92153 0.45 1.0559 0.44514 " pathEditMode="relative" rAng="0" ptsTypes="aaaaaaaaaaaaaaaaaaaaA">
                                      <p:cBhvr>
                                        <p:cTn id="12" dur="125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8" y="19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0" presetClass="path" presetSubtype="0" decel="50000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animMotion origin="layout" path="M -0.07621 0.45556 C -0.07257 0.45556 -0.06805 0.45417 -0.05312 0.45301 C -0.03784 0.45208 -0.01336 0.4456 0.01441 0.45 C 0.04236 0.45463 0.08334 0.48681 0.11424 0.48125 C 0.14549 0.47616 0.18507 0.44352 0.19966 0.41898 C 0.21736 0.39745 0.20938 0.38356 0.20209 0.33194 C 0.19462 0.28079 0.09167 0.13032 0.15556 0.11111 C 0.28073 0.03704 0.46823 0.2838 0.5849 0.21667 C 0.71355 0.14097 0.46077 0.0287 0.59809 -0.05394 C 0.7158 -0.12361 0.77361 0.01829 0.88143 -0.04398 C 0.98386 -0.10579 0.83872 -0.15394 0.92882 -0.21019 C 0.98664 -0.2412 1.01598 -0.22338 1.03802 -0.20833 " pathEditMode="relative" rAng="0" ptsTypes="faaafaffffff">
                                      <p:cBhvr>
                                        <p:cTn id="14" dur="12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7" y="-3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8021 -0.21158 C 0.1382 -0.21899 0.35782 -0.21899 0.42917 -0.19954 C 0.50018 -0.17987 0.40573 -0.14005 0.34931 -0.08449 C 0.29271 -0.025 0.11702 0.07777 0.08872 0.14537 C 0.06042 0.21296 0.11459 0.29213 0.17848 0.32384 C 0.24236 0.35972 0.32709 0.37199 0.47448 0.34745 C 0.62188 0.32801 0.84289 0.26041 1.06563 0.19328 " pathEditMode="relative" rAng="0" ptsTypes="aaaaaaA">
                                      <p:cBhvr>
                                        <p:cTn id="16" dur="90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28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0.05017 0.43195 C 0.06094 0.42477 0.17587 0.41528 0.24809 0.39722 C 0.3191 0.37917 0.35625 0.36482 0.37569 0.32246 C 0.39618 0.28079 0.34809 0.19838 0.36649 0.14306 C 0.38247 0.08704 0.44115 0.02222 0.4849 -0.01458 C 0.52951 -0.05092 0.53767 -0.06134 0.63073 -0.07616 C 0.72378 -0.09051 0.88212 -0.09653 1.04444 -0.10347 " pathEditMode="relative" rAng="0" ptsTypes="aaaaaaA">
                                      <p:cBhvr>
                                        <p:cTn id="18" dur="7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-2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8.33333E-7 0.29398 C 0.11806 0.31111 0.23715 0.32847 0.30712 0.31551 C 0.37726 0.30278 0.39306 0.26643 0.42205 0.21968 C 0.45087 0.17315 0.48924 0.08611 0.48351 0.03542 C 0.47743 -0.01482 0.42205 -0.04468 0.38576 -0.08148 C 0.34948 -0.11782 0.24948 -0.16412 0.26267 -0.18241 C 0.27604 -0.2 0.39531 -0.21366 0.46528 -0.1912 C 0.53524 -0.16852 0.58594 -0.02662 0.68472 -0.04676 C 0.78368 -0.06782 0.91875 -0.19259 1.05521 -0.31736 " pathEditMode="relative" rAng="0" ptsTypes="aaaaaaaaA">
                                      <p:cBhvr>
                                        <p:cTn id="20" dur="8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" y="-28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04479 -0.22338 C 0.16111 -0.22685 0.36927 -0.22939 0.43646 -0.21319 C 0.50365 -0.19699 0.41441 -0.16828 0.36076 -0.12477 C 0.30729 -0.08125 0.14149 -0.00254 0.11493 0.04861 C 0.08837 0.1007 0.13924 0.15973 0.19983 0.18542 C 0.2599 0.21111 0.3401 0.21875 0.47934 0.20209 C 0.61892 0.18588 0.8276 0.13588 1.03785 0.08611 " pathEditMode="relative" rAng="0" ptsTypes="aaaaaaA">
                                      <p:cBhvr>
                                        <p:cTn id="22" dur="1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" y="21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animMotion origin="layout" path="M 0.09132 0.54028 C 0.17048 0.42037 0.2526 0.29653 0.3092 0.22546 C 0.36545 0.1537 0.39496 0.12037 0.42361 0.11505 C 0.45364 0.10972 0.45086 0.19537 0.48385 0.19838 C 0.51632 0.20417 0.58142 0.16528 0.62413 0.1331 C 0.66823 0.09792 0.67777 0.09329 0.74757 -0.00232 C 0.81632 -0.1 0.92812 -0.27338 1.04357 -0.44838 " pathEditMode="relative" rAng="-3011083" ptsTypes="aaaaaaA">
                                      <p:cBhvr>
                                        <p:cTn id="24" dur="8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6" y="-49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2.22222E-6 -0.2882 C 0.11597 -0.30301 0.23316 -0.31736 0.30173 -0.30672 C 0.37048 -0.29584 0.38576 -0.26459 0.41423 -0.22454 C 0.44271 -0.18449 0.48055 -0.10996 0.47465 -0.06667 C 0.46875 -0.02361 0.41423 0.00208 0.37864 0.03356 C 0.34323 0.06481 0.24496 0.1044 0.25798 0.1199 C 0.271 0.13518 0.38819 0.14699 0.45677 0.12754 C 0.52552 0.1081 0.57517 -0.01366 0.67222 0.0037 C 0.76927 0.02176 0.90191 0.1287 1.03576 0.23611 " pathEditMode="relative" rAng="0" ptsTypes="aaaaaaaaA">
                                      <p:cBhvr>
                                        <p:cTn id="26" dur="1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66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3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Граф связей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0" name="Группа 39"/>
          <p:cNvGrpSpPr/>
          <p:nvPr/>
        </p:nvGrpSpPr>
        <p:grpSpPr>
          <a:xfrm>
            <a:off x="143508" y="1124744"/>
            <a:ext cx="4212468" cy="3420380"/>
            <a:chOff x="143508" y="1196752"/>
            <a:chExt cx="4212468" cy="3420380"/>
          </a:xfrm>
        </p:grpSpPr>
        <p:sp>
          <p:nvSpPr>
            <p:cNvPr id="53" name="Скругленный прямоугольник 52"/>
            <p:cNvSpPr/>
            <p:nvPr/>
          </p:nvSpPr>
          <p:spPr bwMode="auto">
            <a:xfrm>
              <a:off x="143508" y="2564904"/>
              <a:ext cx="4176464" cy="2052228"/>
            </a:xfrm>
            <a:prstGeom prst="roundRect">
              <a:avLst/>
            </a:prstGeom>
            <a:solidFill>
              <a:srgbClr val="F8F3E0"/>
            </a:solidFill>
            <a:ln w="12700" cap="flat" cmpd="sng" algn="ctr">
              <a:solidFill>
                <a:srgbClr val="DAC05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9119" name="AutoShape 31"/>
            <p:cNvSpPr>
              <a:spLocks noChangeAspect="1" noChangeArrowheads="1" noTextEdit="1"/>
            </p:cNvSpPr>
            <p:nvPr/>
          </p:nvSpPr>
          <p:spPr bwMode="auto">
            <a:xfrm>
              <a:off x="251520" y="1576894"/>
              <a:ext cx="4104456" cy="286021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18" name="Oval 30"/>
            <p:cNvSpPr>
              <a:spLocks noChangeArrowheads="1"/>
            </p:cNvSpPr>
            <p:nvPr/>
          </p:nvSpPr>
          <p:spPr bwMode="auto">
            <a:xfrm>
              <a:off x="263195" y="3133993"/>
              <a:ext cx="468743" cy="45250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17" name="Oval 29"/>
            <p:cNvSpPr>
              <a:spLocks noChangeArrowheads="1"/>
            </p:cNvSpPr>
            <p:nvPr/>
          </p:nvSpPr>
          <p:spPr bwMode="auto">
            <a:xfrm>
              <a:off x="2924002" y="3485352"/>
              <a:ext cx="468743" cy="45250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16" name="Oval 28"/>
            <p:cNvSpPr>
              <a:spLocks noChangeArrowheads="1"/>
            </p:cNvSpPr>
            <p:nvPr/>
          </p:nvSpPr>
          <p:spPr bwMode="auto">
            <a:xfrm>
              <a:off x="1703891" y="3711606"/>
              <a:ext cx="468743" cy="45250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15" name="Oval 27"/>
            <p:cNvSpPr>
              <a:spLocks noChangeArrowheads="1"/>
            </p:cNvSpPr>
            <p:nvPr/>
          </p:nvSpPr>
          <p:spPr bwMode="auto">
            <a:xfrm>
              <a:off x="3744304" y="2748030"/>
              <a:ext cx="468743" cy="452508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113" name="AutoShape 25"/>
            <p:cNvSpPr>
              <a:spLocks noChangeShapeType="1"/>
            </p:cNvSpPr>
            <p:nvPr/>
          </p:nvSpPr>
          <p:spPr bwMode="auto">
            <a:xfrm flipH="1">
              <a:off x="663004" y="1556792"/>
              <a:ext cx="1496727" cy="1643746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12" name="AutoShape 24"/>
            <p:cNvSpPr>
              <a:spLocks noChangeShapeType="1"/>
            </p:cNvSpPr>
            <p:nvPr/>
          </p:nvSpPr>
          <p:spPr bwMode="auto">
            <a:xfrm flipH="1">
              <a:off x="1938263" y="1628800"/>
              <a:ext cx="401489" cy="2082806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11" name="AutoShape 23"/>
            <p:cNvSpPr>
              <a:spLocks noChangeShapeType="1"/>
            </p:cNvSpPr>
            <p:nvPr/>
          </p:nvSpPr>
          <p:spPr bwMode="auto">
            <a:xfrm flipH="1" flipV="1">
              <a:off x="2447764" y="1628800"/>
              <a:ext cx="545172" cy="1923098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10" name="AutoShape 22"/>
            <p:cNvSpPr>
              <a:spLocks noChangeShapeType="1"/>
            </p:cNvSpPr>
            <p:nvPr/>
          </p:nvSpPr>
          <p:spPr bwMode="auto">
            <a:xfrm flipH="1" flipV="1">
              <a:off x="2591780" y="1520787"/>
              <a:ext cx="1221457" cy="1293787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09" name="AutoShape 21"/>
            <p:cNvSpPr>
              <a:spLocks noChangeShapeType="1"/>
            </p:cNvSpPr>
            <p:nvPr/>
          </p:nvSpPr>
          <p:spPr bwMode="auto">
            <a:xfrm>
              <a:off x="731938" y="3360247"/>
              <a:ext cx="1040886" cy="417905"/>
            </a:xfrm>
            <a:prstGeom prst="straightConnector1">
              <a:avLst/>
            </a:prstGeom>
            <a:noFill/>
            <a:ln w="25400" cmpd="sng">
              <a:solidFill>
                <a:srgbClr val="000000"/>
              </a:solidFill>
              <a:prstDash val="solid"/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08" name="AutoShape 20"/>
            <p:cNvSpPr>
              <a:spLocks noChangeShapeType="1"/>
            </p:cNvSpPr>
            <p:nvPr/>
          </p:nvSpPr>
          <p:spPr bwMode="auto">
            <a:xfrm flipV="1">
              <a:off x="731938" y="2974284"/>
              <a:ext cx="3012365" cy="385963"/>
            </a:xfrm>
            <a:prstGeom prst="straightConnector1">
              <a:avLst/>
            </a:prstGeom>
            <a:noFill/>
            <a:ln w="25400" cmpd="sng">
              <a:solidFill>
                <a:srgbClr val="000000"/>
              </a:solidFill>
              <a:prstDash val="solid"/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07" name="AutoShape 19"/>
            <p:cNvSpPr>
              <a:spLocks noChangeShapeType="1"/>
            </p:cNvSpPr>
            <p:nvPr/>
          </p:nvSpPr>
          <p:spPr bwMode="auto">
            <a:xfrm flipH="1">
              <a:off x="3323813" y="3200538"/>
              <a:ext cx="654862" cy="351359"/>
            </a:xfrm>
            <a:prstGeom prst="straightConnector1">
              <a:avLst/>
            </a:prstGeom>
            <a:noFill/>
            <a:ln w="25400" cmpd="sng">
              <a:solidFill>
                <a:srgbClr val="000000"/>
              </a:solidFill>
              <a:prstDash val="solid"/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06" name="AutoShape 18"/>
            <p:cNvSpPr>
              <a:spLocks noChangeShapeType="1"/>
            </p:cNvSpPr>
            <p:nvPr/>
          </p:nvSpPr>
          <p:spPr bwMode="auto">
            <a:xfrm flipH="1">
              <a:off x="2172635" y="3711606"/>
              <a:ext cx="751368" cy="226254"/>
            </a:xfrm>
            <a:prstGeom prst="straightConnector1">
              <a:avLst/>
            </a:prstGeom>
            <a:noFill/>
            <a:ln w="25400" cmpd="sng">
              <a:solidFill>
                <a:srgbClr val="000000"/>
              </a:solidFill>
              <a:prstDash val="solid"/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05" name="AutoShape 17"/>
            <p:cNvSpPr>
              <a:spLocks noChangeShapeType="1"/>
            </p:cNvSpPr>
            <p:nvPr/>
          </p:nvSpPr>
          <p:spPr bwMode="auto">
            <a:xfrm rot="16200000" flipV="1">
              <a:off x="1602844" y="2481224"/>
              <a:ext cx="284814" cy="2495369"/>
            </a:xfrm>
            <a:prstGeom prst="curvedConnector3">
              <a:avLst>
                <a:gd name="adj1" fmla="val -191588"/>
              </a:avLst>
            </a:prstGeom>
            <a:noFill/>
            <a:ln w="25400" cmpd="sng">
              <a:solidFill>
                <a:srgbClr val="000000"/>
              </a:solidFill>
              <a:prstDash val="solid"/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800"/>
            </a:p>
          </p:txBody>
        </p:sp>
        <p:sp>
          <p:nvSpPr>
            <p:cNvPr id="89114" name="Oval 26"/>
            <p:cNvSpPr>
              <a:spLocks noChangeArrowheads="1"/>
            </p:cNvSpPr>
            <p:nvPr/>
          </p:nvSpPr>
          <p:spPr bwMode="auto">
            <a:xfrm>
              <a:off x="2136790" y="1196752"/>
              <a:ext cx="468743" cy="452508"/>
            </a:xfrm>
            <a:prstGeom prst="ellipse">
              <a:avLst/>
            </a:prstGeom>
            <a:solidFill>
              <a:srgbClr val="D8D8D8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0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4462120" y="2663624"/>
            <a:ext cx="3278731" cy="369332"/>
            <a:chOff x="4743092" y="1083676"/>
            <a:chExt cx="3278731" cy="369332"/>
          </a:xfrm>
        </p:grpSpPr>
        <p:sp>
          <p:nvSpPr>
            <p:cNvPr id="89100" name="AutoShape 12"/>
            <p:cNvSpPr>
              <a:spLocks noChangeShapeType="1"/>
            </p:cNvSpPr>
            <p:nvPr/>
          </p:nvSpPr>
          <p:spPr bwMode="auto">
            <a:xfrm>
              <a:off x="4743092" y="1271004"/>
              <a:ext cx="900000" cy="133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5609056" y="1083676"/>
              <a:ext cx="24127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внутренняя дуга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89094" name="Group 6"/>
          <p:cNvGrpSpPr>
            <a:grpSpLocks/>
          </p:cNvGrpSpPr>
          <p:nvPr/>
        </p:nvGrpSpPr>
        <p:grpSpPr bwMode="auto">
          <a:xfrm>
            <a:off x="4572000" y="1160748"/>
            <a:ext cx="2220242" cy="452196"/>
            <a:chOff x="5683" y="2514"/>
            <a:chExt cx="1669" cy="339"/>
          </a:xfrm>
        </p:grpSpPr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6154" y="2525"/>
              <a:ext cx="1198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окружение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095" name="Oval 7"/>
            <p:cNvSpPr>
              <a:spLocks noChangeArrowheads="1"/>
            </p:cNvSpPr>
            <p:nvPr/>
          </p:nvSpPr>
          <p:spPr bwMode="auto">
            <a:xfrm>
              <a:off x="5683" y="2514"/>
              <a:ext cx="340" cy="339"/>
            </a:xfrm>
            <a:prstGeom prst="ellipse">
              <a:avLst/>
            </a:prstGeom>
            <a:solidFill>
              <a:srgbClr val="D8D8D8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0</a:t>
              </a: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89091" name="Group 3"/>
          <p:cNvGrpSpPr>
            <a:grpSpLocks/>
          </p:cNvGrpSpPr>
          <p:nvPr/>
        </p:nvGrpSpPr>
        <p:grpSpPr bwMode="auto">
          <a:xfrm>
            <a:off x="4574899" y="1860681"/>
            <a:ext cx="4533605" cy="452195"/>
            <a:chOff x="5683" y="2512"/>
            <a:chExt cx="3408" cy="339"/>
          </a:xfrm>
        </p:grpSpPr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6154" y="2543"/>
              <a:ext cx="2937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0" rIns="36000" bIns="0" numCol="1" anchor="ctr" anchorCtr="1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i-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ая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вершина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автоматом</a:t>
              </a: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9092" name="Oval 4"/>
            <p:cNvSpPr>
              <a:spLocks noChangeArrowheads="1"/>
            </p:cNvSpPr>
            <p:nvPr/>
          </p:nvSpPr>
          <p:spPr bwMode="auto">
            <a:xfrm>
              <a:off x="5683" y="2512"/>
              <a:ext cx="340" cy="339"/>
            </a:xfrm>
            <a:prstGeom prst="ellips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42" name="Group 13"/>
          <p:cNvGrpSpPr>
            <a:grpSpLocks/>
          </p:cNvGrpSpPr>
          <p:nvPr/>
        </p:nvGrpSpPr>
        <p:grpSpPr bwMode="auto">
          <a:xfrm>
            <a:off x="4175966" y="3311036"/>
            <a:ext cx="4677275" cy="369992"/>
            <a:chOff x="5111" y="1148"/>
            <a:chExt cx="3516" cy="278"/>
          </a:xfrm>
        </p:grpSpPr>
        <p:sp>
          <p:nvSpPr>
            <p:cNvPr id="43" name="AutoShape 16"/>
            <p:cNvSpPr>
              <a:spLocks noChangeShapeType="1"/>
            </p:cNvSpPr>
            <p:nvPr/>
          </p:nvSpPr>
          <p:spPr bwMode="auto">
            <a:xfrm>
              <a:off x="5316" y="1287"/>
              <a:ext cx="677" cy="1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4" name="Text Box 15"/>
            <p:cNvSpPr txBox="1">
              <a:spLocks noChangeArrowheads="1"/>
            </p:cNvSpPr>
            <p:nvPr/>
          </p:nvSpPr>
          <p:spPr bwMode="auto">
            <a:xfrm>
              <a:off x="5977" y="1148"/>
              <a:ext cx="2650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внешняя входящая дуга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5111" y="1148"/>
              <a:ext cx="55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189270" y="3895147"/>
            <a:ext cx="4920706" cy="450917"/>
            <a:chOff x="4470384" y="1795013"/>
            <a:chExt cx="4920706" cy="450917"/>
          </a:xfrm>
        </p:grpSpPr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4470384" y="1795013"/>
              <a:ext cx="727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AutoShape 16"/>
            <p:cNvSpPr>
              <a:spLocks noChangeShapeType="1"/>
            </p:cNvSpPr>
            <p:nvPr/>
          </p:nvSpPr>
          <p:spPr bwMode="auto">
            <a:xfrm>
              <a:off x="4733618" y="2061265"/>
              <a:ext cx="900000" cy="1331"/>
            </a:xfrm>
            <a:prstGeom prst="straightConnector1">
              <a:avLst/>
            </a:prstGeom>
            <a:noFill/>
            <a:ln w="25400">
              <a:solidFill>
                <a:srgbClr val="0000FF"/>
              </a:solidFill>
              <a:round/>
              <a:headEnd type="triangle" w="lg" len="lg"/>
              <a:tailEnd type="non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ru-RU" sz="2400"/>
            </a:p>
          </p:txBody>
        </p:sp>
        <p:sp>
          <p:nvSpPr>
            <p:cNvPr id="49" name="Text Box 15"/>
            <p:cNvSpPr txBox="1">
              <a:spLocks noChangeArrowheads="1"/>
            </p:cNvSpPr>
            <p:nvPr/>
          </p:nvSpPr>
          <p:spPr bwMode="auto">
            <a:xfrm>
              <a:off x="5645202" y="1876598"/>
              <a:ext cx="37458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36000" tIns="0" rIns="3600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внешняя выходящая дуга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9532" y="4977172"/>
            <a:ext cx="8424936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Гипотеза о связях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граф связей системы совпадает с заданным.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4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Три составляющих тестирования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431540" y="1088740"/>
            <a:ext cx="8352928" cy="44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Управление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тест подменяет собой окружение, т.е. управление сводится к выдаче сообщений по внешним входящим дугам и приёму сообщений с внешних выходящих дуг.</a:t>
            </a:r>
          </a:p>
          <a:p>
            <a:pPr>
              <a:lnSpc>
                <a:spcPct val="120000"/>
              </a:lnSpc>
            </a:pP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мы можем наблюдать как состояния автоматов, так и сообщения, передаваемые по дугам графа связей.</a:t>
            </a:r>
          </a:p>
          <a:p>
            <a:pPr>
              <a:lnSpc>
                <a:spcPct val="120000"/>
              </a:lnSpc>
            </a:pP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Критерий правильности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если известны графы переходов всех компонентов системы, то по спецификации можно вынести однозначный вердикт: правильная система или нет.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5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Цель тестирования и гипотеза о связях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87524" y="1088740"/>
            <a:ext cx="8458021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Цель тестирования (</a:t>
            </a:r>
            <a:r>
              <a:rPr lang="ru-RU" sz="2400" b="0" i="1" u="sng" dirty="0" smtClean="0">
                <a:latin typeface="Times New Roman" pitchFamily="18" charset="0"/>
                <a:cs typeface="Times New Roman" pitchFamily="18" charset="0"/>
              </a:rPr>
              <a:t>если гипотеза о связях верна</a:t>
            </a:r>
            <a:r>
              <a:rPr lang="ru-RU" sz="2400" b="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: покрытие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достижимых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переходов всех автоматов системы.</a:t>
            </a:r>
          </a:p>
          <a:p>
            <a:pPr>
              <a:lnSpc>
                <a:spcPct val="120000"/>
              </a:lnSpc>
            </a:pP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Время тестирования композиционного автомата системы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числа состояний системы, которое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 произведения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…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где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число состояний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-го автомата.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Если верна гипотеза о связях, то для покрытия всех переходов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всех компонентов может быть достаточно суммы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…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Если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…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, то для фиксированного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имеем</a:t>
            </a:r>
          </a:p>
          <a:p>
            <a:pPr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экспоненциальный выигрыш во времени: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2400" b="0" i="1" baseline="30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и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nk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400" b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6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Граф связей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43508" y="656692"/>
            <a:ext cx="90004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Алфавит пометок на дугах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(для различения кратных дуг).</a:t>
            </a:r>
          </a:p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Граф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G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где </a:t>
            </a: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= {0,1,...,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конечное множество вершин,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({0}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{0})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конечное множество дуг</a:t>
            </a:r>
          </a:p>
          <a:p>
            <a:pPr lvl="8"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(у окружения 0 нет дуг-петель), </a:t>
            </a:r>
          </a:p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дуга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начало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пометка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и конец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(0,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внешняя входящая дуга,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,0)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внешняя выходящая дуга.</a:t>
            </a: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)|(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множество входящих дуг вершины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)|(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множество выходящих дуг вершины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E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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= множество внутренних дуг.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7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Дуга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187624" y="1088740"/>
            <a:ext cx="673274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Дуга – это очередь сообщений длины 1. </a:t>
            </a:r>
          </a:p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дуга пуста, т.е. на ней нет сообщений,</a:t>
            </a:r>
          </a:p>
          <a:p>
            <a:pPr lvl="1"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 неё нельзя принять сообщение,</a:t>
            </a:r>
          </a:p>
          <a:p>
            <a:pPr lvl="1"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но по ней можно выдать сообщение.</a:t>
            </a:r>
          </a:p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Если дуга не пуста, т.е. на ней есть сообщение,</a:t>
            </a:r>
          </a:p>
          <a:p>
            <a:pPr lvl="1"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 неё можно принять это сообщение,</a:t>
            </a:r>
          </a:p>
          <a:p>
            <a:pPr lvl="1"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но по ней нельзя выдать сообщение.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8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Автомат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413938" y="798959"/>
            <a:ext cx="833452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Автомат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это набор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S, 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где</a:t>
            </a: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стимулов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(входных символов),</a:t>
            </a: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 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реакций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(выходных символов),</a:t>
            </a: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конечное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состояний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 </a:t>
            </a: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конечное множество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переходов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автомата,</a:t>
            </a: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начальное состояние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Обозначим: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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Euclid Extra"/>
              </a:rPr>
              <a:t>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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пресостояние перехода,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постсостояние перехода.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45250"/>
            <a:ext cx="2133600" cy="476250"/>
          </a:xfrm>
          <a:noFill/>
        </p:spPr>
        <p:txBody>
          <a:bodyPr/>
          <a:lstStyle/>
          <a:p>
            <a:fld id="{196D03F6-C403-400F-BBFC-111E0F1EADEF}" type="slidenum">
              <a:rPr lang="ru-RU" smtClean="0">
                <a:solidFill>
                  <a:schemeClr val="bg2"/>
                </a:solidFill>
              </a:rPr>
              <a:pPr/>
              <a:t>9</a:t>
            </a:fld>
            <a:endParaRPr lang="ru-RU" smtClean="0">
              <a:solidFill>
                <a:schemeClr val="bg2"/>
              </a:solidFill>
            </a:endParaRPr>
          </a:p>
        </p:txBody>
      </p:sp>
      <p:sp>
        <p:nvSpPr>
          <p:cNvPr id="3080" name="Text Box 101"/>
          <p:cNvSpPr txBox="1">
            <a:spLocks noChangeArrowheads="1"/>
          </p:cNvSpPr>
          <p:nvPr/>
        </p:nvSpPr>
        <p:spPr bwMode="auto">
          <a:xfrm>
            <a:off x="8748713" y="6473825"/>
            <a:ext cx="317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0" dirty="0" smtClean="0">
                <a:solidFill>
                  <a:srgbClr val="808080"/>
                </a:solidFill>
              </a:rPr>
              <a:t>(21)</a:t>
            </a:r>
            <a:endParaRPr lang="ru-RU" sz="1400" b="0" dirty="0">
              <a:solidFill>
                <a:srgbClr val="808080"/>
              </a:solidFill>
            </a:endParaRPr>
          </a:p>
        </p:txBody>
      </p:sp>
      <p:sp>
        <p:nvSpPr>
          <p:cNvPr id="3081" name="Text Box 88"/>
          <p:cNvSpPr txBox="1">
            <a:spLocks noChangeArrowheads="1"/>
          </p:cNvSpPr>
          <p:nvPr/>
        </p:nvSpPr>
        <p:spPr bwMode="auto">
          <a:xfrm>
            <a:off x="71500" y="6489700"/>
            <a:ext cx="7288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0" dirty="0">
                <a:solidFill>
                  <a:srgbClr val="6666FF"/>
                </a:solidFill>
              </a:rPr>
              <a:t>И.Б.Бурдонов, </a:t>
            </a:r>
            <a:r>
              <a:rPr lang="ru-RU" sz="1200" b="0" dirty="0" err="1">
                <a:solidFill>
                  <a:srgbClr val="6666FF"/>
                </a:solidFill>
              </a:rPr>
              <a:t>А.С.Косачев</a:t>
            </a:r>
            <a:r>
              <a:rPr lang="ru-RU" sz="1200" b="0" dirty="0">
                <a:solidFill>
                  <a:srgbClr val="6666FF"/>
                </a:solidFill>
              </a:rPr>
              <a:t>. ИСП РАН. </a:t>
            </a:r>
            <a:r>
              <a:rPr lang="ru-RU" sz="1200" b="0" dirty="0" smtClean="0">
                <a:solidFill>
                  <a:srgbClr val="6666FF"/>
                </a:solidFill>
              </a:rPr>
              <a:t>Тестирование системы автоматов с буферизацией сообщений</a:t>
            </a:r>
            <a:endParaRPr lang="ru-RU" sz="1200" b="0" dirty="0">
              <a:solidFill>
                <a:srgbClr val="6666FF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79388" y="0"/>
            <a:ext cx="8748712" cy="61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0000" rIns="91440" bIns="9000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2800" dirty="0" smtClean="0">
                <a:latin typeface="+mj-lt"/>
                <a:sym typeface="Symbol" pitchFamily="18" charset="2"/>
              </a:rPr>
              <a:t>Автомат</a:t>
            </a:r>
            <a:r>
              <a:rPr lang="en-US" sz="2800" dirty="0" smtClean="0">
                <a:latin typeface="+mj-lt"/>
                <a:sym typeface="Symbol" pitchFamily="18" charset="2"/>
              </a:rPr>
              <a:t> </a:t>
            </a:r>
            <a:r>
              <a:rPr lang="ru-RU" sz="2800" dirty="0" smtClean="0">
                <a:latin typeface="+mj-lt"/>
                <a:sym typeface="Symbol" pitchFamily="18" charset="2"/>
              </a:rPr>
              <a:t>в вершине</a:t>
            </a:r>
            <a:endParaRPr lang="ru-RU" sz="2800" b="0" dirty="0" smtClean="0">
              <a:latin typeface="+mj-lt"/>
              <a:sym typeface="Symbol" pitchFamily="18" charset="2"/>
            </a:endParaRP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43508" y="656692"/>
            <a:ext cx="8820980" cy="495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конечное множество сообщений.</a:t>
            </a:r>
          </a:p>
          <a:p>
            <a:pPr>
              <a:lnSpc>
                <a:spcPct val="15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Автомат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в вершине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это автомат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где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0" i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x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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i="1" baseline="-25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20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x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f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       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 y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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="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20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y 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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 f 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Стимул автомата в вершине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– это частично определённое отображение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которое каждой входящей дуге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ставит в соответствие сообщение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принимаемое по этой дуге. </a:t>
            </a:r>
          </a:p>
          <a:p>
            <a:pPr algn="just">
              <a:lnSpc>
                <a:spcPct val="120000"/>
              </a:lnSpc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Реакция автомата в вершине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– это частично определённое отображение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которое каждой выходящей дуге 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b="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Dom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ставит в соответствие сообщение 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, выдаваемое по этой дуге.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1F8F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195083</TotalTime>
  <Words>1471</Words>
  <Application>Microsoft Office PowerPoint</Application>
  <PresentationFormat>Экран (4:3)</PresentationFormat>
  <Paragraphs>282</Paragraphs>
  <Slides>21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Times New Roman</vt:lpstr>
      <vt:lpstr>Symbol</vt:lpstr>
      <vt:lpstr>Euclid Extra</vt:lpstr>
      <vt:lpstr>Euclid Symbol</vt:lpstr>
      <vt:lpstr>Euclid Math One</vt:lpstr>
      <vt:lpstr>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ISP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Игорь Борисович Бурдонов   Институт Системного Программирования РАН (ИСПРАН)  Исследование одно/двунаправленных распределённых сетей конечным роботом</dc:title>
  <dc:creator>Igor Bourdonov</dc:creator>
  <cp:lastModifiedBy>Burdonov</cp:lastModifiedBy>
  <cp:revision>2082</cp:revision>
  <dcterms:created xsi:type="dcterms:W3CDTF">2004-09-07T08:30:49Z</dcterms:created>
  <dcterms:modified xsi:type="dcterms:W3CDTF">2016-05-25T13:49:37Z</dcterms:modified>
</cp:coreProperties>
</file>